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6" r:id="rId4"/>
  </p:sldMasterIdLst>
  <p:notesMasterIdLst>
    <p:notesMasterId r:id="rId31"/>
  </p:notesMasterIdLst>
  <p:handoutMasterIdLst>
    <p:handoutMasterId r:id="rId32"/>
  </p:handoutMasterIdLst>
  <p:sldIdLst>
    <p:sldId id="256" r:id="rId5"/>
    <p:sldId id="287" r:id="rId6"/>
    <p:sldId id="290" r:id="rId7"/>
    <p:sldId id="264" r:id="rId8"/>
    <p:sldId id="289" r:id="rId9"/>
    <p:sldId id="291" r:id="rId10"/>
    <p:sldId id="276" r:id="rId11"/>
    <p:sldId id="277" r:id="rId12"/>
    <p:sldId id="286" r:id="rId13"/>
    <p:sldId id="283" r:id="rId14"/>
    <p:sldId id="284" r:id="rId15"/>
    <p:sldId id="285" r:id="rId16"/>
    <p:sldId id="267" r:id="rId17"/>
    <p:sldId id="278" r:id="rId18"/>
    <p:sldId id="268" r:id="rId19"/>
    <p:sldId id="274" r:id="rId20"/>
    <p:sldId id="265" r:id="rId21"/>
    <p:sldId id="263" r:id="rId22"/>
    <p:sldId id="279" r:id="rId23"/>
    <p:sldId id="280" r:id="rId24"/>
    <p:sldId id="281" r:id="rId25"/>
    <p:sldId id="288" r:id="rId26"/>
    <p:sldId id="257" r:id="rId27"/>
    <p:sldId id="266" r:id="rId28"/>
    <p:sldId id="271" r:id="rId29"/>
    <p:sldId id="282" r:id="rId3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2134"/>
    <a:srgbClr val="9921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51" autoAdjust="0"/>
    <p:restoredTop sz="77482" autoAdjust="0"/>
  </p:normalViewPr>
  <p:slideViewPr>
    <p:cSldViewPr snapToGrid="0">
      <p:cViewPr varScale="1">
        <p:scale>
          <a:sx n="82" d="100"/>
          <a:sy n="82" d="100"/>
        </p:scale>
        <p:origin x="1302" y="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77E7661-47A2-45CB-80F4-0F001ED0946F}" type="datetimeFigureOut">
              <a:rPr lang="en-US" smtClean="0"/>
              <a:t>9/19/2025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4148C0D-C835-4666-B1AC-B995DBF0B8AE}" type="slidenum">
              <a:rPr lang="en-US" smtClean="0"/>
              <a:t>‹#›</a:t>
            </a:fld>
            <a:endParaRPr lang="en-US"/>
          </a:p>
        </p:txBody>
      </p:sp>
    </p:spTree>
    <p:extLst>
      <p:ext uri="{BB962C8B-B14F-4D97-AF65-F5344CB8AC3E}">
        <p14:creationId xmlns:p14="http://schemas.microsoft.com/office/powerpoint/2010/main" val="396539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8129244-FE19-4E5D-B290-99FA6B653F06}" type="datetimeFigureOut">
              <a:t>9/19/2025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41B277D9-BE5B-40AB-A7E0-F04EFEA6E6FC}" type="slidenum">
              <a:t>‹#›</a:t>
            </a:fld>
            <a:endParaRPr lang="en-US"/>
          </a:p>
        </p:txBody>
      </p:sp>
    </p:spTree>
    <p:extLst>
      <p:ext uri="{BB962C8B-B14F-4D97-AF65-F5344CB8AC3E}">
        <p14:creationId xmlns:p14="http://schemas.microsoft.com/office/powerpoint/2010/main" val="2129043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Tenure, Promotion &amp; </a:t>
            </a:r>
            <a:br>
              <a:rPr lang="en-US" b="1" dirty="0">
                <a:cs typeface="+mn-lt"/>
              </a:rPr>
            </a:br>
            <a:r>
              <a:rPr lang="en-US" b="1"/>
              <a:t>How to Make it Through Years 1-4* </a:t>
            </a:r>
          </a:p>
          <a:p>
            <a:endParaRPr lang="en-US" b="1" dirty="0">
              <a:ea typeface="Calibri"/>
              <a:cs typeface="Calibri"/>
            </a:endParaRPr>
          </a:p>
          <a:p>
            <a:r>
              <a:rPr lang="en-US" dirty="0"/>
              <a:t>(*while staying sane)</a:t>
            </a:r>
            <a:endParaRPr lang="en-US" dirty="0">
              <a:ea typeface="Calibri"/>
              <a:cs typeface="Calibri"/>
            </a:endParaRPr>
          </a:p>
          <a:p>
            <a:endParaRPr lang="en-US" dirty="0">
              <a:ea typeface="Calibri"/>
              <a:cs typeface="Calibri"/>
            </a:endParaRPr>
          </a:p>
          <a:p>
            <a:r>
              <a:rPr lang="en-US"/>
              <a:t>Get organized from day 1: create a physical file in your office and electronic ones in both email and on your hard drive.  Keep reminders of things you’ve done along with copies of the actual work.  Include hard copies of items for your tenure folder and discuss everything in your tenure brief.</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t>1</a:t>
            </a:fld>
            <a:endParaRPr lang="en-US"/>
          </a:p>
        </p:txBody>
      </p:sp>
    </p:spTree>
    <p:extLst>
      <p:ext uri="{BB962C8B-B14F-4D97-AF65-F5344CB8AC3E}">
        <p14:creationId xmlns:p14="http://schemas.microsoft.com/office/powerpoint/2010/main" val="1158056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285750" indent="-285750">
              <a:buFont typeface="Arial"/>
              <a:buChar char="•"/>
            </a:pPr>
            <a:r>
              <a:rPr lang="en-US" b="1" dirty="0"/>
              <a:t>Qualified:</a:t>
            </a:r>
            <a:r>
              <a:rPr lang="en-US" dirty="0"/>
              <a:t> Hiring and retaining faculty who meet the highest standards in education, credentials, and teaching ability is the foundation of tenure.</a:t>
            </a:r>
          </a:p>
          <a:p>
            <a:pPr marL="285750" indent="-285750">
              <a:buFont typeface="Arial"/>
              <a:buChar char="•"/>
            </a:pPr>
            <a:r>
              <a:rPr lang="en-US" b="1" dirty="0"/>
              <a:t>Diverse:</a:t>
            </a:r>
            <a:r>
              <a:rPr lang="en-US" dirty="0"/>
              <a:t> Diversity strengthens the college community and reflects the student population we serve — bringing multiple perspectives to teaching and learning.</a:t>
            </a:r>
          </a:p>
          <a:p>
            <a:pPr marL="285750" indent="-285750">
              <a:buFont typeface="Arial"/>
              <a:buChar char="•"/>
            </a:pPr>
            <a:r>
              <a:rPr lang="en-US" b="1" dirty="0"/>
              <a:t>Expert in subject areas:</a:t>
            </a:r>
            <a:r>
              <a:rPr lang="en-US" dirty="0"/>
              <a:t> Tenure isn’t just about years of service; it’s about demonstrating deep knowledge and staying current in one’s discipline. This expertise ensures academic credibility and enriches student learning.</a:t>
            </a:r>
          </a:p>
          <a:p>
            <a:pPr marL="285750" indent="-285750">
              <a:buFont typeface="Arial"/>
              <a:buChar char="•"/>
            </a:pPr>
            <a:r>
              <a:rPr lang="en-US" b="1" dirty="0"/>
              <a:t>Connection to tenure:</a:t>
            </a:r>
            <a:r>
              <a:rPr lang="en-US" dirty="0"/>
              <a:t> The evaluation process is designed to confirm that faculty live up to this standard of qualification, diversity, and subject-matter expertise before being granted permanence.</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10</a:t>
            </a:fld>
            <a:endParaRPr lang="en-US"/>
          </a:p>
        </p:txBody>
      </p:sp>
    </p:spTree>
    <p:extLst>
      <p:ext uri="{BB962C8B-B14F-4D97-AF65-F5344CB8AC3E}">
        <p14:creationId xmlns:p14="http://schemas.microsoft.com/office/powerpoint/2010/main" val="1069961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285750" indent="-285750">
              <a:buFont typeface="Arial"/>
              <a:buChar char="•"/>
            </a:pPr>
            <a:r>
              <a:rPr lang="en-US" b="1" dirty="0"/>
              <a:t>Beyond subject expertise:</a:t>
            </a:r>
            <a:r>
              <a:rPr lang="en-US" dirty="0"/>
              <a:t> Faculty are not only content experts; they must also demonstrate effectiveness in teaching, assessment, and student support.</a:t>
            </a:r>
          </a:p>
          <a:p>
            <a:pPr marL="285750" indent="-285750">
              <a:buFont typeface="Arial"/>
              <a:buChar char="•"/>
            </a:pPr>
            <a:r>
              <a:rPr lang="en-US" b="1" dirty="0"/>
              <a:t>Professional scope:</a:t>
            </a:r>
            <a:r>
              <a:rPr lang="en-US" dirty="0"/>
              <a:t> Responsibilities include curriculum development, program review, committee participation, governance, advising, and mentoring students.</a:t>
            </a:r>
          </a:p>
          <a:p>
            <a:pPr marL="285750" indent="-285750">
              <a:buFont typeface="Arial"/>
              <a:buChar char="•"/>
            </a:pPr>
            <a:r>
              <a:rPr lang="en-US" b="1" dirty="0"/>
              <a:t>Professionalism:</a:t>
            </a:r>
            <a:r>
              <a:rPr lang="en-US" dirty="0"/>
              <a:t> Emphasizes reliability, collaboration with colleagues, and adherence to institutional policies and standards.</a:t>
            </a:r>
          </a:p>
          <a:p>
            <a:pPr marL="285750" indent="-285750">
              <a:buFont typeface="Arial"/>
              <a:buChar char="•"/>
            </a:pPr>
            <a:r>
              <a:rPr lang="en-US" b="1" dirty="0"/>
              <a:t>Tenure connection:</a:t>
            </a:r>
            <a:r>
              <a:rPr lang="en-US" dirty="0"/>
              <a:t> The evaluation process ensures faculty can balance subject expertise with the broader professional duties required to sustain the college’s mission.</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11</a:t>
            </a:fld>
            <a:endParaRPr lang="en-US"/>
          </a:p>
        </p:txBody>
      </p:sp>
    </p:spTree>
    <p:extLst>
      <p:ext uri="{BB962C8B-B14F-4D97-AF65-F5344CB8AC3E}">
        <p14:creationId xmlns:p14="http://schemas.microsoft.com/office/powerpoint/2010/main" val="4168569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285750" indent="-285750">
              <a:buFont typeface="Arial"/>
              <a:buChar char="•"/>
            </a:pPr>
            <a:r>
              <a:rPr lang="en-US" b="1" dirty="0"/>
              <a:t>Equity and inclusion:</a:t>
            </a:r>
            <a:r>
              <a:rPr lang="en-US" dirty="0"/>
              <a:t> Faculty are expected to create learning environments that welcome and support students from all backgrounds.</a:t>
            </a:r>
          </a:p>
          <a:p>
            <a:pPr marL="285750" indent="-285750">
              <a:buFont typeface="Arial"/>
              <a:buChar char="•"/>
            </a:pPr>
            <a:r>
              <a:rPr lang="en-US" b="1" dirty="0"/>
              <a:t>Legal and ethical responsibility:</a:t>
            </a:r>
            <a:r>
              <a:rPr lang="en-US" dirty="0"/>
              <a:t> Equal employment guidelines ensure nondiscrimination in hiring, evaluation, and advancement — faculty model these values in their classrooms and professional conduct.</a:t>
            </a:r>
          </a:p>
          <a:p>
            <a:pPr marL="285750" indent="-285750">
              <a:buFont typeface="Arial"/>
              <a:buChar char="•"/>
            </a:pPr>
            <a:r>
              <a:rPr lang="en-US" b="1" dirty="0"/>
              <a:t>Community reflection:</a:t>
            </a:r>
            <a:r>
              <a:rPr lang="en-US" dirty="0"/>
              <a:t> As a public institution, the college serves a highly diverse community. Faculty sensitivity to this diversity helps ensure programs remain relevant and accessible.</a:t>
            </a:r>
          </a:p>
          <a:p>
            <a:pPr marL="285750" indent="-285750">
              <a:buFont typeface="Arial"/>
              <a:buChar char="•"/>
            </a:pPr>
            <a:r>
              <a:rPr lang="en-US" b="1" dirty="0"/>
              <a:t>Tenure connection:</a:t>
            </a:r>
            <a:r>
              <a:rPr lang="en-US" dirty="0"/>
              <a:t> The evaluation process considers not only teaching ability but also how faculty uphold equity principles and demonstrate cultural competence.</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12</a:t>
            </a:fld>
            <a:endParaRPr lang="en-US"/>
          </a:p>
        </p:txBody>
      </p:sp>
    </p:spTree>
    <p:extLst>
      <p:ext uri="{BB962C8B-B14F-4D97-AF65-F5344CB8AC3E}">
        <p14:creationId xmlns:p14="http://schemas.microsoft.com/office/powerpoint/2010/main" val="280770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Excellence in Working with Students</a:t>
            </a:r>
            <a:endParaRPr lang="en-US" dirty="0"/>
          </a:p>
          <a:p>
            <a:pPr marL="285750" indent="-285750">
              <a:buFont typeface="Arial"/>
              <a:buChar char="•"/>
            </a:pPr>
            <a:r>
              <a:rPr lang="en-US" dirty="0"/>
              <a:t>Centerpiece of tenure expectations: teaching effectiveness and student engagement.</a:t>
            </a:r>
          </a:p>
          <a:p>
            <a:pPr marL="285750" indent="-285750">
              <a:buFont typeface="Arial"/>
              <a:buChar char="•"/>
            </a:pPr>
            <a:r>
              <a:rPr lang="en-US" dirty="0"/>
              <a:t>Includes creating inclusive classrooms, using effective pedagogy, and supporting student success.</a:t>
            </a:r>
          </a:p>
          <a:p>
            <a:pPr marL="285750" indent="-285750">
              <a:buFont typeface="Arial"/>
              <a:buChar char="•"/>
            </a:pPr>
            <a:r>
              <a:rPr lang="en-US" dirty="0"/>
              <a:t>Evaluations, observations, and student feedback are key evidence here.</a:t>
            </a:r>
          </a:p>
          <a:p>
            <a:br>
              <a:rPr lang="en-US" dirty="0"/>
            </a:br>
            <a:endParaRPr lang="en-US" dirty="0"/>
          </a:p>
          <a:p>
            <a:r>
              <a:rPr lang="en-US" b="1" dirty="0"/>
              <a:t>Collegial Participation</a:t>
            </a:r>
            <a:endParaRPr lang="en-US" dirty="0"/>
          </a:p>
          <a:p>
            <a:pPr marL="285750" indent="-285750">
              <a:buFont typeface="Arial"/>
              <a:buChar char="•"/>
            </a:pPr>
            <a:r>
              <a:rPr lang="en-US" dirty="0"/>
              <a:t>Tenure is not just about the classroom — it’s also about being a collaborative colleague.</a:t>
            </a:r>
          </a:p>
          <a:p>
            <a:pPr marL="285750" indent="-285750">
              <a:buFont typeface="Arial"/>
              <a:buChar char="•"/>
            </a:pPr>
            <a:r>
              <a:rPr lang="en-US" dirty="0"/>
              <a:t>Includes service on committees, department meetings, and contributing to governance.</a:t>
            </a:r>
          </a:p>
          <a:p>
            <a:pPr marL="285750" indent="-285750">
              <a:buFont typeface="Arial"/>
              <a:buChar char="•"/>
            </a:pPr>
            <a:r>
              <a:rPr lang="en-US" dirty="0"/>
              <a:t>Collegiality ensures faculty help sustain the broader mission of the college.</a:t>
            </a:r>
          </a:p>
          <a:p>
            <a:br>
              <a:rPr lang="en-US" dirty="0"/>
            </a:br>
            <a:endParaRPr lang="en-US" dirty="0"/>
          </a:p>
          <a:p>
            <a:r>
              <a:rPr lang="en-US" b="1" dirty="0"/>
              <a:t>Professional and Personal Enrichment</a:t>
            </a:r>
            <a:endParaRPr lang="en-US" dirty="0"/>
          </a:p>
          <a:p>
            <a:pPr marL="285750" indent="-285750">
              <a:buFont typeface="Arial"/>
              <a:buChar char="•"/>
            </a:pPr>
            <a:r>
              <a:rPr lang="en-US" dirty="0"/>
              <a:t>Faculty are expected to keep growing in their field and in teaching practice.</a:t>
            </a:r>
          </a:p>
          <a:p>
            <a:pPr marL="285750" indent="-285750">
              <a:buFont typeface="Arial"/>
              <a:buChar char="•"/>
            </a:pPr>
            <a:r>
              <a:rPr lang="en-US" dirty="0"/>
              <a:t>This may include conferences, workshops, scholarly activity, or new certifications.</a:t>
            </a:r>
          </a:p>
          <a:p>
            <a:pPr marL="285750" indent="-285750">
              <a:buFont typeface="Arial"/>
              <a:buChar char="•"/>
            </a:pPr>
            <a:r>
              <a:rPr lang="en-US" dirty="0"/>
              <a:t>Emphasizes lifelong learning as a professional standard.</a:t>
            </a:r>
          </a:p>
          <a:p>
            <a:br>
              <a:rPr lang="en-US" dirty="0"/>
            </a:br>
            <a:endParaRPr lang="en-US" dirty="0"/>
          </a:p>
          <a:p>
            <a:r>
              <a:rPr lang="en-US" b="1" dirty="0"/>
              <a:t>Professional Responsibilities</a:t>
            </a:r>
            <a:endParaRPr lang="en-US" dirty="0"/>
          </a:p>
          <a:p>
            <a:pPr marL="285750" indent="-285750">
              <a:buFont typeface="Arial"/>
              <a:buChar char="•"/>
            </a:pPr>
            <a:r>
              <a:rPr lang="en-US" dirty="0"/>
              <a:t>Covers reliability, meeting deadlines, curriculum development, assessment, and adherence to institutional policies.</a:t>
            </a:r>
          </a:p>
          <a:p>
            <a:pPr marL="285750" indent="-285750">
              <a:buFont typeface="Arial"/>
              <a:buChar char="•"/>
            </a:pPr>
            <a:r>
              <a:rPr lang="en-US" dirty="0"/>
              <a:t>Demonstrates accountability and commitment beyond the classroom.</a:t>
            </a:r>
          </a:p>
          <a:p>
            <a:pPr marL="285750" indent="-285750">
              <a:buFont typeface="Arial"/>
              <a:buChar char="•"/>
            </a:pPr>
            <a:r>
              <a:rPr lang="en-US" dirty="0"/>
              <a:t>Reinforces the idea that tenure is granted to those who fulfill all aspects of the faculty role.</a:t>
            </a:r>
          </a:p>
          <a:p>
            <a:br>
              <a:rPr lang="en-US" dirty="0"/>
            </a:br>
            <a:endParaRPr lang="en-US" dirty="0"/>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13</a:t>
            </a:fld>
            <a:endParaRPr lang="en-US"/>
          </a:p>
        </p:txBody>
      </p:sp>
    </p:spTree>
    <p:extLst>
      <p:ext uri="{BB962C8B-B14F-4D97-AF65-F5344CB8AC3E}">
        <p14:creationId xmlns:p14="http://schemas.microsoft.com/office/powerpoint/2010/main" val="2189492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How do they know?</a:t>
            </a:r>
            <a:endParaRPr lang="en-US" dirty="0"/>
          </a:p>
          <a:p>
            <a:pPr marL="285750" indent="-285750">
              <a:buFont typeface="Arial"/>
              <a:buChar char="•"/>
            </a:pPr>
            <a:r>
              <a:rPr lang="en-US" dirty="0"/>
              <a:t>Annual evaluations during probationary period</a:t>
            </a:r>
          </a:p>
          <a:p>
            <a:pPr marL="285750" indent="-285750">
              <a:buFont typeface="Arial"/>
              <a:buChar char="•"/>
            </a:pPr>
            <a:r>
              <a:rPr lang="en-US" dirty="0"/>
              <a:t>Classroom observations (faculty + admin)</a:t>
            </a:r>
          </a:p>
          <a:p>
            <a:pPr marL="285750" indent="-285750">
              <a:buFont typeface="Arial"/>
              <a:buChar char="•"/>
            </a:pPr>
            <a:r>
              <a:rPr lang="en-US" dirty="0"/>
              <a:t>Student surveys (contract-approved)</a:t>
            </a:r>
          </a:p>
          <a:p>
            <a:pPr marL="285750" indent="-285750">
              <a:buFont typeface="Arial"/>
              <a:buChar char="•"/>
            </a:pPr>
            <a:r>
              <a:rPr lang="en-US" dirty="0"/>
              <a:t>Faculty self-evaluations</a:t>
            </a:r>
          </a:p>
          <a:p>
            <a:pPr marL="285750" indent="-285750">
              <a:buFont typeface="Arial"/>
              <a:buChar char="•"/>
            </a:pPr>
            <a:r>
              <a:rPr lang="en-US" dirty="0"/>
              <a:t>Committee evaluation reports &amp; recommendations</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14</a:t>
            </a:fld>
            <a:endParaRPr lang="en-US"/>
          </a:p>
        </p:txBody>
      </p:sp>
    </p:spTree>
    <p:extLst>
      <p:ext uri="{BB962C8B-B14F-4D97-AF65-F5344CB8AC3E}">
        <p14:creationId xmlns:p14="http://schemas.microsoft.com/office/powerpoint/2010/main" val="3243510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Non-Discrimination</a:t>
            </a:r>
            <a:endParaRPr lang="en-US" dirty="0"/>
          </a:p>
          <a:p>
            <a:pPr marL="285750" indent="-285750">
              <a:buFont typeface="Arial"/>
              <a:buChar char="•"/>
            </a:pPr>
            <a:r>
              <a:rPr lang="en-US" dirty="0"/>
              <a:t>Evaluations must be free of bias and discrimination (race, gender, age, etc.).</a:t>
            </a:r>
          </a:p>
          <a:p>
            <a:pPr marL="285750" indent="-285750">
              <a:buFont typeface="Arial"/>
              <a:buChar char="•"/>
            </a:pPr>
            <a:r>
              <a:rPr lang="en-US" dirty="0"/>
              <a:t>Protects fairness and ensures tenure decisions are based only on professional performance.</a:t>
            </a:r>
          </a:p>
          <a:p>
            <a:br>
              <a:rPr lang="en-US" dirty="0"/>
            </a:br>
            <a:endParaRPr lang="en-US" dirty="0"/>
          </a:p>
          <a:p>
            <a:r>
              <a:rPr lang="en-US" b="1" dirty="0"/>
              <a:t>Use of Anonymous Materials is Prohibited (with one exception)</a:t>
            </a:r>
            <a:endParaRPr lang="en-US" dirty="0"/>
          </a:p>
          <a:p>
            <a:pPr marL="285750" indent="-285750">
              <a:buFont typeface="Arial"/>
              <a:buChar char="•"/>
            </a:pPr>
            <a:r>
              <a:rPr lang="en-US" dirty="0"/>
              <a:t>Faculty cannot be evaluated with anonymous complaints, emails, or outside sources.</a:t>
            </a:r>
          </a:p>
          <a:p>
            <a:pPr marL="285750" indent="-285750">
              <a:buFont typeface="Arial"/>
              <a:buChar char="•"/>
            </a:pPr>
            <a:r>
              <a:rPr lang="en-US" dirty="0"/>
              <a:t>Ensures evaluations are transparent and verifiable.</a:t>
            </a:r>
          </a:p>
          <a:p>
            <a:pPr marL="285750" indent="-285750">
              <a:buFont typeface="Arial"/>
              <a:buChar char="•"/>
            </a:pPr>
            <a:r>
              <a:rPr lang="en-US" b="1" dirty="0"/>
              <a:t>Exception:</a:t>
            </a:r>
            <a:r>
              <a:rPr lang="en-US" dirty="0"/>
              <a:t> standardized, contract-approved </a:t>
            </a:r>
            <a:r>
              <a:rPr lang="en-US" b="1" dirty="0"/>
              <a:t>student surveys</a:t>
            </a:r>
            <a:r>
              <a:rPr lang="en-US" dirty="0"/>
              <a:t> (these are anonymous but part of the formal process).</a:t>
            </a:r>
          </a:p>
          <a:p>
            <a:br>
              <a:rPr lang="en-US" dirty="0"/>
            </a:br>
            <a:endParaRPr lang="en-US" dirty="0"/>
          </a:p>
          <a:p>
            <a:r>
              <a:rPr lang="en-US" b="1" dirty="0"/>
              <a:t>Process is clearly defined and strictly governed by contract, FA, and administration</a:t>
            </a:r>
            <a:endParaRPr lang="en-US" dirty="0"/>
          </a:p>
          <a:p>
            <a:pPr marL="285750" indent="-285750">
              <a:buFont typeface="Arial"/>
              <a:buChar char="•"/>
            </a:pPr>
            <a:r>
              <a:rPr lang="en-US" dirty="0"/>
              <a:t>Article 14, Board policies, and Ed. Code together define the steps.</a:t>
            </a:r>
          </a:p>
          <a:p>
            <a:pPr marL="285750" indent="-285750">
              <a:buFont typeface="Arial"/>
              <a:buChar char="•"/>
            </a:pPr>
            <a:r>
              <a:rPr lang="en-US" dirty="0"/>
              <a:t>Protects both the probationary faculty and the integrity of the institution.</a:t>
            </a:r>
          </a:p>
          <a:p>
            <a:pPr marL="285750" indent="-285750">
              <a:buFont typeface="Arial"/>
              <a:buChar char="•"/>
            </a:pPr>
            <a:r>
              <a:rPr lang="en-US" dirty="0"/>
              <a:t>Avoids ad hoc or inconsistent evaluations.</a:t>
            </a:r>
          </a:p>
          <a:p>
            <a:br>
              <a:rPr lang="en-US" dirty="0"/>
            </a:br>
            <a:endParaRPr lang="en-US" dirty="0"/>
          </a:p>
          <a:p>
            <a:r>
              <a:rPr lang="en-US" b="1" dirty="0"/>
              <a:t>Approved Forms and Materials (no “Rate My Professor” reviews)</a:t>
            </a:r>
            <a:endParaRPr lang="en-US" dirty="0"/>
          </a:p>
          <a:p>
            <a:pPr marL="285750" indent="-285750">
              <a:buFont typeface="Arial"/>
              <a:buChar char="•"/>
            </a:pPr>
            <a:r>
              <a:rPr lang="en-US" dirty="0"/>
              <a:t>Only official evaluation forms and agreed-upon documents may be used.</a:t>
            </a:r>
          </a:p>
          <a:p>
            <a:pPr marL="285750" indent="-285750">
              <a:buFont typeface="Arial"/>
              <a:buChar char="•"/>
            </a:pPr>
            <a:r>
              <a:rPr lang="en-US" dirty="0"/>
              <a:t>External sources (like Rate My Professor or social media) are excluded to prevent bias or misinformation.</a:t>
            </a:r>
          </a:p>
          <a:p>
            <a:br>
              <a:rPr lang="en-US" dirty="0"/>
            </a:br>
            <a:endParaRPr lang="en-US" dirty="0"/>
          </a:p>
          <a:p>
            <a:r>
              <a:rPr lang="en-US" b="1" dirty="0"/>
              <a:t>Strict Timelines</a:t>
            </a:r>
            <a:endParaRPr lang="en-US" dirty="0"/>
          </a:p>
          <a:p>
            <a:pPr marL="285750" indent="-285750">
              <a:buFont typeface="Arial"/>
              <a:buChar char="•"/>
            </a:pPr>
            <a:r>
              <a:rPr lang="en-US" dirty="0"/>
              <a:t>Evaluations, reports, and recommendations all follow set deadlines in the contract.</a:t>
            </a:r>
          </a:p>
          <a:p>
            <a:pPr marL="285750" indent="-285750">
              <a:buFont typeface="Arial"/>
              <a:buChar char="•"/>
            </a:pPr>
            <a:r>
              <a:rPr lang="en-US"/>
              <a:t>Deadlines ensure the process moves efficiently and faculty know their status in a timely way.</a:t>
            </a:r>
          </a:p>
          <a:p>
            <a:pPr marL="285750" indent="-285750">
              <a:buFont typeface="Arial"/>
              <a:buChar char="•"/>
            </a:pPr>
            <a:r>
              <a:rPr lang="en-US"/>
              <a:t>Protects against delays that could impact tenure decisions.</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15</a:t>
            </a:fld>
            <a:endParaRPr lang="en-US"/>
          </a:p>
        </p:txBody>
      </p:sp>
    </p:spTree>
    <p:extLst>
      <p:ext uri="{BB962C8B-B14F-4D97-AF65-F5344CB8AC3E}">
        <p14:creationId xmlns:p14="http://schemas.microsoft.com/office/powerpoint/2010/main" val="2079370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Written Responses</a:t>
            </a:r>
            <a:endParaRPr lang="en-US" dirty="0"/>
          </a:p>
          <a:p>
            <a:pPr marL="285750" indent="-285750">
              <a:buFont typeface="Arial"/>
              <a:buChar char="•"/>
            </a:pPr>
            <a:r>
              <a:rPr lang="en-US"/>
              <a:t>Faculty being evaluated have the right to add their own written response to evaluation reports.</a:t>
            </a:r>
          </a:p>
          <a:p>
            <a:pPr marL="285750" indent="-285750">
              <a:buFont typeface="Arial"/>
              <a:buChar char="•"/>
            </a:pPr>
            <a:r>
              <a:rPr lang="en-US"/>
              <a:t>Ensures their perspective and clarifications are part of the official record.</a:t>
            </a:r>
          </a:p>
          <a:p>
            <a:pPr marL="285750" indent="-285750">
              <a:buFont typeface="Arial"/>
              <a:buChar char="•"/>
            </a:pPr>
            <a:r>
              <a:rPr lang="en-US"/>
              <a:t>Builds transparency and fairness in the process.</a:t>
            </a:r>
          </a:p>
          <a:p>
            <a:br>
              <a:rPr lang="en-US" dirty="0"/>
            </a:br>
            <a:endParaRPr lang="en-US" dirty="0"/>
          </a:p>
          <a:p>
            <a:r>
              <a:rPr lang="en-US" b="1" dirty="0"/>
              <a:t>Retention Data</a:t>
            </a:r>
            <a:endParaRPr lang="en-US" dirty="0"/>
          </a:p>
          <a:p>
            <a:pPr marL="285750" indent="-285750">
              <a:buFont typeface="Arial"/>
              <a:buChar char="•"/>
            </a:pPr>
            <a:r>
              <a:rPr lang="en-US"/>
              <a:t>Student retention/persistence numbers can be reviewed, but </a:t>
            </a:r>
            <a:r>
              <a:rPr lang="en-US" b="1"/>
              <a:t>cannot</a:t>
            </a:r>
            <a:r>
              <a:rPr lang="en-US"/>
              <a:t> be used to deny tenure.</a:t>
            </a:r>
          </a:p>
          <a:p>
            <a:pPr marL="285750" indent="-285750">
              <a:buFont typeface="Arial"/>
              <a:buChar char="•"/>
            </a:pPr>
            <a:r>
              <a:rPr lang="en-US"/>
              <a:t>Protects against penalizing faculty for factors outside their control (e.g., enrollment shifts, student life circumstances).</a:t>
            </a:r>
          </a:p>
          <a:p>
            <a:br>
              <a:rPr lang="en-US" dirty="0"/>
            </a:br>
            <a:endParaRPr lang="en-US" dirty="0"/>
          </a:p>
          <a:p>
            <a:r>
              <a:rPr lang="en-US" b="1" dirty="0"/>
              <a:t>Non-Retaliation</a:t>
            </a:r>
            <a:endParaRPr lang="en-US" dirty="0"/>
          </a:p>
          <a:p>
            <a:pPr marL="285750" indent="-285750">
              <a:buFont typeface="Arial"/>
              <a:buChar char="•"/>
            </a:pPr>
            <a:r>
              <a:rPr lang="en-US"/>
              <a:t>Faculty cannot be retaliated against for exercising their rights under the evaluation and tenure process.</a:t>
            </a:r>
          </a:p>
          <a:p>
            <a:pPr marL="285750" indent="-285750">
              <a:buFont typeface="Arial"/>
              <a:buChar char="•"/>
            </a:pPr>
            <a:r>
              <a:rPr lang="en-US"/>
              <a:t>Safeguards academic freedom and encourages honest participation in evaluations.</a:t>
            </a:r>
          </a:p>
          <a:p>
            <a:br>
              <a:rPr lang="en-US" dirty="0"/>
            </a:br>
            <a:endParaRPr lang="en-US" dirty="0"/>
          </a:p>
          <a:p>
            <a:r>
              <a:rPr lang="en-US" b="1" dirty="0"/>
              <a:t>Reasonable Workload</a:t>
            </a:r>
            <a:endParaRPr lang="en-US" dirty="0"/>
          </a:p>
          <a:p>
            <a:pPr marL="285750" indent="-285750">
              <a:buFont typeface="Arial"/>
              <a:buChar char="•"/>
            </a:pPr>
            <a:r>
              <a:rPr lang="en-US"/>
              <a:t>Designed to give new faculty space to focus on teaching and student success.</a:t>
            </a:r>
          </a:p>
          <a:p>
            <a:pPr marL="285750" indent="-285750">
              <a:buFont typeface="Arial"/>
              <a:buChar char="•"/>
            </a:pPr>
            <a:r>
              <a:rPr lang="en-US" b="1"/>
              <a:t>No committee assignments in the first year.</a:t>
            </a:r>
            <a:endParaRPr lang="en-US"/>
          </a:p>
          <a:p>
            <a:pPr marL="285750" indent="-285750">
              <a:buFont typeface="Arial"/>
              <a:buChar char="•"/>
            </a:pPr>
            <a:r>
              <a:rPr lang="en-US" b="1"/>
              <a:t>No reassigned time during the first two contracts.</a:t>
            </a:r>
            <a:endParaRPr lang="en-US"/>
          </a:p>
          <a:p>
            <a:pPr marL="285750" indent="-285750">
              <a:buFont typeface="Arial"/>
              <a:buChar char="•"/>
            </a:pPr>
            <a:r>
              <a:rPr lang="en-US"/>
              <a:t>Helps probationary faculty adjust and succeed without being overburdened.</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16</a:t>
            </a:fld>
            <a:endParaRPr lang="en-US"/>
          </a:p>
        </p:txBody>
      </p:sp>
    </p:spTree>
    <p:extLst>
      <p:ext uri="{BB962C8B-B14F-4D97-AF65-F5344CB8AC3E}">
        <p14:creationId xmlns:p14="http://schemas.microsoft.com/office/powerpoint/2010/main" val="913388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17</a:t>
            </a:fld>
            <a:endParaRPr lang="en-US"/>
          </a:p>
        </p:txBody>
      </p:sp>
    </p:spTree>
    <p:extLst>
      <p:ext uri="{BB962C8B-B14F-4D97-AF65-F5344CB8AC3E}">
        <p14:creationId xmlns:p14="http://schemas.microsoft.com/office/powerpoint/2010/main" val="34954327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18</a:t>
            </a:fld>
            <a:endParaRPr lang="en-US"/>
          </a:p>
        </p:txBody>
      </p:sp>
    </p:spTree>
    <p:extLst>
      <p:ext uri="{BB962C8B-B14F-4D97-AF65-F5344CB8AC3E}">
        <p14:creationId xmlns:p14="http://schemas.microsoft.com/office/powerpoint/2010/main" val="3520673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19</a:t>
            </a:fld>
            <a:endParaRPr lang="en-US"/>
          </a:p>
        </p:txBody>
      </p:sp>
    </p:spTree>
    <p:extLst>
      <p:ext uri="{BB962C8B-B14F-4D97-AF65-F5344CB8AC3E}">
        <p14:creationId xmlns:p14="http://schemas.microsoft.com/office/powerpoint/2010/main" val="251247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2</a:t>
            </a:fld>
            <a:endParaRPr lang="en-US"/>
          </a:p>
        </p:txBody>
      </p:sp>
    </p:spTree>
    <p:extLst>
      <p:ext uri="{BB962C8B-B14F-4D97-AF65-F5344CB8AC3E}">
        <p14:creationId xmlns:p14="http://schemas.microsoft.com/office/powerpoint/2010/main" val="519137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20</a:t>
            </a:fld>
            <a:endParaRPr lang="en-US"/>
          </a:p>
        </p:txBody>
      </p:sp>
    </p:spTree>
    <p:extLst>
      <p:ext uri="{BB962C8B-B14F-4D97-AF65-F5344CB8AC3E}">
        <p14:creationId xmlns:p14="http://schemas.microsoft.com/office/powerpoint/2010/main" val="34159279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21</a:t>
            </a:fld>
            <a:endParaRPr lang="en-US"/>
          </a:p>
        </p:txBody>
      </p:sp>
    </p:spTree>
    <p:extLst>
      <p:ext uri="{BB962C8B-B14F-4D97-AF65-F5344CB8AC3E}">
        <p14:creationId xmlns:p14="http://schemas.microsoft.com/office/powerpoint/2010/main" val="19599452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22</a:t>
            </a:fld>
            <a:endParaRPr lang="en-US"/>
          </a:p>
        </p:txBody>
      </p:sp>
    </p:spTree>
    <p:extLst>
      <p:ext uri="{BB962C8B-B14F-4D97-AF65-F5344CB8AC3E}">
        <p14:creationId xmlns:p14="http://schemas.microsoft.com/office/powerpoint/2010/main" val="9360197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a:p>
            <a:pPr marL="228600" indent="-228600">
              <a:buSzPct val="100000"/>
              <a:buChar char="•"/>
            </a:pPr>
            <a:r>
              <a:rPr lang="en-US" dirty="0"/>
              <a:t>Make sure expectations for students are clear and apply rules fairly. </a:t>
            </a:r>
          </a:p>
          <a:p>
            <a:pPr marL="228600" indent="-228600">
              <a:buSzPct val="100000"/>
              <a:buChar char="•"/>
            </a:pPr>
            <a:r>
              <a:rPr lang="en-US" dirty="0"/>
              <a:t>Don’t be afraid to challenge students, but again be fair. </a:t>
            </a:r>
          </a:p>
          <a:p>
            <a:pPr marL="228600" indent="-228600">
              <a:buSzPct val="100000"/>
              <a:buChar char="•"/>
            </a:pPr>
            <a:r>
              <a:rPr lang="en-US" dirty="0"/>
              <a:t>Take advantage of technology</a:t>
            </a:r>
          </a:p>
          <a:p>
            <a:pPr marL="228600" indent="-228600">
              <a:buSzPct val="100000"/>
              <a:buChar char="•"/>
            </a:pPr>
            <a:r>
              <a:rPr lang="en-US" dirty="0"/>
              <a:t>Always be prepared for class, return work promptly with feedback. </a:t>
            </a:r>
          </a:p>
          <a:p>
            <a:pPr marL="228600" indent="-228600">
              <a:buSzPct val="100000"/>
              <a:buChar char="•"/>
            </a:pPr>
            <a:r>
              <a:rPr lang="en-US" dirty="0"/>
              <a:t>Make yourself available outside of office hours</a:t>
            </a:r>
          </a:p>
          <a:p>
            <a:pPr marL="228600" indent="-228600">
              <a:buSzPct val="100000"/>
              <a:buChar char="•"/>
            </a:pPr>
            <a:r>
              <a:rPr lang="en-US" dirty="0"/>
              <a:t>Maintain positive, encouraging attitude toward students; don’t let difficult students get you down. </a:t>
            </a:r>
          </a:p>
          <a:p>
            <a:pPr marL="228600" indent="-228600">
              <a:buSzPct val="100000"/>
              <a:buChar char="•"/>
            </a:pPr>
            <a:r>
              <a:rPr lang="en-US" dirty="0"/>
              <a:t>Read student evaluations and take note of trends. </a:t>
            </a:r>
          </a:p>
          <a:p>
            <a:endParaRPr lang="en-US" dirty="0"/>
          </a:p>
        </p:txBody>
      </p:sp>
      <p:sp>
        <p:nvSpPr>
          <p:cNvPr id="4" name="Slide Number Placeholder 3"/>
          <p:cNvSpPr>
            <a:spLocks noGrp="1"/>
          </p:cNvSpPr>
          <p:nvPr>
            <p:ph type="sldNum" sz="quarter" idx="5"/>
          </p:nvPr>
        </p:nvSpPr>
        <p:spPr/>
        <p:txBody>
          <a:bodyPr/>
          <a:lstStyle/>
          <a:p>
            <a:fld id="{398F20A9-1D57-4DB7-98A1-8EF777E589B0}" type="slidenum">
              <a:rPr lang="en-US" smtClean="0"/>
              <a:t>23</a:t>
            </a:fld>
            <a:endParaRPr lang="en-US" dirty="0"/>
          </a:p>
        </p:txBody>
      </p:sp>
    </p:spTree>
    <p:extLst>
      <p:ext uri="{BB962C8B-B14F-4D97-AF65-F5344CB8AC3E}">
        <p14:creationId xmlns:p14="http://schemas.microsoft.com/office/powerpoint/2010/main" val="1727603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98F20A9-1D57-4DB7-98A1-8EF777E589B0}" type="slidenum">
              <a:rPr lang="en-US" smtClean="0"/>
              <a:t>24</a:t>
            </a:fld>
            <a:endParaRPr lang="en-US" dirty="0"/>
          </a:p>
        </p:txBody>
      </p:sp>
    </p:spTree>
    <p:extLst>
      <p:ext uri="{BB962C8B-B14F-4D97-AF65-F5344CB8AC3E}">
        <p14:creationId xmlns:p14="http://schemas.microsoft.com/office/powerpoint/2010/main" val="39386458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err="1"/>
              <a:t>Midtenure</a:t>
            </a:r>
            <a:r>
              <a:rPr lang="en-US" dirty="0"/>
              <a:t> - class visit that may or may not be announced. Organize file, prepare for interview, follow up with dean. </a:t>
            </a:r>
          </a:p>
          <a:p>
            <a:r>
              <a:rPr lang="en-US" dirty="0"/>
              <a:t>Year work on any issues raised by the peer review committee. </a:t>
            </a:r>
          </a:p>
          <a:p>
            <a:r>
              <a:rPr lang="en-US" dirty="0"/>
              <a:t>Tenure year get organized early in the summer. Put together materials. be prepared for several class visits &amp; interview. In the spring you have your meeting with R&amp;T and then VPAA recommends you to Board of Trustees.</a:t>
            </a:r>
          </a:p>
          <a:p>
            <a:pPr marL="228600" indent="-228600">
              <a:buSzPct val="100000"/>
              <a:buChar char="•"/>
            </a:pPr>
            <a:r>
              <a:rPr lang="en-US" dirty="0"/>
              <a:t>Consult often with your Dean about tenure – your Dean is another mentor. Your dean evaluates your progress.</a:t>
            </a:r>
          </a:p>
          <a:p>
            <a:pPr marL="228600" indent="-228600">
              <a:buSzPct val="100000"/>
              <a:buChar char="•"/>
            </a:pPr>
            <a:r>
              <a:rPr lang="en-US" dirty="0"/>
              <a:t>Communicate often so you’re not surprised with your dean’s evaluation letter.</a:t>
            </a:r>
          </a:p>
          <a:p>
            <a:pPr marL="228600" indent="-228600">
              <a:buSzPct val="100000"/>
              <a:buChar char="•"/>
            </a:pPr>
            <a:r>
              <a:rPr lang="en-US" dirty="0"/>
              <a:t>Work on implementing changes your dean recommends. </a:t>
            </a:r>
          </a:p>
          <a:p>
            <a:pPr marL="228600" indent="-228600">
              <a:buSzPct val="100000"/>
              <a:buChar char="•"/>
            </a:pPr>
            <a:r>
              <a:rPr lang="en-US" dirty="0"/>
              <a:t>Keep track of everything</a:t>
            </a:r>
          </a:p>
          <a:p>
            <a:pPr marL="228600" indent="-228600">
              <a:buSzPct val="100000"/>
              <a:buChar char="•"/>
            </a:pPr>
            <a:r>
              <a:rPr lang="en-US" dirty="0"/>
              <a:t>Be as detailed as possible</a:t>
            </a:r>
          </a:p>
          <a:p>
            <a:pPr marL="228600" indent="-228600">
              <a:buSzPct val="100000"/>
              <a:buChar char="•"/>
            </a:pPr>
            <a:r>
              <a:rPr lang="en-US" dirty="0"/>
              <a:t>“sell yourself”</a:t>
            </a:r>
          </a:p>
          <a:p>
            <a:pPr marL="228600" indent="-228600">
              <a:buSzPct val="100000"/>
              <a:buChar char="•"/>
            </a:pPr>
            <a:r>
              <a:rPr lang="en-US" dirty="0"/>
              <a:t>If you don’t understand something, ask!</a:t>
            </a:r>
          </a:p>
          <a:p>
            <a:pPr marL="228600" indent="-228600">
              <a:buSzPct val="100000"/>
              <a:buChar char="•"/>
            </a:pPr>
            <a:r>
              <a:rPr lang="en-US" dirty="0"/>
              <a:t>Ask colleagues for help: people who recently went through tenure successfully at Marist within your discipline or a closely related discipline.</a:t>
            </a:r>
          </a:p>
          <a:p>
            <a:pPr marL="228600" indent="-228600">
              <a:buSzPct val="100000"/>
              <a:buChar char="•"/>
            </a:pPr>
            <a:r>
              <a:rPr lang="en-US" dirty="0"/>
              <a:t>Get a copy of a tenure package: ask someone who recently went through tenure. successfully in your discipline (or a closely related discipline) at Marist for a copy of their tenure file/package and follow it.</a:t>
            </a:r>
          </a:p>
          <a:p>
            <a:pPr marL="228600" indent="-228600">
              <a:buSzPct val="100000"/>
              <a:buChar char="•"/>
            </a:pPr>
            <a:r>
              <a:rPr lang="en-US" dirty="0"/>
              <a:t>Time management is key to success!</a:t>
            </a:r>
          </a:p>
          <a:p>
            <a:endParaRPr lang="en-US" dirty="0"/>
          </a:p>
        </p:txBody>
      </p:sp>
      <p:sp>
        <p:nvSpPr>
          <p:cNvPr id="4" name="Slide Number Placeholder 3"/>
          <p:cNvSpPr>
            <a:spLocks noGrp="1"/>
          </p:cNvSpPr>
          <p:nvPr>
            <p:ph type="sldNum" sz="quarter" idx="5"/>
          </p:nvPr>
        </p:nvSpPr>
        <p:spPr/>
        <p:txBody>
          <a:bodyPr/>
          <a:lstStyle/>
          <a:p>
            <a:fld id="{398F20A9-1D57-4DB7-98A1-8EF777E589B0}" type="slidenum">
              <a:rPr lang="en-US" smtClean="0"/>
              <a:t>25</a:t>
            </a:fld>
            <a:endParaRPr lang="en-US" dirty="0"/>
          </a:p>
        </p:txBody>
      </p:sp>
    </p:spTree>
    <p:extLst>
      <p:ext uri="{BB962C8B-B14F-4D97-AF65-F5344CB8AC3E}">
        <p14:creationId xmlns:p14="http://schemas.microsoft.com/office/powerpoint/2010/main" val="21941203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26</a:t>
            </a:fld>
            <a:endParaRPr lang="en-US"/>
          </a:p>
        </p:txBody>
      </p:sp>
    </p:spTree>
    <p:extLst>
      <p:ext uri="{BB962C8B-B14F-4D97-AF65-F5344CB8AC3E}">
        <p14:creationId xmlns:p14="http://schemas.microsoft.com/office/powerpoint/2010/main" val="1684249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3</a:t>
            </a:fld>
            <a:endParaRPr lang="en-US"/>
          </a:p>
        </p:txBody>
      </p:sp>
    </p:spTree>
    <p:extLst>
      <p:ext uri="{BB962C8B-B14F-4D97-AF65-F5344CB8AC3E}">
        <p14:creationId xmlns:p14="http://schemas.microsoft.com/office/powerpoint/2010/main" val="2143710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b="1" dirty="0"/>
              <a:t>What is Tenure?</a:t>
            </a:r>
            <a:endParaRPr lang="en-US" dirty="0"/>
          </a:p>
          <a:p>
            <a:pPr marL="285750" indent="-285750">
              <a:buFont typeface="Arial"/>
              <a:buChar char="•"/>
            </a:pPr>
            <a:r>
              <a:rPr lang="en-US" dirty="0"/>
              <a:t>A permanent faculty appointment after a probationary period.</a:t>
            </a:r>
          </a:p>
          <a:p>
            <a:pPr marL="285750" indent="-285750">
              <a:buFont typeface="Arial"/>
              <a:buChar char="•"/>
            </a:pPr>
            <a:r>
              <a:rPr lang="en-US" dirty="0"/>
              <a:t>Provides due process protections before dismissal.</a:t>
            </a:r>
          </a:p>
          <a:p>
            <a:r>
              <a:rPr lang="en-US" b="1" dirty="0"/>
              <a:t>Purpose of Tenure</a:t>
            </a:r>
            <a:endParaRPr lang="en-US" dirty="0"/>
          </a:p>
          <a:p>
            <a:pPr marL="285750" indent="-285750">
              <a:buFont typeface="Arial"/>
              <a:buChar char="•"/>
            </a:pPr>
            <a:r>
              <a:rPr lang="en-US"/>
              <a:t>Traditionally: it protects academic freedom in teaching, research, and service.</a:t>
            </a:r>
          </a:p>
          <a:p>
            <a:pPr marL="285750" indent="-285750">
              <a:buFont typeface="Arial"/>
              <a:buChar char="•"/>
            </a:pPr>
            <a:r>
              <a:rPr lang="en-US"/>
              <a:t>All including CCC: Promotes stability and long-term investment in the institution.</a:t>
            </a:r>
          </a:p>
          <a:p>
            <a:r>
              <a:rPr lang="en-US" b="1" dirty="0"/>
              <a:t>Benefits of Tenure</a:t>
            </a:r>
            <a:endParaRPr lang="en-US" dirty="0"/>
          </a:p>
          <a:p>
            <a:pPr marL="285750" indent="-285750">
              <a:buFont typeface="Arial"/>
              <a:buChar char="•"/>
            </a:pPr>
            <a:r>
              <a:rPr lang="en-US"/>
              <a:t>Traditionally: Safeguards faculty from dismissal based on politics or personal beliefs.</a:t>
            </a:r>
          </a:p>
          <a:p>
            <a:pPr marL="285750" indent="-285750">
              <a:buFont typeface="Arial,Sans-Serif"/>
              <a:buChar char="•"/>
            </a:pPr>
            <a:r>
              <a:rPr lang="en-US" dirty="0" err="1"/>
              <a:t>TraditionallyEncourages</a:t>
            </a:r>
            <a:r>
              <a:rPr lang="en-US" dirty="0"/>
              <a:t> innovation and risk-taking in scholarship.</a:t>
            </a:r>
            <a:endParaRPr lang="en-US" dirty="0">
              <a:solidFill>
                <a:srgbClr val="444444"/>
              </a:solidFill>
            </a:endParaRPr>
          </a:p>
          <a:p>
            <a:pPr marL="285750" indent="-285750">
              <a:buFont typeface="Arial"/>
              <a:buChar char="•"/>
            </a:pPr>
            <a:r>
              <a:rPr lang="en-US" dirty="0"/>
              <a:t>Helps recruit and retain high-quality faculty.</a:t>
            </a:r>
          </a:p>
          <a:p>
            <a:pPr marL="285750" indent="-285750">
              <a:buFont typeface="Arial"/>
              <a:buChar char="•"/>
            </a:pPr>
            <a:r>
              <a:rPr lang="en-US" dirty="0"/>
              <a:t>Provides institutional continuity and stability for students and programs.</a:t>
            </a:r>
          </a:p>
          <a:p>
            <a:r>
              <a:rPr lang="en-US" b="1" dirty="0"/>
              <a:t>Arguments Against Tenure</a:t>
            </a:r>
            <a:endParaRPr lang="en-US" dirty="0"/>
          </a:p>
          <a:p>
            <a:pPr marL="285750" indent="-285750">
              <a:buFont typeface="Arial"/>
              <a:buChar char="•"/>
            </a:pPr>
            <a:r>
              <a:rPr lang="en-US" dirty="0"/>
              <a:t>Can make it difficult or costly to remove underperforming faculty.</a:t>
            </a:r>
          </a:p>
          <a:p>
            <a:pPr marL="285750" indent="-285750">
              <a:buFont typeface="Arial"/>
              <a:buChar char="•"/>
            </a:pPr>
            <a:r>
              <a:rPr lang="en-US" dirty="0"/>
              <a:t>May create complacency or reduced accountability.</a:t>
            </a:r>
          </a:p>
          <a:p>
            <a:pPr marL="285750" indent="-285750">
              <a:buFont typeface="Arial"/>
              <a:buChar char="•"/>
            </a:pPr>
            <a:r>
              <a:rPr lang="en-US" dirty="0"/>
              <a:t>Limits institutional flexibility in staffing and budgets.</a:t>
            </a:r>
          </a:p>
          <a:p>
            <a:pPr marL="285750" indent="-285750">
              <a:buFont typeface="Arial"/>
              <a:buChar char="•"/>
            </a:pPr>
            <a:r>
              <a:rPr lang="en-US" dirty="0"/>
              <a:t>Critics argue it protects the position rather than ongoing performance.</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4</a:t>
            </a:fld>
            <a:endParaRPr lang="en-US"/>
          </a:p>
        </p:txBody>
      </p:sp>
    </p:spTree>
    <p:extLst>
      <p:ext uri="{BB962C8B-B14F-4D97-AF65-F5344CB8AC3E}">
        <p14:creationId xmlns:p14="http://schemas.microsoft.com/office/powerpoint/2010/main" val="1582112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5</a:t>
            </a:fld>
            <a:endParaRPr lang="en-US"/>
          </a:p>
        </p:txBody>
      </p:sp>
    </p:spTree>
    <p:extLst>
      <p:ext uri="{BB962C8B-B14F-4D97-AF65-F5344CB8AC3E}">
        <p14:creationId xmlns:p14="http://schemas.microsoft.com/office/powerpoint/2010/main" val="1629345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1B277D9-BE5B-40AB-A7E0-F04EFEA6E6FC}" type="slidenum">
              <a:rPr lang="en-US" smtClean="0"/>
              <a:t>6</a:t>
            </a:fld>
            <a:endParaRPr lang="en-US"/>
          </a:p>
        </p:txBody>
      </p:sp>
    </p:spTree>
    <p:extLst>
      <p:ext uri="{BB962C8B-B14F-4D97-AF65-F5344CB8AC3E}">
        <p14:creationId xmlns:p14="http://schemas.microsoft.com/office/powerpoint/2010/main" val="1860371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285750" indent="-285750">
              <a:buFont typeface="Arial"/>
              <a:buChar char="•"/>
            </a:pPr>
            <a:r>
              <a:rPr lang="en-US" b="1" dirty="0"/>
              <a:t>Faculty Categories in CA Community Colleges</a:t>
            </a:r>
            <a:endParaRPr lang="en-US" dirty="0"/>
          </a:p>
          <a:p>
            <a:pPr marL="285750" lvl="1" indent="-285750">
              <a:buFont typeface="Arial"/>
              <a:buChar char="•"/>
            </a:pPr>
            <a:r>
              <a:rPr lang="en-US" i="1" dirty="0"/>
              <a:t>Temporary faculty</a:t>
            </a:r>
            <a:r>
              <a:rPr lang="en-US" dirty="0"/>
              <a:t>: often part-time or short-term appointments; not on the tenure track.</a:t>
            </a:r>
          </a:p>
          <a:p>
            <a:pPr marL="285750" lvl="1" indent="-285750">
              <a:buFont typeface="Arial"/>
              <a:buChar char="•"/>
            </a:pPr>
            <a:r>
              <a:rPr lang="en-US" i="1" dirty="0"/>
              <a:t>Contract faculty</a:t>
            </a:r>
            <a:r>
              <a:rPr lang="en-US" dirty="0"/>
              <a:t>: probationary, hired with the potential to earn tenure after evaluation (usually up to four years).</a:t>
            </a:r>
          </a:p>
          <a:p>
            <a:pPr marL="285750" lvl="1" indent="-285750">
              <a:buFont typeface="Arial"/>
              <a:buChar char="•"/>
            </a:pPr>
            <a:r>
              <a:rPr lang="en-US" i="1" dirty="0"/>
              <a:t>Regular faculty</a:t>
            </a:r>
            <a:r>
              <a:rPr lang="en-US" dirty="0"/>
              <a:t>: those who have successfully earned tenure, with job security and due process protections.</a:t>
            </a:r>
          </a:p>
          <a:p>
            <a:pPr marL="285750" indent="-285750">
              <a:buFont typeface="Arial"/>
              <a:buChar char="•"/>
            </a:pPr>
            <a:r>
              <a:rPr lang="en-US" b="1" dirty="0"/>
              <a:t>Why These Categories Matter</a:t>
            </a:r>
            <a:endParaRPr lang="en-US" dirty="0"/>
          </a:p>
          <a:p>
            <a:pPr marL="285750" lvl="1" indent="-285750">
              <a:buFont typeface="Arial"/>
              <a:buChar char="•"/>
            </a:pPr>
            <a:r>
              <a:rPr lang="en-US" dirty="0"/>
              <a:t>Each type of appointment carries different rights, responsibilities, and levels of job security.</a:t>
            </a:r>
          </a:p>
          <a:p>
            <a:pPr marL="285750" lvl="1" indent="-285750">
              <a:buFont typeface="Arial"/>
              <a:buChar char="•"/>
            </a:pPr>
            <a:r>
              <a:rPr lang="en-US" dirty="0"/>
              <a:t>Helps frame how the tenure process is structured — only </a:t>
            </a:r>
            <a:r>
              <a:rPr lang="en-US" i="1" dirty="0"/>
              <a:t>contract faculty</a:t>
            </a:r>
            <a:r>
              <a:rPr lang="en-US" dirty="0"/>
              <a:t> can move into </a:t>
            </a:r>
            <a:r>
              <a:rPr lang="en-US" i="1" dirty="0"/>
              <a:t>regular (tenured)</a:t>
            </a:r>
            <a:r>
              <a:rPr lang="en-US" dirty="0"/>
              <a:t> status.</a:t>
            </a:r>
          </a:p>
          <a:p>
            <a:pPr marL="285750" indent="-285750">
              <a:buFont typeface="Arial"/>
              <a:buChar char="•"/>
            </a:pPr>
            <a:r>
              <a:rPr lang="en-US" b="1" dirty="0"/>
              <a:t>Role of Governance Beyond Ed. Code</a:t>
            </a:r>
            <a:endParaRPr lang="en-US" dirty="0"/>
          </a:p>
          <a:p>
            <a:pPr marL="285750" lvl="1" indent="-285750">
              <a:buFont typeface="Arial"/>
              <a:buChar char="•"/>
            </a:pPr>
            <a:r>
              <a:rPr lang="en-US" dirty="0"/>
              <a:t>California Education Code lays the foundation, but local </a:t>
            </a:r>
            <a:r>
              <a:rPr lang="en-US" b="1" dirty="0"/>
              <a:t>Board Policy (AP 7215)</a:t>
            </a:r>
            <a:r>
              <a:rPr lang="en-US" dirty="0"/>
              <a:t> and the </a:t>
            </a:r>
            <a:r>
              <a:rPr lang="en-US" b="1" dirty="0"/>
              <a:t>Faculty Association Contract (Article 14)</a:t>
            </a:r>
            <a:r>
              <a:rPr lang="en-US" dirty="0"/>
              <a:t> shape the details at Las Positas.</a:t>
            </a:r>
          </a:p>
          <a:p>
            <a:pPr marL="285750" lvl="1" indent="-285750">
              <a:buFont typeface="Arial"/>
              <a:buChar char="•"/>
            </a:pPr>
            <a:r>
              <a:rPr lang="en-US" dirty="0"/>
              <a:t>Reinforces that tenure is both a </a:t>
            </a:r>
            <a:r>
              <a:rPr lang="en-US" b="1" dirty="0"/>
              <a:t>legal framework</a:t>
            </a:r>
            <a:r>
              <a:rPr lang="en-US" dirty="0"/>
              <a:t> and a </a:t>
            </a:r>
            <a:r>
              <a:rPr lang="en-US" b="1" dirty="0"/>
              <a:t>negotiated process</a:t>
            </a:r>
            <a:r>
              <a:rPr lang="en-US" dirty="0"/>
              <a:t>.</a:t>
            </a:r>
          </a:p>
          <a:p>
            <a:pPr marL="285750" indent="-285750">
              <a:buFont typeface="Arial"/>
              <a:buChar char="•"/>
            </a:pPr>
            <a:r>
              <a:rPr lang="en-US" b="1" dirty="0"/>
              <a:t>Takeaway for Faculty</a:t>
            </a:r>
            <a:endParaRPr lang="en-US" dirty="0"/>
          </a:p>
          <a:p>
            <a:pPr marL="285750" lvl="1" indent="-285750">
              <a:buFont typeface="Arial"/>
              <a:buChar char="•"/>
            </a:pPr>
            <a:r>
              <a:rPr lang="en-US" dirty="0"/>
              <a:t>Understanding your classification is critical: it determines your evaluation process, eligibility for tenure, and protections.</a:t>
            </a:r>
          </a:p>
          <a:p>
            <a:pPr marL="285750" lvl="1" indent="-285750">
              <a:buFont typeface="Arial"/>
              <a:buChar char="•"/>
            </a:pPr>
            <a:r>
              <a:rPr lang="en-US" dirty="0"/>
              <a:t>Tenure is not automatic — it’s earned through meeting faculty standards and following the evaluation process.</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7</a:t>
            </a:fld>
            <a:endParaRPr lang="en-US"/>
          </a:p>
        </p:txBody>
      </p:sp>
    </p:spTree>
    <p:extLst>
      <p:ext uri="{BB962C8B-B14F-4D97-AF65-F5344CB8AC3E}">
        <p14:creationId xmlns:p14="http://schemas.microsoft.com/office/powerpoint/2010/main" val="1028676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a:ea typeface="Calibri"/>
                <a:cs typeface="Calibri"/>
              </a:rPr>
              <a:t>I'm going to read this out loud and then we'll break it down. </a:t>
            </a:r>
            <a:endParaRPr lang="en-US" dirty="0"/>
          </a:p>
        </p:txBody>
      </p:sp>
      <p:sp>
        <p:nvSpPr>
          <p:cNvPr id="4" name="Slide Number Placeholder 3"/>
          <p:cNvSpPr>
            <a:spLocks noGrp="1"/>
          </p:cNvSpPr>
          <p:nvPr>
            <p:ph type="sldNum" sz="quarter" idx="5"/>
          </p:nvPr>
        </p:nvSpPr>
        <p:spPr/>
        <p:txBody>
          <a:bodyPr/>
          <a:lstStyle/>
          <a:p>
            <a:fld id="{41B277D9-BE5B-40AB-A7E0-F04EFEA6E6FC}" type="slidenum">
              <a:rPr lang="en-US"/>
              <a:t>8</a:t>
            </a:fld>
            <a:endParaRPr lang="en-US"/>
          </a:p>
        </p:txBody>
      </p:sp>
    </p:spTree>
    <p:extLst>
      <p:ext uri="{BB962C8B-B14F-4D97-AF65-F5344CB8AC3E}">
        <p14:creationId xmlns:p14="http://schemas.microsoft.com/office/powerpoint/2010/main" val="1052636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285750" indent="-285750">
              <a:buFont typeface="Arial"/>
              <a:buChar char="•"/>
            </a:pPr>
            <a:r>
              <a:rPr lang="en-US" b="1" dirty="0"/>
              <a:t>Shared commitment:</a:t>
            </a:r>
            <a:r>
              <a:rPr lang="en-US" dirty="0"/>
              <a:t> The tenure process isn’t “us vs. them.” Both administration and faculty have a stake in building a strong teaching corps.</a:t>
            </a:r>
          </a:p>
          <a:p>
            <a:pPr marL="285750" indent="-285750">
              <a:buFont typeface="Arial"/>
              <a:buChar char="•"/>
            </a:pPr>
            <a:r>
              <a:rPr lang="en-US" b="1" dirty="0"/>
              <a:t>Collaboration:</a:t>
            </a:r>
            <a:r>
              <a:rPr lang="en-US" dirty="0"/>
              <a:t> Highlights that tenure decisions are collaborative — not imposed by administration alone, nor controlled solely by faculty.</a:t>
            </a:r>
          </a:p>
          <a:p>
            <a:pPr marL="285750" indent="-285750">
              <a:buFont typeface="Arial"/>
              <a:buChar char="•"/>
            </a:pPr>
            <a:r>
              <a:rPr lang="en-US" b="1" dirty="0"/>
              <a:t>Trust-building:</a:t>
            </a:r>
            <a:r>
              <a:rPr lang="en-US" dirty="0"/>
              <a:t> Framing it as a “mutual goal” shows that the process is meant to serve students and the institution, not individual interests.</a:t>
            </a:r>
          </a:p>
          <a:p>
            <a:pPr marL="285750" indent="-285750">
              <a:buFont typeface="Arial"/>
              <a:buChar char="•"/>
            </a:pPr>
            <a:r>
              <a:rPr lang="en-US" b="1" dirty="0"/>
              <a:t>Common priorities:</a:t>
            </a:r>
            <a:r>
              <a:rPr lang="en-US" dirty="0"/>
              <a:t> Both sides want qualified, effective, and diverse faculty who can sustain the mission of the college.</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1B277D9-BE5B-40AB-A7E0-F04EFEA6E6FC}" type="slidenum">
              <a:rPr lang="en-US"/>
              <a:t>9</a:t>
            </a:fld>
            <a:endParaRPr lang="en-US"/>
          </a:p>
        </p:txBody>
      </p:sp>
    </p:spTree>
    <p:extLst>
      <p:ext uri="{BB962C8B-B14F-4D97-AF65-F5344CB8AC3E}">
        <p14:creationId xmlns:p14="http://schemas.microsoft.com/office/powerpoint/2010/main" val="2853898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6620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6239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34674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1285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6495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34233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163354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7420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53104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6831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5750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9/19/2025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918270496"/>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1965" y="1192160"/>
            <a:ext cx="7735190" cy="1179061"/>
          </a:xfrm>
        </p:spPr>
        <p:txBody>
          <a:bodyPr vert="horz" lIns="91440" tIns="45720" rIns="91440" bIns="45720" rtlCol="0" anchor="b">
            <a:noAutofit/>
          </a:bodyPr>
          <a:lstStyle/>
          <a:p>
            <a:br>
              <a:rPr lang="en-US" sz="4400" b="1" dirty="0">
                <a:effectLst>
                  <a:outerShdw blurRad="38100" dist="38100" dir="2700000" algn="tl">
                    <a:srgbClr val="000000">
                      <a:alpha val="43137"/>
                    </a:srgbClr>
                  </a:outerShdw>
                </a:effectLst>
                <a:latin typeface="Arial"/>
              </a:rPr>
            </a:br>
            <a:r>
              <a:rPr lang="en-US" sz="4400" b="1">
                <a:solidFill>
                  <a:srgbClr val="992134"/>
                </a:solidFill>
                <a:latin typeface="Arial"/>
                <a:cs typeface="Arial"/>
              </a:rPr>
              <a:t>Tenure &amp; The </a:t>
            </a:r>
            <a:br>
              <a:rPr lang="en-US" sz="4400" b="1" dirty="0">
                <a:solidFill>
                  <a:srgbClr val="992134"/>
                </a:solidFill>
                <a:latin typeface="Arial"/>
                <a:cs typeface="Arial"/>
              </a:rPr>
            </a:br>
            <a:r>
              <a:rPr lang="en-US" sz="4400" b="1" dirty="0">
                <a:solidFill>
                  <a:srgbClr val="992134"/>
                </a:solidFill>
                <a:latin typeface="Arial"/>
                <a:cs typeface="Arial"/>
              </a:rPr>
              <a:t>Tenure Process at </a:t>
            </a:r>
            <a:br>
              <a:rPr lang="en-US" sz="4400" b="1" dirty="0">
                <a:solidFill>
                  <a:srgbClr val="992134"/>
                </a:solidFill>
                <a:latin typeface="Arial"/>
                <a:cs typeface="Arial"/>
              </a:rPr>
            </a:br>
            <a:r>
              <a:rPr lang="en-US" sz="4400" b="1" dirty="0">
                <a:solidFill>
                  <a:srgbClr val="992134"/>
                </a:solidFill>
                <a:latin typeface="Arial"/>
                <a:cs typeface="Arial"/>
              </a:rPr>
              <a:t>Las Positas College</a:t>
            </a:r>
          </a:p>
        </p:txBody>
      </p:sp>
      <p:sp>
        <p:nvSpPr>
          <p:cNvPr id="3" name="Subtitle 2"/>
          <p:cNvSpPr>
            <a:spLocks noGrp="1"/>
          </p:cNvSpPr>
          <p:nvPr>
            <p:ph type="subTitle" idx="1"/>
          </p:nvPr>
        </p:nvSpPr>
        <p:spPr>
          <a:xfrm>
            <a:off x="3458654" y="2510166"/>
            <a:ext cx="5111752" cy="990602"/>
          </a:xfrm>
        </p:spPr>
        <p:txBody>
          <a:bodyPr vert="horz" lIns="68580" tIns="34290" rIns="68580" bIns="34290" rtlCol="0" anchor="t">
            <a:noAutofit/>
          </a:bodyPr>
          <a:lstStyle/>
          <a:p>
            <a:r>
              <a:rPr lang="en-US" sz="3200" b="1" dirty="0">
                <a:latin typeface="Arial"/>
                <a:cs typeface="Arial"/>
              </a:rPr>
              <a:t>Paula Checchi, PhD</a:t>
            </a:r>
          </a:p>
          <a:p>
            <a:r>
              <a:rPr lang="en-US" sz="3200" b="1" dirty="0">
                <a:latin typeface="Arial"/>
                <a:cs typeface="Arial"/>
              </a:rPr>
              <a:t>Dean of STEM</a:t>
            </a:r>
          </a:p>
          <a:p>
            <a:endParaRPr lang="en-US" sz="1800" b="1" dirty="0">
              <a:solidFill>
                <a:schemeClr val="tx2">
                  <a:lumMod val="75000"/>
                  <a:lumOff val="25000"/>
                </a:schemeClr>
              </a:solidFill>
            </a:endParaRPr>
          </a:p>
          <a:p>
            <a:r>
              <a:rPr lang="en-US" sz="2800" b="1" dirty="0">
                <a:latin typeface="Arial"/>
                <a:cs typeface="Arial"/>
              </a:rPr>
              <a:t>New Faculty Orientation</a:t>
            </a:r>
            <a:endParaRPr lang="en-US" sz="2800" b="1">
              <a:latin typeface="Arial"/>
              <a:cs typeface="Arial"/>
            </a:endParaRPr>
          </a:p>
          <a:p>
            <a:r>
              <a:rPr lang="en-US" sz="2800" b="1" dirty="0">
                <a:latin typeface="Arial"/>
                <a:cs typeface="Arial"/>
              </a:rPr>
              <a:t>September 10th, 2025</a:t>
            </a:r>
            <a:endParaRPr lang="en-US" sz="2800" b="1">
              <a:latin typeface="Arial"/>
              <a:ea typeface="Calibri"/>
              <a:cs typeface="Arial"/>
            </a:endParaRPr>
          </a:p>
        </p:txBody>
      </p:sp>
      <p:pic>
        <p:nvPicPr>
          <p:cNvPr id="4" name="Picture 3">
            <a:extLst>
              <a:ext uri="{FF2B5EF4-FFF2-40B4-BE49-F238E27FC236}">
                <a16:creationId xmlns:a16="http://schemas.microsoft.com/office/drawing/2014/main" id="{2B539F05-63CA-32FF-0955-95E3FA0F04FC}"/>
              </a:ext>
            </a:extLst>
          </p:cNvPr>
          <p:cNvPicPr>
            <a:picLocks noChangeAspect="1"/>
          </p:cNvPicPr>
          <p:nvPr/>
        </p:nvPicPr>
        <p:blipFill>
          <a:blip r:embed="rId3"/>
          <a:stretch>
            <a:fillRect/>
          </a:stretch>
        </p:blipFill>
        <p:spPr>
          <a:xfrm>
            <a:off x="4065557" y="5301096"/>
            <a:ext cx="3875690" cy="1559234"/>
          </a:xfrm>
          <a:prstGeom prst="rect">
            <a:avLst/>
          </a:prstGeom>
        </p:spPr>
      </p:pic>
    </p:spTree>
    <p:extLst>
      <p:ext uri="{BB962C8B-B14F-4D97-AF65-F5344CB8AC3E}">
        <p14:creationId xmlns:p14="http://schemas.microsoft.com/office/powerpoint/2010/main" val="2522297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Tenure Process Overview</a:t>
            </a:r>
            <a:endParaRPr lang="en-US" b="1">
              <a:solidFill>
                <a:srgbClr val="982134"/>
              </a:solidFill>
              <a:latin typeface="Arial"/>
              <a:ea typeface="Calibri Light"/>
              <a:cs typeface="Arial"/>
            </a:endParaRPr>
          </a:p>
        </p:txBody>
      </p:sp>
      <p:sp>
        <p:nvSpPr>
          <p:cNvPr id="3" name="Content Placeholder 2"/>
          <p:cNvSpPr>
            <a:spLocks noGrp="1"/>
          </p:cNvSpPr>
          <p:nvPr>
            <p:ph idx="1"/>
          </p:nvPr>
        </p:nvSpPr>
        <p:spPr>
          <a:xfrm>
            <a:off x="2149386" y="1808298"/>
            <a:ext cx="7200897" cy="4290120"/>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latin typeface="Arial"/>
                <a:cs typeface="Arial"/>
              </a:rPr>
              <a:t>“The mutual goal of the District administration and faculty is to hire </a:t>
            </a:r>
            <a:r>
              <a:rPr lang="en-US" u="sng" dirty="0">
                <a:solidFill>
                  <a:schemeClr val="tx1">
                    <a:lumMod val="65000"/>
                    <a:lumOff val="35000"/>
                  </a:schemeClr>
                </a:solidFill>
                <a:highlight>
                  <a:srgbClr val="FFFF00"/>
                </a:highlight>
                <a:latin typeface="Arial"/>
                <a:cs typeface="Arial"/>
              </a:rPr>
              <a:t>qualified</a:t>
            </a:r>
            <a:r>
              <a:rPr lang="en-US" dirty="0">
                <a:solidFill>
                  <a:schemeClr val="tx1">
                    <a:lumMod val="65000"/>
                    <a:lumOff val="35000"/>
                  </a:schemeClr>
                </a:solidFill>
                <a:highlight>
                  <a:srgbClr val="FFFF00"/>
                </a:highlight>
                <a:latin typeface="Arial"/>
                <a:cs typeface="Arial"/>
              </a:rPr>
              <a:t>, </a:t>
            </a:r>
            <a:r>
              <a:rPr lang="en-US" u="sng" dirty="0">
                <a:solidFill>
                  <a:schemeClr val="tx1">
                    <a:lumMod val="65000"/>
                    <a:lumOff val="35000"/>
                  </a:schemeClr>
                </a:solidFill>
                <a:highlight>
                  <a:srgbClr val="FFFF00"/>
                </a:highlight>
                <a:latin typeface="Arial"/>
                <a:cs typeface="Arial"/>
              </a:rPr>
              <a:t>diverse Faculty who are expert in their subject areas</a:t>
            </a:r>
            <a:r>
              <a:rPr lang="en-US" dirty="0">
                <a:solidFill>
                  <a:schemeClr val="tx1">
                    <a:lumMod val="65000"/>
                    <a:lumOff val="35000"/>
                  </a:schemeClr>
                </a:solidFill>
                <a:latin typeface="Arial"/>
                <a:cs typeface="Arial"/>
              </a:rPr>
              <a:t>, skilled in their professional responsibilities, and sensitive to equal employment guidelines and community diversity. Through an ongoing evaluation process, the decision to grant tenure generally occurs at the end of the fourth Academic Year for a Probationary Faculty unit member.  In the normal process, the Tenure Committees, comprised of Faculty peers and Administrators, recommend to the Board of Trustees the appropriate Faculty for tenure.” (Article 14.A)</a:t>
            </a:r>
          </a:p>
          <a:p>
            <a:endParaRPr lang="en-US" dirty="0"/>
          </a:p>
        </p:txBody>
      </p:sp>
    </p:spTree>
    <p:extLst>
      <p:ext uri="{BB962C8B-B14F-4D97-AF65-F5344CB8AC3E}">
        <p14:creationId xmlns:p14="http://schemas.microsoft.com/office/powerpoint/2010/main" val="226177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Tenure Process Overview</a:t>
            </a:r>
          </a:p>
        </p:txBody>
      </p:sp>
      <p:sp>
        <p:nvSpPr>
          <p:cNvPr id="3" name="Content Placeholder 2"/>
          <p:cNvSpPr>
            <a:spLocks noGrp="1"/>
          </p:cNvSpPr>
          <p:nvPr>
            <p:ph idx="1"/>
          </p:nvPr>
        </p:nvSpPr>
        <p:spPr>
          <a:xfrm>
            <a:off x="2377986" y="1821360"/>
            <a:ext cx="7200897" cy="4368496"/>
          </a:xfrm>
        </p:spPr>
        <p:txBody>
          <a:bodyPr vert="horz" lIns="91440" tIns="45720" rIns="91440" bIns="45720" rtlCol="0" anchor="t">
            <a:normAutofit fontScale="92500" lnSpcReduction="10000"/>
          </a:bodyPr>
          <a:lstStyle/>
          <a:p>
            <a:pPr marL="0" indent="0">
              <a:buNone/>
            </a:pPr>
            <a:r>
              <a:rPr lang="en-US" dirty="0">
                <a:latin typeface="Arial"/>
                <a:cs typeface="Arial"/>
              </a:rPr>
              <a:t>“The mutual goal of the District administration and faculty is to hire qualified, diverse Faculty who are expert in their subject areas, </a:t>
            </a:r>
            <a:r>
              <a:rPr lang="en-US" u="sng" dirty="0">
                <a:highlight>
                  <a:srgbClr val="FFFF00"/>
                </a:highlight>
                <a:latin typeface="Arial"/>
                <a:cs typeface="Arial"/>
              </a:rPr>
              <a:t>skilled in their professional responsibilities</a:t>
            </a:r>
            <a:r>
              <a:rPr lang="en-US" dirty="0">
                <a:latin typeface="Arial"/>
                <a:cs typeface="Arial"/>
              </a:rPr>
              <a:t>, and sensitive to equal employment guidelines and community diversity. Through an ongoing evaluation process, the decision to grant tenure generally occurs at the end of the fourth Academic Year for a Probationary Faculty unit member.  In the normal process, the Tenure Committees, comprised of Faculty peers and Administrators, recommend to the Board of Trustees the appropriate Faculty for tenure.” (Article 14.A)</a:t>
            </a:r>
            <a:endParaRPr lang="en-US">
              <a:latin typeface="Arial"/>
              <a:ea typeface="Calibri"/>
              <a:cs typeface="Arial"/>
            </a:endParaRPr>
          </a:p>
          <a:p>
            <a:endParaRPr lang="en-US" dirty="0"/>
          </a:p>
        </p:txBody>
      </p:sp>
    </p:spTree>
    <p:extLst>
      <p:ext uri="{BB962C8B-B14F-4D97-AF65-F5344CB8AC3E}">
        <p14:creationId xmlns:p14="http://schemas.microsoft.com/office/powerpoint/2010/main" val="1622933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Tenure Process Overview</a:t>
            </a:r>
          </a:p>
        </p:txBody>
      </p:sp>
      <p:sp>
        <p:nvSpPr>
          <p:cNvPr id="3" name="Content Placeholder 2"/>
          <p:cNvSpPr>
            <a:spLocks noGrp="1"/>
          </p:cNvSpPr>
          <p:nvPr>
            <p:ph idx="1"/>
          </p:nvPr>
        </p:nvSpPr>
        <p:spPr>
          <a:xfrm>
            <a:off x="2391049" y="1886675"/>
            <a:ext cx="7200897" cy="4682006"/>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latin typeface="Arial"/>
                <a:cs typeface="Arial"/>
              </a:rPr>
              <a:t>“The mutual goal of the District administration and faculty is to hire qualified, diverse Faculty who are expert in their subject areas, skilled in their professional responsibilities, and </a:t>
            </a:r>
            <a:r>
              <a:rPr lang="en-US" u="sng" dirty="0">
                <a:solidFill>
                  <a:schemeClr val="tx1">
                    <a:lumMod val="65000"/>
                    <a:lumOff val="35000"/>
                  </a:schemeClr>
                </a:solidFill>
                <a:highlight>
                  <a:srgbClr val="FFFF00"/>
                </a:highlight>
                <a:latin typeface="Arial"/>
                <a:cs typeface="Arial"/>
              </a:rPr>
              <a:t>sensitive to equal employment guidelines and community diversity</a:t>
            </a:r>
            <a:r>
              <a:rPr lang="en-US" dirty="0">
                <a:solidFill>
                  <a:schemeClr val="tx1">
                    <a:lumMod val="65000"/>
                    <a:lumOff val="35000"/>
                  </a:schemeClr>
                </a:solidFill>
                <a:latin typeface="Arial"/>
                <a:cs typeface="Arial"/>
              </a:rPr>
              <a:t>. Through an ongoing evaluation process, the decision to grant tenure generally occurs at the end of the fourth Academic Year for a Probationary Faculty unit member.  In the normal process, the Tenure Committees, comprised of Faculty peers and Administrators, recommend to the Board of Trustees the appropriate Faculty for tenure.” (Article 14.A)</a:t>
            </a:r>
          </a:p>
          <a:p>
            <a:endParaRPr lang="en-US" dirty="0"/>
          </a:p>
        </p:txBody>
      </p:sp>
    </p:spTree>
    <p:extLst>
      <p:ext uri="{BB962C8B-B14F-4D97-AF65-F5344CB8AC3E}">
        <p14:creationId xmlns:p14="http://schemas.microsoft.com/office/powerpoint/2010/main" val="629978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Faculty Standards</a:t>
            </a:r>
            <a:endParaRPr lang="en-US" b="1">
              <a:solidFill>
                <a:srgbClr val="982134"/>
              </a:solidFill>
              <a:latin typeface="Arial"/>
              <a:ea typeface="Calibri Light"/>
              <a:cs typeface="Arial"/>
            </a:endParaRPr>
          </a:p>
        </p:txBody>
      </p:sp>
      <p:sp>
        <p:nvSpPr>
          <p:cNvPr id="3" name="Content Placeholder 2"/>
          <p:cNvSpPr>
            <a:spLocks noGrp="1"/>
          </p:cNvSpPr>
          <p:nvPr>
            <p:ph idx="1"/>
          </p:nvPr>
        </p:nvSpPr>
        <p:spPr>
          <a:xfrm>
            <a:off x="2149386" y="2095681"/>
            <a:ext cx="7200897" cy="2670303"/>
          </a:xfrm>
        </p:spPr>
        <p:txBody>
          <a:bodyPr vert="horz" lIns="91440" tIns="45720" rIns="91440" bIns="45720" rtlCol="0" anchor="t">
            <a:normAutofit fontScale="92500" lnSpcReduction="20000"/>
          </a:bodyPr>
          <a:lstStyle/>
          <a:p>
            <a:pPr marL="0" indent="0">
              <a:buNone/>
            </a:pPr>
            <a:r>
              <a:rPr lang="en-US" dirty="0">
                <a:latin typeface="Arial"/>
                <a:cs typeface="Arial"/>
              </a:rPr>
              <a:t>To become tenured, a faculty member is expected to meet each of the Faculty Standards as defined in the FA contract:</a:t>
            </a:r>
            <a:endParaRPr lang="en-US">
              <a:latin typeface="Arial"/>
              <a:ea typeface="Calibri"/>
              <a:cs typeface="Arial"/>
            </a:endParaRPr>
          </a:p>
          <a:p>
            <a:pPr marL="0" indent="0">
              <a:buNone/>
            </a:pPr>
            <a:endParaRPr lang="en-US" dirty="0">
              <a:latin typeface="Arial"/>
              <a:cs typeface="Arial"/>
            </a:endParaRPr>
          </a:p>
          <a:p>
            <a:pPr lvl="1"/>
            <a:r>
              <a:rPr lang="en-US" dirty="0">
                <a:latin typeface="Arial"/>
                <a:cs typeface="Arial"/>
              </a:rPr>
              <a:t>Excellence in Working with Students</a:t>
            </a:r>
            <a:endParaRPr lang="en-US">
              <a:latin typeface="Arial"/>
              <a:ea typeface="Calibri"/>
              <a:cs typeface="Arial"/>
            </a:endParaRPr>
          </a:p>
          <a:p>
            <a:pPr lvl="1"/>
            <a:r>
              <a:rPr lang="en-US" dirty="0">
                <a:latin typeface="Arial"/>
                <a:cs typeface="Arial"/>
              </a:rPr>
              <a:t>Collegial Participation</a:t>
            </a:r>
            <a:endParaRPr lang="en-US">
              <a:latin typeface="Arial"/>
              <a:ea typeface="Calibri"/>
              <a:cs typeface="Arial"/>
            </a:endParaRPr>
          </a:p>
          <a:p>
            <a:pPr lvl="1"/>
            <a:r>
              <a:rPr lang="en-US" dirty="0">
                <a:latin typeface="Arial"/>
                <a:cs typeface="Arial"/>
              </a:rPr>
              <a:t>Professional and Personal Enrichment</a:t>
            </a:r>
            <a:endParaRPr lang="en-US">
              <a:latin typeface="Arial"/>
              <a:ea typeface="Calibri"/>
              <a:cs typeface="Arial"/>
            </a:endParaRPr>
          </a:p>
          <a:p>
            <a:pPr lvl="1"/>
            <a:r>
              <a:rPr lang="en-US" dirty="0">
                <a:latin typeface="Arial"/>
                <a:cs typeface="Arial"/>
              </a:rPr>
              <a:t>Professional Responsibilities</a:t>
            </a:r>
            <a:endParaRPr lang="en-US">
              <a:latin typeface="Arial"/>
              <a:ea typeface="Calibri"/>
              <a:cs typeface="Arial"/>
            </a:endParaRPr>
          </a:p>
        </p:txBody>
      </p:sp>
    </p:spTree>
    <p:extLst>
      <p:ext uri="{BB962C8B-B14F-4D97-AF65-F5344CB8AC3E}">
        <p14:creationId xmlns:p14="http://schemas.microsoft.com/office/powerpoint/2010/main" val="4150947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Faculty Standards</a:t>
            </a:r>
            <a:endParaRPr lang="en-US" b="1">
              <a:solidFill>
                <a:srgbClr val="982134"/>
              </a:solidFill>
              <a:latin typeface="Arial"/>
              <a:ea typeface="Calibri Light"/>
              <a:cs typeface="Arial"/>
            </a:endParaRPr>
          </a:p>
        </p:txBody>
      </p:sp>
      <p:sp>
        <p:nvSpPr>
          <p:cNvPr id="3" name="Content Placeholder 2"/>
          <p:cNvSpPr>
            <a:spLocks noGrp="1"/>
          </p:cNvSpPr>
          <p:nvPr>
            <p:ph idx="1"/>
          </p:nvPr>
        </p:nvSpPr>
        <p:spPr>
          <a:xfrm>
            <a:off x="2495552" y="2774950"/>
            <a:ext cx="7200897" cy="2670303"/>
          </a:xfrm>
        </p:spPr>
        <p:txBody>
          <a:bodyPr vert="horz" lIns="91440" tIns="45720" rIns="91440" bIns="45720" rtlCol="0" anchor="t">
            <a:normAutofit/>
          </a:bodyPr>
          <a:lstStyle/>
          <a:p>
            <a:r>
              <a:rPr lang="en-US" dirty="0">
                <a:latin typeface="Arial"/>
                <a:cs typeface="Arial"/>
              </a:rPr>
              <a:t>How does the Tenure Committee &amp; Administration know whether or not a faculty member is meeting the Faculty Standards?</a:t>
            </a:r>
            <a:endParaRPr lang="en-US">
              <a:latin typeface="Arial"/>
              <a:ea typeface="Calibri"/>
              <a:cs typeface="Arial"/>
            </a:endParaRPr>
          </a:p>
        </p:txBody>
      </p:sp>
    </p:spTree>
    <p:extLst>
      <p:ext uri="{BB962C8B-B14F-4D97-AF65-F5344CB8AC3E}">
        <p14:creationId xmlns:p14="http://schemas.microsoft.com/office/powerpoint/2010/main" val="36424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982134"/>
                </a:solidFill>
                <a:latin typeface="Arial"/>
                <a:cs typeface="Arial"/>
              </a:rPr>
              <a:t>Guiding Principles of Tenure Process</a:t>
            </a:r>
            <a:endParaRPr lang="en-US" b="1">
              <a:solidFill>
                <a:srgbClr val="982134"/>
              </a:solidFill>
              <a:latin typeface="Arial"/>
              <a:ea typeface="Calibri Light"/>
              <a:cs typeface="Arial"/>
            </a:endParaRPr>
          </a:p>
        </p:txBody>
      </p:sp>
      <p:sp>
        <p:nvSpPr>
          <p:cNvPr id="3" name="Content Placeholder 2"/>
          <p:cNvSpPr>
            <a:spLocks noGrp="1"/>
          </p:cNvSpPr>
          <p:nvPr>
            <p:ph idx="1"/>
          </p:nvPr>
        </p:nvSpPr>
        <p:spPr/>
        <p:txBody>
          <a:bodyPr vert="horz" lIns="91440" tIns="45720" rIns="91440" bIns="45720" rtlCol="0" anchor="t">
            <a:normAutofit/>
          </a:bodyPr>
          <a:lstStyle/>
          <a:p>
            <a:r>
              <a:rPr lang="en-US" dirty="0">
                <a:latin typeface="Arial"/>
                <a:cs typeface="Arial"/>
              </a:rPr>
              <a:t>Non Discrimination</a:t>
            </a:r>
            <a:endParaRPr lang="en-US">
              <a:latin typeface="Arial"/>
              <a:cs typeface="Arial"/>
            </a:endParaRPr>
          </a:p>
          <a:p>
            <a:r>
              <a:rPr lang="en-US" dirty="0">
                <a:latin typeface="Arial"/>
                <a:cs typeface="Arial"/>
              </a:rPr>
              <a:t>Use of Anonymous Materials is Prohibited (with one exception) </a:t>
            </a:r>
          </a:p>
          <a:p>
            <a:pPr lvl="1"/>
            <a:r>
              <a:rPr lang="en-US" dirty="0">
                <a:latin typeface="Arial"/>
                <a:cs typeface="Arial"/>
              </a:rPr>
              <a:t>Can you guess the exception?   </a:t>
            </a:r>
          </a:p>
          <a:p>
            <a:r>
              <a:rPr lang="en-US" dirty="0">
                <a:latin typeface="Arial"/>
                <a:cs typeface="Arial"/>
              </a:rPr>
              <a:t>Process is clearly defined and strictly governed by contract, FA, and administration. </a:t>
            </a:r>
          </a:p>
          <a:p>
            <a:pPr lvl="1"/>
            <a:r>
              <a:rPr lang="en-US" dirty="0">
                <a:latin typeface="Arial"/>
                <a:cs typeface="Arial"/>
              </a:rPr>
              <a:t>Approved Forms and Materials (no “Rate My Professor” reviews)</a:t>
            </a:r>
          </a:p>
          <a:p>
            <a:pPr lvl="1"/>
            <a:r>
              <a:rPr lang="en-US" dirty="0">
                <a:latin typeface="Arial"/>
                <a:cs typeface="Arial"/>
              </a:rPr>
              <a:t>Strict Timelines </a:t>
            </a:r>
          </a:p>
        </p:txBody>
      </p:sp>
    </p:spTree>
    <p:extLst>
      <p:ext uri="{BB962C8B-B14F-4D97-AF65-F5344CB8AC3E}">
        <p14:creationId xmlns:p14="http://schemas.microsoft.com/office/powerpoint/2010/main" val="172183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982134"/>
                </a:solidFill>
                <a:latin typeface="Arial"/>
                <a:cs typeface="Arial"/>
              </a:rPr>
              <a:t>Guiding Principles of Tenure Process</a:t>
            </a:r>
          </a:p>
        </p:txBody>
      </p:sp>
      <p:sp>
        <p:nvSpPr>
          <p:cNvPr id="3" name="Content Placeholder 2"/>
          <p:cNvSpPr>
            <a:spLocks noGrp="1"/>
          </p:cNvSpPr>
          <p:nvPr>
            <p:ph idx="1"/>
          </p:nvPr>
        </p:nvSpPr>
        <p:spPr/>
        <p:txBody>
          <a:bodyPr vert="horz" lIns="91440" tIns="45720" rIns="91440" bIns="45720" rtlCol="0" anchor="t">
            <a:normAutofit/>
          </a:bodyPr>
          <a:lstStyle/>
          <a:p>
            <a:r>
              <a:rPr lang="en-US" dirty="0">
                <a:latin typeface="Arial"/>
                <a:cs typeface="Arial"/>
              </a:rPr>
              <a:t>Written Responses</a:t>
            </a:r>
          </a:p>
          <a:p>
            <a:pPr lvl="1"/>
            <a:r>
              <a:rPr lang="en-US" dirty="0">
                <a:latin typeface="Arial"/>
                <a:cs typeface="Arial"/>
              </a:rPr>
              <a:t>Right to append written responses to evaluation reports. </a:t>
            </a:r>
          </a:p>
          <a:p>
            <a:r>
              <a:rPr lang="en-US" dirty="0">
                <a:latin typeface="Arial"/>
                <a:cs typeface="Arial"/>
              </a:rPr>
              <a:t>Retention Data</a:t>
            </a:r>
          </a:p>
          <a:p>
            <a:pPr lvl="1"/>
            <a:r>
              <a:rPr lang="en-US" dirty="0">
                <a:latin typeface="Arial"/>
                <a:cs typeface="Arial"/>
              </a:rPr>
              <a:t>May not be used to deny tenure. </a:t>
            </a:r>
          </a:p>
          <a:p>
            <a:r>
              <a:rPr lang="en-US" dirty="0">
                <a:latin typeface="Arial"/>
                <a:cs typeface="Arial"/>
              </a:rPr>
              <a:t>Non Retaliation</a:t>
            </a:r>
          </a:p>
          <a:p>
            <a:r>
              <a:rPr lang="en-US" dirty="0">
                <a:latin typeface="Arial"/>
                <a:cs typeface="Arial"/>
              </a:rPr>
              <a:t>Reasonable Workload: </a:t>
            </a:r>
          </a:p>
          <a:p>
            <a:pPr lvl="1"/>
            <a:r>
              <a:rPr lang="en-US" dirty="0">
                <a:latin typeface="Arial"/>
                <a:cs typeface="Arial"/>
              </a:rPr>
              <a:t>No committee assignments in first year; no reassigned time during first 2 contracts</a:t>
            </a:r>
          </a:p>
        </p:txBody>
      </p:sp>
    </p:spTree>
    <p:extLst>
      <p:ext uri="{BB962C8B-B14F-4D97-AF65-F5344CB8AC3E}">
        <p14:creationId xmlns:p14="http://schemas.microsoft.com/office/powerpoint/2010/main" val="2812029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solidFill>
                  <a:srgbClr val="982134"/>
                </a:solidFill>
                <a:latin typeface="Arial"/>
                <a:cs typeface="Arial"/>
              </a:rPr>
              <a:t>4 “Years”- 3 Contracts </a:t>
            </a:r>
            <a:endParaRPr lang="en-US" b="1" dirty="0">
              <a:solidFill>
                <a:srgbClr val="982134"/>
              </a:solidFill>
              <a:latin typeface="Arial"/>
              <a:ea typeface="Calibri Light"/>
              <a:cs typeface="Arial"/>
            </a:endParaRPr>
          </a:p>
        </p:txBody>
      </p:sp>
      <p:sp>
        <p:nvSpPr>
          <p:cNvPr id="5" name="Content Placeholder 4"/>
          <p:cNvSpPr>
            <a:spLocks noGrp="1"/>
          </p:cNvSpPr>
          <p:nvPr>
            <p:ph idx="1"/>
          </p:nvPr>
        </p:nvSpPr>
        <p:spPr/>
        <p:txBody>
          <a:bodyPr vert="horz" lIns="91440" tIns="45720" rIns="91440" bIns="45720" rtlCol="0" anchor="t">
            <a:normAutofit/>
          </a:bodyPr>
          <a:lstStyle/>
          <a:p>
            <a:r>
              <a:rPr lang="en-US" dirty="0">
                <a:latin typeface="Arial"/>
                <a:cs typeface="Arial"/>
              </a:rPr>
              <a:t>Year 1; Contract 1  	</a:t>
            </a:r>
          </a:p>
          <a:p>
            <a:r>
              <a:rPr lang="en-US" dirty="0">
                <a:latin typeface="Arial"/>
                <a:cs typeface="Arial"/>
              </a:rPr>
              <a:t>Year 2; Contract 2 	</a:t>
            </a:r>
          </a:p>
          <a:p>
            <a:r>
              <a:rPr lang="en-US" dirty="0">
                <a:latin typeface="Arial"/>
                <a:cs typeface="Arial"/>
              </a:rPr>
              <a:t>Year 3; Contract 3 	</a:t>
            </a:r>
          </a:p>
          <a:p>
            <a:r>
              <a:rPr lang="en-US" dirty="0">
                <a:latin typeface="Arial"/>
                <a:cs typeface="Arial"/>
              </a:rPr>
              <a:t>Year 4; Contract 3</a:t>
            </a:r>
            <a:r>
              <a:rPr lang="en-US" dirty="0">
                <a:solidFill>
                  <a:schemeClr val="tx1">
                    <a:lumMod val="65000"/>
                    <a:lumOff val="35000"/>
                  </a:schemeClr>
                </a:solidFill>
              </a:rPr>
              <a:t>	</a:t>
            </a:r>
            <a:endParaRPr lang="en-US" dirty="0">
              <a:solidFill>
                <a:schemeClr val="tx1">
                  <a:lumMod val="65000"/>
                  <a:lumOff val="35000"/>
                </a:schemeClr>
              </a:solidFill>
              <a:ea typeface="Calibri"/>
              <a:cs typeface="Calibri"/>
            </a:endParaRPr>
          </a:p>
        </p:txBody>
      </p:sp>
    </p:spTree>
    <p:extLst>
      <p:ext uri="{BB962C8B-B14F-4D97-AF65-F5344CB8AC3E}">
        <p14:creationId xmlns:p14="http://schemas.microsoft.com/office/powerpoint/2010/main" val="2105975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dirty="0">
                <a:solidFill>
                  <a:srgbClr val="982134"/>
                </a:solidFill>
                <a:latin typeface="Arial"/>
                <a:cs typeface="Arial"/>
              </a:rPr>
              <a:t>Year One (First Contract) Process</a:t>
            </a:r>
            <a:endParaRPr lang="en-US" sz="3000" b="1">
              <a:solidFill>
                <a:srgbClr val="982134"/>
              </a:solidFill>
              <a:latin typeface="Arial"/>
              <a:ea typeface="Calibri Light"/>
              <a:cs typeface="Arial"/>
            </a:endParaRPr>
          </a:p>
        </p:txBody>
      </p:sp>
      <p:sp>
        <p:nvSpPr>
          <p:cNvPr id="3" name="Content Placeholder 2"/>
          <p:cNvSpPr>
            <a:spLocks noGrp="1"/>
          </p:cNvSpPr>
          <p:nvPr>
            <p:ph idx="1"/>
          </p:nvPr>
        </p:nvSpPr>
        <p:spPr>
          <a:xfrm>
            <a:off x="2269474" y="1519002"/>
            <a:ext cx="7774478" cy="2957669"/>
          </a:xfrm>
        </p:spPr>
        <p:txBody>
          <a:bodyPr vert="horz" lIns="91440" tIns="45720" rIns="91440" bIns="45720" rtlCol="0" anchor="t">
            <a:noAutofit/>
          </a:bodyPr>
          <a:lstStyle/>
          <a:p>
            <a:r>
              <a:rPr lang="en-US" sz="2300" dirty="0">
                <a:latin typeface="Arial"/>
                <a:cs typeface="Arial"/>
              </a:rPr>
              <a:t>Level One Tenure Review Committee Formed</a:t>
            </a:r>
            <a:endParaRPr lang="en-US" sz="2300">
              <a:latin typeface="Arial"/>
              <a:ea typeface="Calibri"/>
              <a:cs typeface="Arial"/>
            </a:endParaRPr>
          </a:p>
          <a:p>
            <a:r>
              <a:rPr lang="en-US" sz="2300" dirty="0">
                <a:latin typeface="Arial"/>
                <a:cs typeface="Arial"/>
              </a:rPr>
              <a:t>Level One Tenure Review Committee Meets </a:t>
            </a:r>
            <a:endParaRPr lang="en-US" sz="2300">
              <a:latin typeface="Arial"/>
              <a:ea typeface="Calibri"/>
              <a:cs typeface="Arial"/>
            </a:endParaRPr>
          </a:p>
          <a:p>
            <a:r>
              <a:rPr lang="en-US" sz="2300" dirty="0">
                <a:latin typeface="Arial"/>
                <a:cs typeface="Arial"/>
              </a:rPr>
              <a:t>Professional Review (due Oct. 1), Classroom Materials</a:t>
            </a:r>
            <a:endParaRPr lang="en-US" sz="2300">
              <a:latin typeface="Arial"/>
              <a:ea typeface="Calibri"/>
              <a:cs typeface="Arial"/>
            </a:endParaRPr>
          </a:p>
          <a:p>
            <a:r>
              <a:rPr lang="en-US" sz="2300" dirty="0">
                <a:latin typeface="Arial"/>
                <a:cs typeface="Arial"/>
              </a:rPr>
              <a:t>3 Observations, Student Surveys, &amp; Reports</a:t>
            </a:r>
            <a:endParaRPr lang="en-US" sz="2300">
              <a:latin typeface="Arial"/>
              <a:ea typeface="Calibri"/>
              <a:cs typeface="Arial"/>
            </a:endParaRPr>
          </a:p>
          <a:p>
            <a:r>
              <a:rPr lang="en-US" sz="2300" dirty="0">
                <a:latin typeface="Arial"/>
                <a:cs typeface="Arial"/>
              </a:rPr>
              <a:t>Dean’s Review &amp; Meeting</a:t>
            </a:r>
            <a:endParaRPr lang="en-US" sz="2300">
              <a:latin typeface="Arial"/>
              <a:ea typeface="Calibri"/>
              <a:cs typeface="Arial"/>
            </a:endParaRPr>
          </a:p>
          <a:p>
            <a:r>
              <a:rPr lang="en-US" sz="2300" dirty="0">
                <a:latin typeface="Arial"/>
                <a:cs typeface="Arial"/>
              </a:rPr>
              <a:t>Level One Tenure Review Committee Report/Recommendation to VP</a:t>
            </a:r>
            <a:endParaRPr lang="en-US" sz="2300">
              <a:latin typeface="Arial"/>
              <a:ea typeface="Calibri"/>
              <a:cs typeface="Arial"/>
            </a:endParaRPr>
          </a:p>
          <a:p>
            <a:r>
              <a:rPr lang="en-US" sz="2300" dirty="0">
                <a:latin typeface="Arial"/>
                <a:cs typeface="Arial"/>
              </a:rPr>
              <a:t>Level Two Tenure Review Committee Report/Recommendation to President</a:t>
            </a:r>
            <a:endParaRPr lang="en-US" sz="2300">
              <a:latin typeface="Arial"/>
              <a:ea typeface="Calibri"/>
              <a:cs typeface="Arial"/>
            </a:endParaRPr>
          </a:p>
          <a:p>
            <a:r>
              <a:rPr lang="en-US" sz="2300" dirty="0">
                <a:latin typeface="Arial"/>
                <a:cs typeface="Arial"/>
              </a:rPr>
              <a:t>President’s recommendation to Chancellor</a:t>
            </a:r>
            <a:endParaRPr lang="en-US" sz="2300">
              <a:latin typeface="Arial"/>
              <a:ea typeface="Calibri"/>
              <a:cs typeface="Arial"/>
            </a:endParaRPr>
          </a:p>
          <a:p>
            <a:r>
              <a:rPr lang="en-US" sz="2300" dirty="0">
                <a:latin typeface="Arial"/>
                <a:cs typeface="Arial"/>
              </a:rPr>
              <a:t>Chancellor’s recommendation to Board by March 15</a:t>
            </a:r>
            <a:endParaRPr lang="en-US" sz="2300">
              <a:latin typeface="Arial"/>
              <a:ea typeface="Calibri"/>
              <a:cs typeface="Arial"/>
            </a:endParaRPr>
          </a:p>
          <a:p>
            <a:endParaRPr lang="en-US" dirty="0">
              <a:latin typeface="Arial"/>
              <a:ea typeface="Calibri"/>
              <a:cs typeface="Calibri"/>
            </a:endParaRPr>
          </a:p>
          <a:p>
            <a:endParaRPr lang="en-US" dirty="0"/>
          </a:p>
        </p:txBody>
      </p:sp>
    </p:spTree>
    <p:extLst>
      <p:ext uri="{BB962C8B-B14F-4D97-AF65-F5344CB8AC3E}">
        <p14:creationId xmlns:p14="http://schemas.microsoft.com/office/powerpoint/2010/main" val="1204359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dirty="0">
                <a:solidFill>
                  <a:srgbClr val="982134"/>
                </a:solidFill>
                <a:latin typeface="Arial"/>
                <a:cs typeface="Arial"/>
              </a:rPr>
              <a:t>Year Two (Second Contract) Process</a:t>
            </a:r>
            <a:endParaRPr lang="en-US" sz="3000" b="1">
              <a:solidFill>
                <a:srgbClr val="982134"/>
              </a:solidFill>
              <a:latin typeface="Arial"/>
              <a:ea typeface="Calibri Light"/>
              <a:cs typeface="Arial"/>
            </a:endParaRPr>
          </a:p>
        </p:txBody>
      </p:sp>
      <p:sp>
        <p:nvSpPr>
          <p:cNvPr id="3" name="Content Placeholder 2"/>
          <p:cNvSpPr>
            <a:spLocks noGrp="1"/>
          </p:cNvSpPr>
          <p:nvPr>
            <p:ph idx="1"/>
          </p:nvPr>
        </p:nvSpPr>
        <p:spPr>
          <a:xfrm>
            <a:off x="1988623" y="1414500"/>
            <a:ext cx="7774478" cy="2957669"/>
          </a:xfrm>
        </p:spPr>
        <p:txBody>
          <a:bodyPr vert="horz" lIns="91440" tIns="45720" rIns="91440" bIns="45720" rtlCol="0" anchor="t">
            <a:noAutofit/>
          </a:bodyPr>
          <a:lstStyle/>
          <a:p>
            <a:r>
              <a:rPr lang="en-US" sz="2300" dirty="0">
                <a:latin typeface="Arial"/>
                <a:cs typeface="Arial"/>
              </a:rPr>
              <a:t>At least one Observation, Student Survey, &amp; Report after March 15 of Year 1 (Year 2)</a:t>
            </a:r>
            <a:endParaRPr lang="en-US" sz="2300">
              <a:latin typeface="Arial"/>
              <a:ea typeface="Calibri"/>
              <a:cs typeface="Arial"/>
            </a:endParaRPr>
          </a:p>
          <a:p>
            <a:r>
              <a:rPr lang="en-US" sz="2300" dirty="0">
                <a:latin typeface="Arial"/>
                <a:cs typeface="Arial"/>
              </a:rPr>
              <a:t>Level One Tenure Review Committee Meets </a:t>
            </a:r>
            <a:endParaRPr lang="en-US" sz="2300">
              <a:latin typeface="Arial"/>
              <a:ea typeface="Calibri"/>
              <a:cs typeface="Arial"/>
            </a:endParaRPr>
          </a:p>
          <a:p>
            <a:r>
              <a:rPr lang="en-US" sz="2300" dirty="0">
                <a:latin typeface="Arial"/>
                <a:cs typeface="Arial"/>
              </a:rPr>
              <a:t>Professional Review (due Oct. 1), Classroom Materials</a:t>
            </a:r>
            <a:endParaRPr lang="en-US" sz="2300">
              <a:latin typeface="Arial"/>
              <a:ea typeface="Calibri"/>
              <a:cs typeface="Arial"/>
            </a:endParaRPr>
          </a:p>
          <a:p>
            <a:r>
              <a:rPr lang="en-US" sz="2300" dirty="0">
                <a:latin typeface="Arial"/>
                <a:cs typeface="Arial"/>
              </a:rPr>
              <a:t>2 Observations, Student Surveys, &amp; Reports</a:t>
            </a:r>
            <a:endParaRPr lang="en-US" sz="2300">
              <a:latin typeface="Arial"/>
              <a:ea typeface="Calibri"/>
              <a:cs typeface="Arial"/>
            </a:endParaRPr>
          </a:p>
          <a:p>
            <a:r>
              <a:rPr lang="en-US" sz="2300" dirty="0">
                <a:latin typeface="Arial"/>
                <a:cs typeface="Arial"/>
              </a:rPr>
              <a:t>Dean’s Review &amp; Meeting</a:t>
            </a:r>
            <a:endParaRPr lang="en-US" sz="2300">
              <a:latin typeface="Arial"/>
              <a:ea typeface="Calibri"/>
              <a:cs typeface="Arial"/>
            </a:endParaRPr>
          </a:p>
          <a:p>
            <a:r>
              <a:rPr lang="en-US" sz="2300" dirty="0">
                <a:latin typeface="Arial"/>
                <a:cs typeface="Arial"/>
              </a:rPr>
              <a:t>Level One Tenure Review Committee Report/Recommendation to VP</a:t>
            </a:r>
            <a:endParaRPr lang="en-US" sz="2300">
              <a:latin typeface="Arial"/>
              <a:ea typeface="Calibri"/>
              <a:cs typeface="Arial"/>
            </a:endParaRPr>
          </a:p>
          <a:p>
            <a:r>
              <a:rPr lang="en-US" sz="2300" dirty="0">
                <a:latin typeface="Arial"/>
                <a:cs typeface="Arial"/>
              </a:rPr>
              <a:t>Level Two Tenure Review Committee Report/Recommendation to President</a:t>
            </a:r>
            <a:endParaRPr lang="en-US" sz="2300">
              <a:latin typeface="Arial"/>
              <a:ea typeface="Calibri"/>
              <a:cs typeface="Arial"/>
            </a:endParaRPr>
          </a:p>
          <a:p>
            <a:r>
              <a:rPr lang="en-US" sz="2300" dirty="0">
                <a:latin typeface="Arial"/>
                <a:cs typeface="Arial"/>
              </a:rPr>
              <a:t>President’s recommendation to Chancellor</a:t>
            </a:r>
            <a:endParaRPr lang="en-US" sz="2300">
              <a:latin typeface="Arial"/>
              <a:ea typeface="Calibri"/>
              <a:cs typeface="Arial"/>
            </a:endParaRPr>
          </a:p>
          <a:p>
            <a:r>
              <a:rPr lang="en-US" sz="2300">
                <a:latin typeface="Arial"/>
                <a:cs typeface="Arial"/>
              </a:rPr>
              <a:t>Chancellor’s recommendation to Board by March 15th</a:t>
            </a:r>
            <a:endParaRPr lang="en-US" sz="2300">
              <a:latin typeface="Arial"/>
              <a:ea typeface="Calibri"/>
              <a:cs typeface="Arial"/>
            </a:endParaRPr>
          </a:p>
          <a:p>
            <a:endParaRPr lang="en-US" dirty="0">
              <a:latin typeface="Arial"/>
              <a:ea typeface="Calibri"/>
              <a:cs typeface="Calibri"/>
            </a:endParaRPr>
          </a:p>
          <a:p>
            <a:endParaRPr lang="en-US" dirty="0"/>
          </a:p>
        </p:txBody>
      </p:sp>
    </p:spTree>
    <p:extLst>
      <p:ext uri="{BB962C8B-B14F-4D97-AF65-F5344CB8AC3E}">
        <p14:creationId xmlns:p14="http://schemas.microsoft.com/office/powerpoint/2010/main" val="732957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19927-4C8F-1C23-2146-B4DC0E40B061}"/>
              </a:ext>
            </a:extLst>
          </p:cNvPr>
          <p:cNvSpPr>
            <a:spLocks noGrp="1"/>
          </p:cNvSpPr>
          <p:nvPr>
            <p:ph type="title"/>
          </p:nvPr>
        </p:nvSpPr>
        <p:spPr/>
        <p:txBody>
          <a:bodyPr/>
          <a:lstStyle/>
          <a:p>
            <a:r>
              <a:rPr lang="en-US" b="1" u="sng" dirty="0">
                <a:solidFill>
                  <a:srgbClr val="992134"/>
                </a:solidFill>
                <a:latin typeface="Arial"/>
                <a:ea typeface="Calibri Light"/>
                <a:cs typeface="Calibri Light"/>
              </a:rPr>
              <a:t>Today's Discussion</a:t>
            </a:r>
          </a:p>
        </p:txBody>
      </p:sp>
      <p:sp>
        <p:nvSpPr>
          <p:cNvPr id="3" name="Content Placeholder 2">
            <a:extLst>
              <a:ext uri="{FF2B5EF4-FFF2-40B4-BE49-F238E27FC236}">
                <a16:creationId xmlns:a16="http://schemas.microsoft.com/office/drawing/2014/main" id="{4BEDFE0F-9AA7-500C-FAA7-D8AB9211A4B6}"/>
              </a:ext>
            </a:extLst>
          </p:cNvPr>
          <p:cNvSpPr>
            <a:spLocks noGrp="1"/>
          </p:cNvSpPr>
          <p:nvPr>
            <p:ph idx="1"/>
          </p:nvPr>
        </p:nvSpPr>
        <p:spPr/>
        <p:txBody>
          <a:bodyPr vert="horz" lIns="91440" tIns="45720" rIns="91440" bIns="45720" rtlCol="0" anchor="t">
            <a:normAutofit/>
          </a:bodyPr>
          <a:lstStyle/>
          <a:p>
            <a:pPr marL="0" indent="0">
              <a:buNone/>
            </a:pPr>
            <a:r>
              <a:rPr lang="en-US" sz="3600" u="sng" dirty="0">
                <a:latin typeface="Arial"/>
                <a:ea typeface="Calibri"/>
                <a:cs typeface="Calibri"/>
              </a:rPr>
              <a:t>Part I </a:t>
            </a:r>
            <a:r>
              <a:rPr lang="en-US" sz="3600" dirty="0">
                <a:latin typeface="Arial"/>
                <a:ea typeface="Calibri"/>
                <a:cs typeface="Calibri"/>
              </a:rPr>
              <a:t>– Intro to Tenure </a:t>
            </a:r>
            <a:endParaRPr lang="en-US" sz="3600">
              <a:latin typeface="Arial"/>
              <a:ea typeface="Calibri"/>
              <a:cs typeface="Calibri"/>
            </a:endParaRPr>
          </a:p>
          <a:p>
            <a:pPr marL="0" indent="0">
              <a:buNone/>
            </a:pPr>
            <a:endParaRPr lang="en-US" sz="3600" dirty="0">
              <a:latin typeface="Arial"/>
              <a:ea typeface="Calibri"/>
              <a:cs typeface="Calibri"/>
            </a:endParaRPr>
          </a:p>
          <a:p>
            <a:pPr marL="0" indent="0">
              <a:buNone/>
            </a:pPr>
            <a:r>
              <a:rPr lang="en-US" sz="3600" u="sng" dirty="0">
                <a:latin typeface="Arial"/>
                <a:ea typeface="Calibri"/>
                <a:cs typeface="Calibri"/>
              </a:rPr>
              <a:t>Part II</a:t>
            </a:r>
            <a:r>
              <a:rPr lang="en-US" sz="3600" dirty="0">
                <a:latin typeface="Arial"/>
                <a:ea typeface="Calibri"/>
                <a:cs typeface="Calibri"/>
              </a:rPr>
              <a:t> – Tenure Specifics for Las Positas College </a:t>
            </a:r>
          </a:p>
          <a:p>
            <a:pPr marL="0" indent="0">
              <a:buNone/>
            </a:pPr>
            <a:endParaRPr lang="en-US" sz="3600" dirty="0">
              <a:latin typeface="Arial"/>
              <a:ea typeface="Calibri"/>
              <a:cs typeface="Calibri"/>
            </a:endParaRPr>
          </a:p>
          <a:p>
            <a:pPr marL="0" indent="0">
              <a:buNone/>
            </a:pPr>
            <a:r>
              <a:rPr lang="en-US" sz="3600" dirty="0">
                <a:latin typeface="Arial"/>
                <a:ea typeface="Calibri"/>
                <a:cs typeface="Calibri"/>
              </a:rPr>
              <a:t>Part III – Tips, Advice &amp; Q&amp;A</a:t>
            </a:r>
          </a:p>
          <a:p>
            <a:pPr marL="0" indent="0">
              <a:buNone/>
            </a:pPr>
            <a:endParaRPr lang="en-US" sz="3600" dirty="0">
              <a:latin typeface="Arial"/>
              <a:ea typeface="Calibri"/>
              <a:cs typeface="Calibri"/>
            </a:endParaRPr>
          </a:p>
          <a:p>
            <a:pPr marL="0" indent="0">
              <a:buNone/>
            </a:pPr>
            <a:endParaRPr lang="en-US" sz="3600" dirty="0">
              <a:latin typeface="Arial"/>
              <a:ea typeface="Calibri"/>
              <a:cs typeface="Calibri"/>
            </a:endParaRPr>
          </a:p>
        </p:txBody>
      </p:sp>
    </p:spTree>
    <p:extLst>
      <p:ext uri="{BB962C8B-B14F-4D97-AF65-F5344CB8AC3E}">
        <p14:creationId xmlns:p14="http://schemas.microsoft.com/office/powerpoint/2010/main" val="3592328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90807"/>
            <a:ext cx="7886700" cy="1325563"/>
          </a:xfrm>
        </p:spPr>
        <p:txBody>
          <a:bodyPr>
            <a:normAutofit/>
          </a:bodyPr>
          <a:lstStyle/>
          <a:p>
            <a:r>
              <a:rPr lang="en-US" sz="3000" b="1" dirty="0">
                <a:solidFill>
                  <a:srgbClr val="982134"/>
                </a:solidFill>
                <a:latin typeface="Arial"/>
                <a:cs typeface="Arial"/>
              </a:rPr>
              <a:t>Year Three (Third Contract) Process</a:t>
            </a:r>
          </a:p>
        </p:txBody>
      </p:sp>
      <p:sp>
        <p:nvSpPr>
          <p:cNvPr id="3" name="Content Placeholder 2"/>
          <p:cNvSpPr>
            <a:spLocks noGrp="1"/>
          </p:cNvSpPr>
          <p:nvPr>
            <p:ph idx="1"/>
          </p:nvPr>
        </p:nvSpPr>
        <p:spPr>
          <a:xfrm>
            <a:off x="2151908" y="1950077"/>
            <a:ext cx="7774478" cy="2957669"/>
          </a:xfrm>
        </p:spPr>
        <p:txBody>
          <a:bodyPr vert="horz" lIns="91440" tIns="45720" rIns="91440" bIns="45720" rtlCol="0" anchor="t">
            <a:noAutofit/>
          </a:bodyPr>
          <a:lstStyle/>
          <a:p>
            <a:r>
              <a:rPr lang="en-US" sz="2300" dirty="0"/>
              <a:t>L</a:t>
            </a:r>
            <a:r>
              <a:rPr lang="en-US" sz="2300" dirty="0">
                <a:latin typeface="Arial"/>
                <a:cs typeface="Arial"/>
              </a:rPr>
              <a:t>evel One Tenure Review Committee Meets </a:t>
            </a:r>
            <a:endParaRPr lang="en-US" sz="2300">
              <a:latin typeface="Arial"/>
              <a:ea typeface="Calibri"/>
              <a:cs typeface="Arial"/>
            </a:endParaRPr>
          </a:p>
          <a:p>
            <a:r>
              <a:rPr lang="en-US" sz="2300" dirty="0">
                <a:latin typeface="Arial"/>
                <a:cs typeface="Arial"/>
              </a:rPr>
              <a:t>Professional Review (due Oct. 1), Classroom Materials</a:t>
            </a:r>
            <a:endParaRPr lang="en-US" sz="2300">
              <a:latin typeface="Arial"/>
              <a:ea typeface="Calibri"/>
              <a:cs typeface="Arial"/>
            </a:endParaRPr>
          </a:p>
          <a:p>
            <a:r>
              <a:rPr lang="en-US" sz="2300" dirty="0">
                <a:latin typeface="Arial"/>
                <a:cs typeface="Arial"/>
              </a:rPr>
              <a:t>2 Student Surveys &amp; Reports</a:t>
            </a:r>
            <a:endParaRPr lang="en-US" sz="2300">
              <a:latin typeface="Arial"/>
              <a:ea typeface="Calibri"/>
              <a:cs typeface="Arial"/>
            </a:endParaRPr>
          </a:p>
          <a:p>
            <a:r>
              <a:rPr lang="en-US" sz="2300" dirty="0">
                <a:latin typeface="Arial"/>
                <a:cs typeface="Arial"/>
              </a:rPr>
              <a:t>Dean’s Review &amp; Meeting</a:t>
            </a:r>
            <a:endParaRPr lang="en-US" sz="2300">
              <a:latin typeface="Arial"/>
              <a:ea typeface="Calibri"/>
              <a:cs typeface="Arial"/>
            </a:endParaRPr>
          </a:p>
          <a:p>
            <a:r>
              <a:rPr lang="en-US" sz="2300" dirty="0">
                <a:latin typeface="Arial"/>
                <a:cs typeface="Arial"/>
              </a:rPr>
              <a:t>Level One Tenure Review Committee Report/Recommendation to VP</a:t>
            </a:r>
            <a:endParaRPr lang="en-US" sz="2300">
              <a:latin typeface="Arial"/>
              <a:ea typeface="Calibri"/>
              <a:cs typeface="Arial"/>
            </a:endParaRPr>
          </a:p>
          <a:p>
            <a:r>
              <a:rPr lang="en-US" sz="2300" dirty="0">
                <a:latin typeface="Arial"/>
                <a:cs typeface="Arial"/>
              </a:rPr>
              <a:t>Level Two Tenure Review Committee Report/Recommendation to President</a:t>
            </a:r>
            <a:endParaRPr lang="en-US" sz="2300">
              <a:latin typeface="Arial"/>
              <a:ea typeface="Calibri"/>
              <a:cs typeface="Arial"/>
            </a:endParaRPr>
          </a:p>
          <a:p>
            <a:r>
              <a:rPr lang="en-US" sz="2300" dirty="0">
                <a:latin typeface="Arial"/>
                <a:cs typeface="Arial"/>
              </a:rPr>
              <a:t>President’s recommendation to Chancellor</a:t>
            </a:r>
            <a:endParaRPr lang="en-US" sz="2300">
              <a:latin typeface="Arial"/>
              <a:ea typeface="Calibri"/>
              <a:cs typeface="Arial"/>
            </a:endParaRPr>
          </a:p>
          <a:p>
            <a:r>
              <a:rPr lang="en-US" sz="2300">
                <a:latin typeface="Arial"/>
                <a:cs typeface="Arial"/>
              </a:rPr>
              <a:t>Chancellor’s recommendation to Board by March 15th</a:t>
            </a:r>
            <a:endParaRPr lang="en-US" sz="2300">
              <a:latin typeface="Arial"/>
              <a:ea typeface="Calibri"/>
              <a:cs typeface="Arial"/>
            </a:endParaRPr>
          </a:p>
          <a:p>
            <a:endParaRPr lang="en-US" dirty="0"/>
          </a:p>
          <a:p>
            <a:endParaRPr lang="en-US" dirty="0"/>
          </a:p>
        </p:txBody>
      </p:sp>
    </p:spTree>
    <p:extLst>
      <p:ext uri="{BB962C8B-B14F-4D97-AF65-F5344CB8AC3E}">
        <p14:creationId xmlns:p14="http://schemas.microsoft.com/office/powerpoint/2010/main" val="3829194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634"/>
            <a:ext cx="7886700" cy="1325563"/>
          </a:xfrm>
        </p:spPr>
        <p:txBody>
          <a:bodyPr>
            <a:normAutofit/>
          </a:bodyPr>
          <a:lstStyle/>
          <a:p>
            <a:r>
              <a:rPr lang="en-US" sz="3000" b="1" dirty="0">
                <a:solidFill>
                  <a:srgbClr val="982134"/>
                </a:solidFill>
                <a:latin typeface="Arial"/>
                <a:cs typeface="Arial"/>
              </a:rPr>
              <a:t>Year Four (Third Contract) Process</a:t>
            </a:r>
          </a:p>
        </p:txBody>
      </p:sp>
      <p:sp>
        <p:nvSpPr>
          <p:cNvPr id="3" name="Content Placeholder 2"/>
          <p:cNvSpPr>
            <a:spLocks noGrp="1"/>
          </p:cNvSpPr>
          <p:nvPr>
            <p:ph idx="1"/>
          </p:nvPr>
        </p:nvSpPr>
        <p:spPr>
          <a:xfrm>
            <a:off x="2027811" y="1323060"/>
            <a:ext cx="7774478" cy="2957669"/>
          </a:xfrm>
        </p:spPr>
        <p:txBody>
          <a:bodyPr vert="horz" lIns="91440" tIns="45720" rIns="91440" bIns="45720" rtlCol="0" anchor="t">
            <a:noAutofit/>
          </a:bodyPr>
          <a:lstStyle/>
          <a:p>
            <a:r>
              <a:rPr lang="en-US" sz="2300" dirty="0">
                <a:latin typeface="Arial"/>
                <a:cs typeface="Arial"/>
              </a:rPr>
              <a:t>At least one Observation, Student Survey, &amp; Report after March 15 of Year 2 (Year 3)</a:t>
            </a:r>
            <a:endParaRPr lang="en-US" sz="2300">
              <a:latin typeface="Arial"/>
              <a:ea typeface="Calibri"/>
              <a:cs typeface="Arial"/>
            </a:endParaRPr>
          </a:p>
          <a:p>
            <a:r>
              <a:rPr lang="en-US" sz="2300" dirty="0">
                <a:latin typeface="Arial"/>
                <a:cs typeface="Arial"/>
              </a:rPr>
              <a:t>Level One Tenure Review Committee Meets </a:t>
            </a:r>
            <a:endParaRPr lang="en-US" sz="2300">
              <a:latin typeface="Arial"/>
              <a:ea typeface="Calibri"/>
              <a:cs typeface="Arial"/>
            </a:endParaRPr>
          </a:p>
          <a:p>
            <a:r>
              <a:rPr lang="en-US" sz="2300" dirty="0">
                <a:latin typeface="Arial"/>
                <a:cs typeface="Arial"/>
              </a:rPr>
              <a:t>Professional Review (due Oct. 1), Classroom Materials</a:t>
            </a:r>
            <a:endParaRPr lang="en-US" sz="2300">
              <a:latin typeface="Arial"/>
              <a:ea typeface="Calibri"/>
              <a:cs typeface="Arial"/>
            </a:endParaRPr>
          </a:p>
          <a:p>
            <a:r>
              <a:rPr lang="en-US" sz="2300" dirty="0">
                <a:latin typeface="Arial"/>
                <a:cs typeface="Arial"/>
              </a:rPr>
              <a:t>2 Student Surveys &amp; Reports</a:t>
            </a:r>
            <a:endParaRPr lang="en-US" sz="2300">
              <a:latin typeface="Arial"/>
              <a:ea typeface="Calibri"/>
              <a:cs typeface="Arial"/>
            </a:endParaRPr>
          </a:p>
          <a:p>
            <a:r>
              <a:rPr lang="en-US" sz="2300" dirty="0">
                <a:latin typeface="Arial"/>
                <a:cs typeface="Arial"/>
              </a:rPr>
              <a:t>Dean’s Review &amp; Meeting</a:t>
            </a:r>
            <a:endParaRPr lang="en-US" sz="2300">
              <a:latin typeface="Arial"/>
              <a:ea typeface="Calibri"/>
              <a:cs typeface="Arial"/>
            </a:endParaRPr>
          </a:p>
          <a:p>
            <a:r>
              <a:rPr lang="en-US" sz="2300" dirty="0">
                <a:latin typeface="Arial"/>
                <a:cs typeface="Arial"/>
              </a:rPr>
              <a:t>Level One Tenure Review Committee Report/Recommendation to VP</a:t>
            </a:r>
            <a:endParaRPr lang="en-US" sz="2300">
              <a:latin typeface="Arial"/>
              <a:ea typeface="Calibri"/>
              <a:cs typeface="Arial"/>
            </a:endParaRPr>
          </a:p>
          <a:p>
            <a:r>
              <a:rPr lang="en-US" sz="2300" dirty="0">
                <a:latin typeface="Arial"/>
                <a:cs typeface="Arial"/>
              </a:rPr>
              <a:t>Level Two Tenure Review Committee Report/Recommendation to President</a:t>
            </a:r>
            <a:endParaRPr lang="en-US" sz="2300">
              <a:latin typeface="Arial"/>
              <a:ea typeface="Calibri"/>
              <a:cs typeface="Arial"/>
            </a:endParaRPr>
          </a:p>
          <a:p>
            <a:r>
              <a:rPr lang="en-US" sz="2300" dirty="0">
                <a:latin typeface="Arial"/>
                <a:cs typeface="Arial"/>
              </a:rPr>
              <a:t>President’s recommendation to Chancellor</a:t>
            </a:r>
            <a:endParaRPr lang="en-US" sz="2300">
              <a:latin typeface="Arial"/>
              <a:ea typeface="Calibri"/>
              <a:cs typeface="Arial"/>
            </a:endParaRPr>
          </a:p>
          <a:p>
            <a:r>
              <a:rPr lang="en-US" sz="2300" dirty="0">
                <a:latin typeface="Arial"/>
                <a:cs typeface="Arial"/>
              </a:rPr>
              <a:t>Chancellor’s recommendation to Board by March 15th – </a:t>
            </a:r>
            <a:r>
              <a:rPr lang="en-US" sz="2300" b="1" dirty="0">
                <a:latin typeface="Arial"/>
                <a:cs typeface="Arial"/>
              </a:rPr>
              <a:t>TENURE! </a:t>
            </a:r>
            <a:endParaRPr lang="en-US" sz="2300" b="1">
              <a:latin typeface="Arial"/>
              <a:ea typeface="Calibri"/>
              <a:cs typeface="Arial"/>
            </a:endParaRPr>
          </a:p>
          <a:p>
            <a:endParaRPr lang="en-US" dirty="0">
              <a:ea typeface="Calibri"/>
              <a:cs typeface="Calibri"/>
            </a:endParaRPr>
          </a:p>
          <a:p>
            <a:endParaRPr lang="en-US" dirty="0"/>
          </a:p>
        </p:txBody>
      </p:sp>
    </p:spTree>
    <p:extLst>
      <p:ext uri="{BB962C8B-B14F-4D97-AF65-F5344CB8AC3E}">
        <p14:creationId xmlns:p14="http://schemas.microsoft.com/office/powerpoint/2010/main" val="278680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AE2F12-356A-2D3E-30A0-817E94D3206E}"/>
              </a:ext>
            </a:extLst>
          </p:cNvPr>
          <p:cNvSpPr txBox="1"/>
          <p:nvPr/>
        </p:nvSpPr>
        <p:spPr>
          <a:xfrm>
            <a:off x="2364444" y="2050041"/>
            <a:ext cx="7580779" cy="276402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6300" b="1" dirty="0">
                <a:solidFill>
                  <a:srgbClr val="982134"/>
                </a:solidFill>
                <a:latin typeface="Arial"/>
                <a:ea typeface="+mj-ea"/>
                <a:cs typeface="Arial"/>
              </a:rPr>
              <a:t>Part III – Tips, Advice, and Q &amp;A </a:t>
            </a:r>
          </a:p>
        </p:txBody>
      </p:sp>
    </p:spTree>
    <p:extLst>
      <p:ext uri="{BB962C8B-B14F-4D97-AF65-F5344CB8AC3E}">
        <p14:creationId xmlns:p14="http://schemas.microsoft.com/office/powerpoint/2010/main" val="1210839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B4140-7E33-244F-8DBA-721C823FFC99}"/>
              </a:ext>
            </a:extLst>
          </p:cNvPr>
          <p:cNvSpPr>
            <a:spLocks noGrp="1"/>
          </p:cNvSpPr>
          <p:nvPr>
            <p:ph type="title"/>
          </p:nvPr>
        </p:nvSpPr>
        <p:spPr>
          <a:xfrm>
            <a:off x="1905001" y="228322"/>
            <a:ext cx="9138397" cy="880222"/>
          </a:xfrm>
        </p:spPr>
        <p:txBody>
          <a:bodyPr>
            <a:normAutofit fontScale="90000"/>
          </a:bodyPr>
          <a:lstStyle/>
          <a:p>
            <a:r>
              <a:rPr lang="en-US" b="1" dirty="0">
                <a:solidFill>
                  <a:srgbClr val="982134"/>
                </a:solidFill>
                <a:latin typeface="Arial"/>
                <a:cs typeface="Arial"/>
              </a:rPr>
              <a:t>Year 1: Focus is on your </a:t>
            </a:r>
            <a:r>
              <a:rPr lang="en-US" b="1" u="sng" dirty="0">
                <a:solidFill>
                  <a:srgbClr val="982134"/>
                </a:solidFill>
                <a:latin typeface="Arial"/>
                <a:cs typeface="Arial"/>
              </a:rPr>
              <a:t>Teaching </a:t>
            </a:r>
            <a:endParaRPr lang="en-US" b="1" u="sng" dirty="0">
              <a:solidFill>
                <a:srgbClr val="982134"/>
              </a:solidFill>
              <a:latin typeface="Arial"/>
              <a:ea typeface="Calibri Light"/>
              <a:cs typeface="Arial"/>
            </a:endParaRPr>
          </a:p>
        </p:txBody>
      </p:sp>
      <p:sp>
        <p:nvSpPr>
          <p:cNvPr id="3" name="Content Placeholder 2">
            <a:extLst>
              <a:ext uri="{FF2B5EF4-FFF2-40B4-BE49-F238E27FC236}">
                <a16:creationId xmlns:a16="http://schemas.microsoft.com/office/drawing/2014/main" id="{22C616BA-D680-9045-AF03-FBFDFAEB1B46}"/>
              </a:ext>
            </a:extLst>
          </p:cNvPr>
          <p:cNvSpPr>
            <a:spLocks noGrp="1"/>
          </p:cNvSpPr>
          <p:nvPr>
            <p:ph idx="1"/>
          </p:nvPr>
        </p:nvSpPr>
        <p:spPr>
          <a:xfrm>
            <a:off x="2057400" y="1112520"/>
            <a:ext cx="8077200" cy="5417676"/>
          </a:xfrm>
        </p:spPr>
        <p:txBody>
          <a:bodyPr vert="horz" lIns="91440" tIns="45720" rIns="91440" bIns="45720" rtlCol="0" anchor="t">
            <a:normAutofit/>
          </a:bodyPr>
          <a:lstStyle/>
          <a:p>
            <a:r>
              <a:rPr lang="en-US" sz="3200" dirty="0">
                <a:latin typeface="Arial"/>
                <a:cs typeface="Arial"/>
              </a:rPr>
              <a:t> Sit in on lectures from senior faculty.</a:t>
            </a:r>
          </a:p>
          <a:p>
            <a:r>
              <a:rPr lang="en-US" sz="3200" dirty="0">
                <a:latin typeface="Arial"/>
                <a:cs typeface="Arial"/>
              </a:rPr>
              <a:t> Invite senior faculty to watch </a:t>
            </a:r>
            <a:r>
              <a:rPr lang="en-US" sz="3200" i="1" dirty="0">
                <a:latin typeface="Arial"/>
                <a:cs typeface="Arial"/>
              </a:rPr>
              <a:t>you</a:t>
            </a:r>
            <a:r>
              <a:rPr lang="en-US" sz="3200" dirty="0">
                <a:latin typeface="Arial"/>
                <a:cs typeface="Arial"/>
              </a:rPr>
              <a:t> teach &amp; solicit advice</a:t>
            </a:r>
          </a:p>
          <a:p>
            <a:r>
              <a:rPr lang="en-US" sz="3200" dirty="0">
                <a:latin typeface="Arial"/>
                <a:cs typeface="Arial"/>
              </a:rPr>
              <a:t> Be informed on pedagogy</a:t>
            </a:r>
          </a:p>
          <a:p>
            <a:r>
              <a:rPr lang="en-US" sz="3200" dirty="0">
                <a:latin typeface="Arial"/>
                <a:cs typeface="Arial"/>
              </a:rPr>
              <a:t> Solicit feedback from your students</a:t>
            </a:r>
          </a:p>
          <a:p>
            <a:r>
              <a:rPr lang="en-US" sz="3200" dirty="0">
                <a:latin typeface="Arial"/>
                <a:cs typeface="Arial"/>
              </a:rPr>
              <a:t> Attend teaching-related workshops (Flex Day, CCC conferences, etc.) </a:t>
            </a:r>
          </a:p>
          <a:p>
            <a:r>
              <a:rPr lang="en-US" sz="3200" dirty="0">
                <a:latin typeface="Arial"/>
                <a:cs typeface="Arial"/>
              </a:rPr>
              <a:t> Consult trusted sources (i.e. senior  colleagues, FA and/or your Dean) about teaching evals. </a:t>
            </a:r>
          </a:p>
          <a:p>
            <a:pPr marL="0" indent="0">
              <a:buNone/>
            </a:pPr>
            <a:endParaRPr lang="en-US" sz="3200" dirty="0"/>
          </a:p>
          <a:p>
            <a:pPr marL="0" indent="0">
              <a:buNone/>
            </a:pPr>
            <a:endParaRPr lang="en-US" sz="3200" dirty="0"/>
          </a:p>
        </p:txBody>
      </p:sp>
      <p:sp>
        <p:nvSpPr>
          <p:cNvPr id="4" name="Slide Number Placeholder 3">
            <a:extLst>
              <a:ext uri="{FF2B5EF4-FFF2-40B4-BE49-F238E27FC236}">
                <a16:creationId xmlns:a16="http://schemas.microsoft.com/office/drawing/2014/main" id="{527B1700-C65A-3E49-983C-6FF4E86A4608}"/>
              </a:ext>
            </a:extLst>
          </p:cNvPr>
          <p:cNvSpPr>
            <a:spLocks noGrp="1"/>
          </p:cNvSpPr>
          <p:nvPr>
            <p:ph type="sldNum" sz="quarter" idx="12"/>
          </p:nvPr>
        </p:nvSpPr>
        <p:spPr/>
        <p:txBody>
          <a:bodyPr/>
          <a:lstStyle/>
          <a:p>
            <a:fld id="{F3317C9D-F56E-40E1-B31A-59331C193E68}" type="slidenum">
              <a:rPr lang="en-US" smtClean="0"/>
              <a:t>23</a:t>
            </a:fld>
            <a:endParaRPr lang="en-US" dirty="0"/>
          </a:p>
        </p:txBody>
      </p:sp>
    </p:spTree>
    <p:extLst>
      <p:ext uri="{BB962C8B-B14F-4D97-AF65-F5344CB8AC3E}">
        <p14:creationId xmlns:p14="http://schemas.microsoft.com/office/powerpoint/2010/main" val="3263284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B4140-7E33-244F-8DBA-721C823FFC99}"/>
              </a:ext>
            </a:extLst>
          </p:cNvPr>
          <p:cNvSpPr>
            <a:spLocks noGrp="1"/>
          </p:cNvSpPr>
          <p:nvPr>
            <p:ph type="title"/>
          </p:nvPr>
        </p:nvSpPr>
        <p:spPr>
          <a:xfrm>
            <a:off x="1850092" y="3737"/>
            <a:ext cx="7886700" cy="1325563"/>
          </a:xfrm>
        </p:spPr>
        <p:txBody>
          <a:bodyPr/>
          <a:lstStyle/>
          <a:p>
            <a:r>
              <a:rPr lang="en-US" b="1" dirty="0">
                <a:solidFill>
                  <a:srgbClr val="982134"/>
                </a:solidFill>
                <a:latin typeface="Arial"/>
                <a:ea typeface="Calibri Light"/>
                <a:cs typeface="Arial"/>
              </a:rPr>
              <a:t>Past Year 1: Be </a:t>
            </a:r>
            <a:r>
              <a:rPr lang="en-US" b="1" u="sng" dirty="0">
                <a:solidFill>
                  <a:srgbClr val="982134"/>
                </a:solidFill>
                <a:latin typeface="Arial"/>
                <a:ea typeface="Calibri Light"/>
                <a:cs typeface="Arial"/>
              </a:rPr>
              <a:t>Present</a:t>
            </a:r>
            <a:r>
              <a:rPr lang="en-US" b="1" dirty="0">
                <a:solidFill>
                  <a:srgbClr val="982134"/>
                </a:solidFill>
                <a:latin typeface="Arial"/>
                <a:ea typeface="Calibri Light"/>
                <a:cs typeface="Arial"/>
              </a:rPr>
              <a:t>!  </a:t>
            </a:r>
          </a:p>
        </p:txBody>
      </p:sp>
      <p:sp>
        <p:nvSpPr>
          <p:cNvPr id="3" name="Content Placeholder 2">
            <a:extLst>
              <a:ext uri="{FF2B5EF4-FFF2-40B4-BE49-F238E27FC236}">
                <a16:creationId xmlns:a16="http://schemas.microsoft.com/office/drawing/2014/main" id="{22C616BA-D680-9045-AF03-FBFDFAEB1B46}"/>
              </a:ext>
            </a:extLst>
          </p:cNvPr>
          <p:cNvSpPr>
            <a:spLocks noGrp="1"/>
          </p:cNvSpPr>
          <p:nvPr>
            <p:ph idx="1"/>
          </p:nvPr>
        </p:nvSpPr>
        <p:spPr>
          <a:xfrm>
            <a:off x="1999690" y="1279713"/>
            <a:ext cx="8187578" cy="5447179"/>
          </a:xfrm>
        </p:spPr>
        <p:txBody>
          <a:bodyPr vert="horz" lIns="91440" tIns="45720" rIns="91440" bIns="45720" rtlCol="0" anchor="t">
            <a:normAutofit fontScale="92500" lnSpcReduction="10000"/>
          </a:bodyPr>
          <a:lstStyle/>
          <a:p>
            <a:r>
              <a:rPr lang="en-US" sz="4000" dirty="0"/>
              <a:t> </a:t>
            </a:r>
            <a:r>
              <a:rPr lang="en-US" sz="4000" dirty="0">
                <a:latin typeface="Arial"/>
                <a:cs typeface="Arial"/>
              </a:rPr>
              <a:t>Volunteer at all LPC-related events </a:t>
            </a:r>
            <a:endParaRPr lang="en-US">
              <a:latin typeface="Arial"/>
              <a:ea typeface="Calibri"/>
              <a:cs typeface="Calibri"/>
            </a:endParaRPr>
          </a:p>
          <a:p>
            <a:r>
              <a:rPr lang="en-US" sz="4000" dirty="0">
                <a:latin typeface="Arial"/>
                <a:cs typeface="Arial"/>
              </a:rPr>
              <a:t> Attend conferences &amp; workshops (and when possible, bring students with you!) </a:t>
            </a:r>
            <a:endParaRPr lang="en-US">
              <a:latin typeface="Arial"/>
              <a:ea typeface="Calibri"/>
              <a:cs typeface="Arial"/>
            </a:endParaRPr>
          </a:p>
          <a:p>
            <a:r>
              <a:rPr lang="en-US" sz="4000" dirty="0">
                <a:latin typeface="Arial"/>
                <a:cs typeface="Arial"/>
              </a:rPr>
              <a:t> Re-evaluate your initial goals and don’t be afraid to re-route.</a:t>
            </a:r>
            <a:endParaRPr lang="en-US" sz="4000">
              <a:latin typeface="Arial"/>
              <a:ea typeface="Calibri"/>
              <a:cs typeface="Arial"/>
            </a:endParaRPr>
          </a:p>
          <a:p>
            <a:r>
              <a:rPr lang="en-US" sz="4000" dirty="0">
                <a:latin typeface="Arial"/>
                <a:cs typeface="Arial"/>
              </a:rPr>
              <a:t> Meet with your Dean &amp; Committee members about any challenges and how to address them. </a:t>
            </a:r>
            <a:endParaRPr lang="en-US" sz="4000">
              <a:latin typeface="Arial"/>
              <a:ea typeface="Calibri"/>
              <a:cs typeface="Arial"/>
            </a:endParaRPr>
          </a:p>
          <a:p>
            <a:r>
              <a:rPr lang="en-US" sz="4000" dirty="0">
                <a:latin typeface="Arial"/>
                <a:cs typeface="Arial"/>
              </a:rPr>
              <a:t> Be </a:t>
            </a:r>
            <a:r>
              <a:rPr lang="en-US" sz="4000" u="sng" dirty="0">
                <a:latin typeface="Arial"/>
                <a:cs typeface="Arial"/>
              </a:rPr>
              <a:t>persistent</a:t>
            </a:r>
            <a:r>
              <a:rPr lang="en-US" sz="4000" dirty="0">
                <a:latin typeface="Arial"/>
                <a:cs typeface="Arial"/>
              </a:rPr>
              <a:t>. </a:t>
            </a:r>
            <a:endParaRPr lang="en-US" sz="4000">
              <a:latin typeface="Arial"/>
              <a:ea typeface="Calibri"/>
              <a:cs typeface="Arial"/>
            </a:endParaRPr>
          </a:p>
          <a:p>
            <a:endParaRPr lang="en-US" sz="4000" dirty="0"/>
          </a:p>
        </p:txBody>
      </p:sp>
      <p:sp>
        <p:nvSpPr>
          <p:cNvPr id="4" name="Slide Number Placeholder 3">
            <a:extLst>
              <a:ext uri="{FF2B5EF4-FFF2-40B4-BE49-F238E27FC236}">
                <a16:creationId xmlns:a16="http://schemas.microsoft.com/office/drawing/2014/main" id="{527B1700-C65A-3E49-983C-6FF4E86A4608}"/>
              </a:ext>
            </a:extLst>
          </p:cNvPr>
          <p:cNvSpPr>
            <a:spLocks noGrp="1"/>
          </p:cNvSpPr>
          <p:nvPr>
            <p:ph type="sldNum" sz="quarter" idx="12"/>
          </p:nvPr>
        </p:nvSpPr>
        <p:spPr/>
        <p:txBody>
          <a:bodyPr/>
          <a:lstStyle/>
          <a:p>
            <a:fld id="{F3317C9D-F56E-40E1-B31A-59331C193E68}" type="slidenum">
              <a:rPr lang="en-US" smtClean="0"/>
              <a:t>24</a:t>
            </a:fld>
            <a:endParaRPr lang="en-US" dirty="0"/>
          </a:p>
        </p:txBody>
      </p:sp>
    </p:spTree>
    <p:extLst>
      <p:ext uri="{BB962C8B-B14F-4D97-AF65-F5344CB8AC3E}">
        <p14:creationId xmlns:p14="http://schemas.microsoft.com/office/powerpoint/2010/main" val="3131936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D5B62-B857-2F4A-A48E-BCA6A536DDB4}"/>
              </a:ext>
            </a:extLst>
          </p:cNvPr>
          <p:cNvSpPr>
            <a:spLocks noGrp="1"/>
          </p:cNvSpPr>
          <p:nvPr>
            <p:ph type="title"/>
          </p:nvPr>
        </p:nvSpPr>
        <p:spPr>
          <a:xfrm>
            <a:off x="1659835" y="0"/>
            <a:ext cx="9173818" cy="838200"/>
          </a:xfrm>
        </p:spPr>
        <p:txBody>
          <a:bodyPr/>
          <a:lstStyle/>
          <a:p>
            <a:r>
              <a:rPr lang="en-US" sz="4000" b="1">
                <a:solidFill>
                  <a:srgbClr val="982134"/>
                </a:solidFill>
                <a:latin typeface="Arial"/>
                <a:cs typeface="Arial"/>
              </a:rPr>
              <a:t>Summary: General Tips for Success </a:t>
            </a:r>
            <a:endParaRPr lang="en-US" sz="4000" b="1">
              <a:solidFill>
                <a:srgbClr val="982134"/>
              </a:solidFill>
              <a:latin typeface="Arial"/>
              <a:ea typeface="Calibri Light"/>
              <a:cs typeface="Arial"/>
            </a:endParaRPr>
          </a:p>
        </p:txBody>
      </p:sp>
      <p:sp>
        <p:nvSpPr>
          <p:cNvPr id="3" name="Content Placeholder 2">
            <a:extLst>
              <a:ext uri="{FF2B5EF4-FFF2-40B4-BE49-F238E27FC236}">
                <a16:creationId xmlns:a16="http://schemas.microsoft.com/office/drawing/2014/main" id="{C5B9A598-23EA-D946-AA56-1678D9A585F3}"/>
              </a:ext>
            </a:extLst>
          </p:cNvPr>
          <p:cNvSpPr>
            <a:spLocks noGrp="1"/>
          </p:cNvSpPr>
          <p:nvPr>
            <p:ph idx="1"/>
          </p:nvPr>
        </p:nvSpPr>
        <p:spPr>
          <a:xfrm>
            <a:off x="2207103" y="974223"/>
            <a:ext cx="7772400" cy="5701747"/>
          </a:xfrm>
        </p:spPr>
        <p:txBody>
          <a:bodyPr vert="horz" lIns="91440" tIns="45720" rIns="91440" bIns="45720" rtlCol="0" anchor="t">
            <a:normAutofit fontScale="85000" lnSpcReduction="20000"/>
          </a:bodyPr>
          <a:lstStyle/>
          <a:p>
            <a:r>
              <a:rPr lang="en-US" sz="4000" dirty="0">
                <a:latin typeface="Arial"/>
                <a:cs typeface="Arial"/>
              </a:rPr>
              <a:t>Meet with your Dean and know the expectations for </a:t>
            </a:r>
            <a:r>
              <a:rPr lang="en-US" sz="4000" i="1" dirty="0">
                <a:latin typeface="Arial"/>
                <a:cs typeface="Arial"/>
              </a:rPr>
              <a:t>your position</a:t>
            </a:r>
            <a:r>
              <a:rPr lang="en-US" sz="4000" dirty="0">
                <a:latin typeface="Arial"/>
                <a:cs typeface="Arial"/>
              </a:rPr>
              <a:t>.</a:t>
            </a:r>
            <a:endParaRPr lang="en-US" sz="4000">
              <a:latin typeface="Arial"/>
              <a:ea typeface="Calibri"/>
              <a:cs typeface="Arial"/>
            </a:endParaRPr>
          </a:p>
          <a:p>
            <a:r>
              <a:rPr lang="en-US" sz="4000" dirty="0">
                <a:latin typeface="Arial"/>
                <a:cs typeface="Arial"/>
              </a:rPr>
              <a:t> Address any concerns before they snowball.</a:t>
            </a:r>
            <a:endParaRPr lang="en-US" sz="4000">
              <a:latin typeface="Arial"/>
              <a:ea typeface="Calibri"/>
              <a:cs typeface="Arial"/>
            </a:endParaRPr>
          </a:p>
          <a:p>
            <a:r>
              <a:rPr lang="en-US" sz="4000" dirty="0">
                <a:latin typeface="Arial"/>
                <a:cs typeface="Arial"/>
              </a:rPr>
              <a:t> Update your CV regularly.</a:t>
            </a:r>
            <a:endParaRPr lang="en-US" sz="4000">
              <a:latin typeface="Arial"/>
              <a:ea typeface="Calibri"/>
              <a:cs typeface="Arial"/>
            </a:endParaRPr>
          </a:p>
          <a:p>
            <a:r>
              <a:rPr lang="en-US" sz="4000" dirty="0">
                <a:latin typeface="Arial"/>
                <a:cs typeface="Arial"/>
              </a:rPr>
              <a:t> Stay organized - keep electronic AND hard copies of all important paperwork. </a:t>
            </a:r>
            <a:endParaRPr lang="en-US" sz="4000">
              <a:latin typeface="Arial"/>
              <a:ea typeface="Calibri"/>
              <a:cs typeface="Arial"/>
            </a:endParaRPr>
          </a:p>
          <a:p>
            <a:r>
              <a:rPr lang="en-US" sz="4000" dirty="0">
                <a:latin typeface="Arial"/>
                <a:cs typeface="Arial"/>
              </a:rPr>
              <a:t> Schedule regular formal and/or informal meetings with tenured colleagues to ask for advice.</a:t>
            </a:r>
            <a:endParaRPr lang="en-US" sz="4000">
              <a:latin typeface="Arial"/>
              <a:ea typeface="Calibri"/>
              <a:cs typeface="Arial"/>
            </a:endParaRPr>
          </a:p>
          <a:p>
            <a:r>
              <a:rPr lang="en-US" sz="4000" dirty="0">
                <a:latin typeface="Arial"/>
                <a:cs typeface="Arial"/>
              </a:rPr>
              <a:t> Read the Faculty Contract! </a:t>
            </a:r>
            <a:endParaRPr lang="en-US" sz="4000" dirty="0">
              <a:latin typeface="Arial"/>
              <a:ea typeface="Calibri"/>
              <a:cs typeface="Arial"/>
            </a:endParaRPr>
          </a:p>
          <a:p>
            <a:r>
              <a:rPr lang="en-US" sz="4000" dirty="0">
                <a:latin typeface="Arial"/>
                <a:cs typeface="Arial"/>
              </a:rPr>
              <a:t> Don’t be afraid to ask for help </a:t>
            </a:r>
            <a:r>
              <a:rPr lang="en-US" sz="4000" dirty="0">
                <a:latin typeface="Arial"/>
                <a:cs typeface="Arial"/>
                <a:sym typeface="Wingdings" pitchFamily="2" charset="2"/>
              </a:rPr>
              <a:t> </a:t>
            </a:r>
            <a:endParaRPr lang="en-US" sz="4000">
              <a:latin typeface="Arial"/>
              <a:ea typeface="Calibri"/>
              <a:cs typeface="Arial"/>
            </a:endParaRPr>
          </a:p>
          <a:p>
            <a:pPr marL="0" indent="0">
              <a:buNone/>
            </a:pPr>
            <a:endParaRPr lang="en-US" sz="4000" dirty="0">
              <a:latin typeface="Arial"/>
              <a:ea typeface="Calibri"/>
              <a:cs typeface="Calibri"/>
            </a:endParaRPr>
          </a:p>
        </p:txBody>
      </p:sp>
      <p:sp>
        <p:nvSpPr>
          <p:cNvPr id="4" name="Slide Number Placeholder 3">
            <a:extLst>
              <a:ext uri="{FF2B5EF4-FFF2-40B4-BE49-F238E27FC236}">
                <a16:creationId xmlns:a16="http://schemas.microsoft.com/office/drawing/2014/main" id="{FACE2C05-9DD3-514B-B6EA-7C5E398FBBC4}"/>
              </a:ext>
            </a:extLst>
          </p:cNvPr>
          <p:cNvSpPr>
            <a:spLocks noGrp="1"/>
          </p:cNvSpPr>
          <p:nvPr>
            <p:ph type="sldNum" sz="quarter" idx="12"/>
          </p:nvPr>
        </p:nvSpPr>
        <p:spPr/>
        <p:txBody>
          <a:bodyPr/>
          <a:lstStyle/>
          <a:p>
            <a:fld id="{F3317C9D-F56E-40E1-B31A-59331C193E68}" type="slidenum">
              <a:rPr lang="en-US" smtClean="0"/>
              <a:t>25</a:t>
            </a:fld>
            <a:endParaRPr lang="en-US" dirty="0"/>
          </a:p>
        </p:txBody>
      </p:sp>
    </p:spTree>
    <p:extLst>
      <p:ext uri="{BB962C8B-B14F-4D97-AF65-F5344CB8AC3E}">
        <p14:creationId xmlns:p14="http://schemas.microsoft.com/office/powerpoint/2010/main" val="3489469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74482" y="2770414"/>
            <a:ext cx="4104922" cy="1325563"/>
          </a:xfrm>
        </p:spPr>
        <p:txBody>
          <a:bodyPr>
            <a:noAutofit/>
          </a:bodyPr>
          <a:lstStyle/>
          <a:p>
            <a:r>
              <a:rPr lang="en-US" sz="5400" b="1" dirty="0">
                <a:solidFill>
                  <a:srgbClr val="982134"/>
                </a:solidFill>
                <a:latin typeface="Arial"/>
                <a:cs typeface="Arial"/>
              </a:rPr>
              <a:t>Questions?</a:t>
            </a:r>
          </a:p>
        </p:txBody>
      </p:sp>
    </p:spTree>
    <p:extLst>
      <p:ext uri="{BB962C8B-B14F-4D97-AF65-F5344CB8AC3E}">
        <p14:creationId xmlns:p14="http://schemas.microsoft.com/office/powerpoint/2010/main" val="3072958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708823-6741-E110-B886-D530169507EE}"/>
              </a:ext>
            </a:extLst>
          </p:cNvPr>
          <p:cNvSpPr txBox="1"/>
          <p:nvPr/>
        </p:nvSpPr>
        <p:spPr>
          <a:xfrm>
            <a:off x="2152650" y="1093788"/>
            <a:ext cx="7879841" cy="2967208"/>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defTabSz="914400">
              <a:lnSpc>
                <a:spcPct val="90000"/>
              </a:lnSpc>
              <a:spcBef>
                <a:spcPct val="0"/>
              </a:spcBef>
              <a:spcAft>
                <a:spcPts val="600"/>
              </a:spcAft>
            </a:pPr>
            <a:r>
              <a:rPr lang="en-US" sz="7000" b="1" dirty="0">
                <a:solidFill>
                  <a:srgbClr val="982134"/>
                </a:solidFill>
                <a:latin typeface="Arial"/>
                <a:ea typeface="+mj-ea"/>
                <a:cs typeface="Arial"/>
              </a:rPr>
              <a:t>Part I – Intro to Tenure</a:t>
            </a:r>
          </a:p>
        </p:txBody>
      </p:sp>
    </p:spTree>
    <p:extLst>
      <p:ext uri="{BB962C8B-B14F-4D97-AF65-F5344CB8AC3E}">
        <p14:creationId xmlns:p14="http://schemas.microsoft.com/office/powerpoint/2010/main" val="865201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26184" y="516040"/>
            <a:ext cx="7200897" cy="803334"/>
          </a:xfrm>
        </p:spPr>
        <p:txBody>
          <a:bodyPr>
            <a:normAutofit/>
          </a:bodyPr>
          <a:lstStyle/>
          <a:p>
            <a:r>
              <a:rPr lang="en-US" b="1" dirty="0">
                <a:solidFill>
                  <a:srgbClr val="992134"/>
                </a:solidFill>
                <a:latin typeface="Arial"/>
                <a:cs typeface="Arial"/>
              </a:rPr>
              <a:t>What is Tenure? </a:t>
            </a:r>
          </a:p>
        </p:txBody>
      </p:sp>
      <p:sp>
        <p:nvSpPr>
          <p:cNvPr id="6" name="Content Placeholder 5"/>
          <p:cNvSpPr>
            <a:spLocks noGrp="1"/>
          </p:cNvSpPr>
          <p:nvPr>
            <p:ph idx="1"/>
          </p:nvPr>
        </p:nvSpPr>
        <p:spPr>
          <a:xfrm>
            <a:off x="2399940" y="2215923"/>
            <a:ext cx="7395209" cy="2917768"/>
          </a:xfrm>
        </p:spPr>
        <p:txBody>
          <a:bodyPr vert="horz" lIns="91440" tIns="45720" rIns="91440" bIns="45720" rtlCol="0" anchor="t">
            <a:normAutofit/>
          </a:bodyPr>
          <a:lstStyle/>
          <a:p>
            <a:r>
              <a:rPr lang="en-US" sz="3200" dirty="0">
                <a:latin typeface="Arial"/>
                <a:cs typeface="Arial"/>
              </a:rPr>
              <a:t>“Tenure” means what?</a:t>
            </a:r>
          </a:p>
          <a:p>
            <a:r>
              <a:rPr lang="en-US" sz="3200" dirty="0">
                <a:latin typeface="Arial"/>
                <a:cs typeface="Arial"/>
              </a:rPr>
              <a:t> What is the purpose of tenure? </a:t>
            </a:r>
          </a:p>
          <a:p>
            <a:r>
              <a:rPr lang="en-US" sz="3200" dirty="0">
                <a:latin typeface="Arial"/>
                <a:cs typeface="Arial"/>
              </a:rPr>
              <a:t> What are the benefits of tenure?</a:t>
            </a:r>
          </a:p>
          <a:p>
            <a:r>
              <a:rPr lang="en-US" sz="3200" dirty="0">
                <a:latin typeface="Arial"/>
                <a:cs typeface="Arial"/>
              </a:rPr>
              <a:t> What are the arguments against tenure?</a:t>
            </a:r>
          </a:p>
        </p:txBody>
      </p:sp>
    </p:spTree>
    <p:extLst>
      <p:ext uri="{BB962C8B-B14F-4D97-AF65-F5344CB8AC3E}">
        <p14:creationId xmlns:p14="http://schemas.microsoft.com/office/powerpoint/2010/main" val="195886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BB62D5C-BDD6-FDCF-3334-8DA66010D450}"/>
              </a:ext>
            </a:extLst>
          </p:cNvPr>
          <p:cNvSpPr txBox="1"/>
          <p:nvPr/>
        </p:nvSpPr>
        <p:spPr>
          <a:xfrm>
            <a:off x="2152650" y="1093788"/>
            <a:ext cx="7879841" cy="2967208"/>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defTabSz="914400">
              <a:lnSpc>
                <a:spcPct val="90000"/>
              </a:lnSpc>
              <a:spcBef>
                <a:spcPct val="0"/>
              </a:spcBef>
              <a:spcAft>
                <a:spcPts val="600"/>
              </a:spcAft>
            </a:pPr>
            <a:r>
              <a:rPr lang="en-US" sz="7000" b="1" dirty="0">
                <a:solidFill>
                  <a:srgbClr val="982134"/>
                </a:solidFill>
                <a:latin typeface="Arial"/>
                <a:ea typeface="+mj-ea"/>
                <a:cs typeface="Arial"/>
              </a:rPr>
              <a:t>Part II – Tenure Specifics for LPC</a:t>
            </a:r>
          </a:p>
        </p:txBody>
      </p:sp>
    </p:spTree>
    <p:extLst>
      <p:ext uri="{BB962C8B-B14F-4D97-AF65-F5344CB8AC3E}">
        <p14:creationId xmlns:p14="http://schemas.microsoft.com/office/powerpoint/2010/main" val="1125283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4324A18-5153-7661-ED3C-616E75B14E23}"/>
              </a:ext>
            </a:extLst>
          </p:cNvPr>
          <p:cNvPicPr>
            <a:picLocks noChangeAspect="1"/>
          </p:cNvPicPr>
          <p:nvPr/>
        </p:nvPicPr>
        <p:blipFill>
          <a:blip r:embed="rId3"/>
          <a:stretch>
            <a:fillRect/>
          </a:stretch>
        </p:blipFill>
        <p:spPr>
          <a:xfrm>
            <a:off x="3305033" y="2715164"/>
            <a:ext cx="6880367" cy="1427675"/>
          </a:xfrm>
          <a:prstGeom prst="rect">
            <a:avLst/>
          </a:prstGeom>
        </p:spPr>
      </p:pic>
    </p:spTree>
    <p:extLst>
      <p:ext uri="{BB962C8B-B14F-4D97-AF65-F5344CB8AC3E}">
        <p14:creationId xmlns:p14="http://schemas.microsoft.com/office/powerpoint/2010/main" val="579317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87112" y="742032"/>
            <a:ext cx="7200897" cy="803334"/>
          </a:xfrm>
        </p:spPr>
        <p:txBody>
          <a:bodyPr>
            <a:normAutofit fontScale="90000"/>
          </a:bodyPr>
          <a:lstStyle/>
          <a:p>
            <a:r>
              <a:rPr lang="en-US" b="1" dirty="0">
                <a:solidFill>
                  <a:srgbClr val="982134"/>
                </a:solidFill>
                <a:latin typeface="Arial"/>
                <a:cs typeface="Arial"/>
              </a:rPr>
              <a:t>Tenure in the California Community College System</a:t>
            </a:r>
            <a:endParaRPr lang="en-US" b="1">
              <a:solidFill>
                <a:srgbClr val="982134"/>
              </a:solidFill>
              <a:latin typeface="Arial"/>
              <a:cs typeface="Arial"/>
            </a:endParaRPr>
          </a:p>
          <a:p>
            <a:endParaRPr lang="en-US" dirty="0">
              <a:solidFill>
                <a:schemeClr val="accent6">
                  <a:lumMod val="50000"/>
                </a:schemeClr>
              </a:solidFill>
              <a:ea typeface="Calibri Light"/>
              <a:cs typeface="Calibri Light"/>
            </a:endParaRPr>
          </a:p>
        </p:txBody>
      </p:sp>
      <p:sp>
        <p:nvSpPr>
          <p:cNvPr id="6" name="Content Placeholder 5"/>
          <p:cNvSpPr>
            <a:spLocks noGrp="1"/>
          </p:cNvSpPr>
          <p:nvPr>
            <p:ph idx="1"/>
          </p:nvPr>
        </p:nvSpPr>
        <p:spPr>
          <a:xfrm>
            <a:off x="2060952" y="1863607"/>
            <a:ext cx="7200897" cy="2489202"/>
          </a:xfrm>
        </p:spPr>
        <p:txBody>
          <a:bodyPr vert="horz" lIns="91440" tIns="45720" rIns="91440" bIns="45720" rtlCol="0" anchor="t">
            <a:noAutofit/>
          </a:bodyPr>
          <a:lstStyle/>
          <a:p>
            <a:r>
              <a:rPr lang="en-US" dirty="0">
                <a:latin typeface="Arial"/>
                <a:cs typeface="Arial"/>
              </a:rPr>
              <a:t>California Ed. Code defines 3 types of community college faculty: </a:t>
            </a:r>
          </a:p>
          <a:p>
            <a:pPr lvl="1"/>
            <a:r>
              <a:rPr lang="en-US" sz="3200" u="sng" dirty="0">
                <a:latin typeface="Arial"/>
                <a:cs typeface="Arial"/>
              </a:rPr>
              <a:t>Temporary</a:t>
            </a:r>
          </a:p>
          <a:p>
            <a:pPr lvl="1"/>
            <a:r>
              <a:rPr lang="en-US" sz="3200" u="sng" dirty="0">
                <a:highlight>
                  <a:srgbClr val="FFFF00"/>
                </a:highlight>
                <a:latin typeface="Arial"/>
                <a:cs typeface="Arial"/>
              </a:rPr>
              <a:t>Contract</a:t>
            </a:r>
          </a:p>
          <a:p>
            <a:pPr lvl="1"/>
            <a:r>
              <a:rPr lang="en-US" sz="3200" u="sng" dirty="0">
                <a:latin typeface="Arial"/>
                <a:cs typeface="Arial"/>
              </a:rPr>
              <a:t>Regular</a:t>
            </a:r>
            <a:r>
              <a:rPr lang="en-US" sz="3200" dirty="0">
                <a:latin typeface="Arial"/>
                <a:cs typeface="Arial"/>
              </a:rPr>
              <a:t> </a:t>
            </a:r>
          </a:p>
          <a:p>
            <a:r>
              <a:rPr lang="en-US" dirty="0">
                <a:latin typeface="Arial"/>
                <a:cs typeface="Arial"/>
              </a:rPr>
              <a:t>Besides Ed. Code, Board Policy (AP 7215), and the </a:t>
            </a:r>
            <a:r>
              <a:rPr lang="en-US" dirty="0">
                <a:highlight>
                  <a:srgbClr val="FFFF00"/>
                </a:highlight>
                <a:latin typeface="Arial"/>
                <a:cs typeface="Arial"/>
              </a:rPr>
              <a:t>FA Contract (Article 14)</a:t>
            </a:r>
            <a:r>
              <a:rPr lang="en-US" dirty="0">
                <a:latin typeface="Arial"/>
                <a:cs typeface="Arial"/>
              </a:rPr>
              <a:t> all establish the meaning of, the process for earning, and the benefits of tenure.</a:t>
            </a:r>
          </a:p>
          <a:p>
            <a:pPr marL="0" indent="0">
              <a:buNone/>
            </a:pPr>
            <a:endParaRPr lang="en-US" dirty="0"/>
          </a:p>
        </p:txBody>
      </p:sp>
    </p:spTree>
    <p:extLst>
      <p:ext uri="{BB962C8B-B14F-4D97-AF65-F5344CB8AC3E}">
        <p14:creationId xmlns:p14="http://schemas.microsoft.com/office/powerpoint/2010/main" val="282387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fade">
                                      <p:cBhvr>
                                        <p:cTn id="21"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92134"/>
                </a:solidFill>
                <a:latin typeface="Arial"/>
                <a:cs typeface="Arial"/>
              </a:rPr>
              <a:t>Tenure Process Overview</a:t>
            </a:r>
          </a:p>
        </p:txBody>
      </p:sp>
      <p:sp>
        <p:nvSpPr>
          <p:cNvPr id="3" name="Content Placeholder 2"/>
          <p:cNvSpPr>
            <a:spLocks noGrp="1"/>
          </p:cNvSpPr>
          <p:nvPr>
            <p:ph idx="1"/>
          </p:nvPr>
        </p:nvSpPr>
        <p:spPr>
          <a:xfrm>
            <a:off x="2156563" y="1697140"/>
            <a:ext cx="7687649" cy="4656277"/>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latin typeface="Arial"/>
                <a:cs typeface="Arial"/>
              </a:rPr>
              <a:t>“The mutual goal of the District administration and faculty is to hire qualified, diverse faculty who are expert in their subject areas, skilled in their professional responsibilities, and sensitive to equal employment guidelines and community diversity. Through an ongoing evaluation process, the decision to grant tenure generally occurs at the end of the fourth Academic Year for a Probationary Faculty unit member.  In the normal process, the Tenure Committees, comprised of Faculty peers and Administrators, recommend to the Board of Trustees the appropriate Faculty for tenure.”</a:t>
            </a:r>
            <a:endParaRPr lang="en-US">
              <a:solidFill>
                <a:schemeClr val="tx1">
                  <a:lumMod val="65000"/>
                  <a:lumOff val="35000"/>
                </a:schemeClr>
              </a:solidFill>
            </a:endParaRPr>
          </a:p>
          <a:p>
            <a:pPr marL="0" indent="0">
              <a:buNone/>
            </a:pPr>
            <a:r>
              <a:rPr lang="en-US" dirty="0">
                <a:solidFill>
                  <a:schemeClr val="tx1">
                    <a:lumMod val="65000"/>
                    <a:lumOff val="35000"/>
                  </a:schemeClr>
                </a:solidFill>
                <a:latin typeface="Arial"/>
                <a:cs typeface="Arial"/>
              </a:rPr>
              <a:t>(Article 14.A)</a:t>
            </a:r>
            <a:endParaRPr lang="en-US" dirty="0">
              <a:solidFill>
                <a:schemeClr val="tx1">
                  <a:lumMod val="65000"/>
                  <a:lumOff val="35000"/>
                </a:schemeClr>
              </a:solidFill>
            </a:endParaRPr>
          </a:p>
          <a:p>
            <a:endParaRPr lang="en-US" dirty="0">
              <a:latin typeface="Arial"/>
              <a:cs typeface="Arial"/>
            </a:endParaRPr>
          </a:p>
        </p:txBody>
      </p:sp>
    </p:spTree>
    <p:extLst>
      <p:ext uri="{BB962C8B-B14F-4D97-AF65-F5344CB8AC3E}">
        <p14:creationId xmlns:p14="http://schemas.microsoft.com/office/powerpoint/2010/main" val="3054663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982134"/>
                </a:solidFill>
                <a:latin typeface="Arial"/>
                <a:cs typeface="Arial"/>
              </a:rPr>
              <a:t>Tenure Process Overview</a:t>
            </a:r>
            <a:endParaRPr lang="en-US" b="1">
              <a:solidFill>
                <a:srgbClr val="982134"/>
              </a:solidFill>
              <a:latin typeface="Arial"/>
              <a:ea typeface="Calibri Light"/>
              <a:cs typeface="Calibri Light"/>
            </a:endParaRPr>
          </a:p>
        </p:txBody>
      </p:sp>
      <p:sp>
        <p:nvSpPr>
          <p:cNvPr id="3" name="Content Placeholder 2"/>
          <p:cNvSpPr>
            <a:spLocks noGrp="1"/>
          </p:cNvSpPr>
          <p:nvPr>
            <p:ph idx="1"/>
          </p:nvPr>
        </p:nvSpPr>
        <p:spPr>
          <a:xfrm>
            <a:off x="2149386" y="1715753"/>
            <a:ext cx="7200897" cy="4290120"/>
          </a:xfrm>
        </p:spPr>
        <p:txBody>
          <a:bodyPr vert="horz" lIns="91440" tIns="45720" rIns="91440" bIns="45720" rtlCol="0" anchor="t">
            <a:normAutofit fontScale="92500" lnSpcReduction="10000"/>
          </a:bodyPr>
          <a:lstStyle/>
          <a:p>
            <a:pPr marL="0" indent="0">
              <a:buNone/>
            </a:pPr>
            <a:r>
              <a:rPr lang="en-US" dirty="0">
                <a:solidFill>
                  <a:schemeClr val="tx1">
                    <a:lumMod val="65000"/>
                    <a:lumOff val="35000"/>
                  </a:schemeClr>
                </a:solidFill>
                <a:latin typeface="Arial"/>
                <a:cs typeface="Arial"/>
              </a:rPr>
              <a:t>“The </a:t>
            </a:r>
            <a:r>
              <a:rPr lang="en-US" u="sng" dirty="0">
                <a:solidFill>
                  <a:schemeClr val="tx1">
                    <a:lumMod val="65000"/>
                    <a:lumOff val="35000"/>
                  </a:schemeClr>
                </a:solidFill>
                <a:highlight>
                  <a:srgbClr val="FFFF00"/>
                </a:highlight>
                <a:latin typeface="Arial"/>
                <a:cs typeface="Arial"/>
              </a:rPr>
              <a:t>mutual goal of the District administration and faculty</a:t>
            </a:r>
            <a:r>
              <a:rPr lang="en-US" u="sng" dirty="0">
                <a:solidFill>
                  <a:schemeClr val="tx1">
                    <a:lumMod val="65000"/>
                    <a:lumOff val="35000"/>
                  </a:schemeClr>
                </a:solidFill>
                <a:latin typeface="Arial"/>
                <a:cs typeface="Arial"/>
              </a:rPr>
              <a:t> </a:t>
            </a:r>
            <a:r>
              <a:rPr lang="en-US" dirty="0">
                <a:solidFill>
                  <a:schemeClr val="tx1">
                    <a:lumMod val="65000"/>
                    <a:lumOff val="35000"/>
                  </a:schemeClr>
                </a:solidFill>
                <a:latin typeface="Arial"/>
                <a:cs typeface="Arial"/>
              </a:rPr>
              <a:t>is to hire qualified, diverse Faculty who are expert in their subject areas, skilled in their professional responsibilities, and sensitive to equal employment guidelines and community diversity. Through an ongoing evaluation process, the decision to grant tenure generally occurs at the end of the fourth Academic Year for a Probationary Faculty unit member.  In the normal process, the Tenure Committees, comprised of Faculty peers and Administrators, recommend to the Board of Trustees the appropriate Faculty for tenure.” (Article 14.A)</a:t>
            </a:r>
          </a:p>
          <a:p>
            <a:endParaRPr lang="en-US" dirty="0"/>
          </a:p>
        </p:txBody>
      </p:sp>
    </p:spTree>
    <p:extLst>
      <p:ext uri="{BB962C8B-B14F-4D97-AF65-F5344CB8AC3E}">
        <p14:creationId xmlns:p14="http://schemas.microsoft.com/office/powerpoint/2010/main" val="3302667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289DC1B0BD8854E83B0DF21F2681396" ma:contentTypeVersion="4" ma:contentTypeDescription="Create a new document." ma:contentTypeScope="" ma:versionID="2d5cc4e0824f684132169fc643048f7c">
  <xsd:schema xmlns:xsd="http://www.w3.org/2001/XMLSchema" xmlns:xs="http://www.w3.org/2001/XMLSchema" xmlns:p="http://schemas.microsoft.com/office/2006/metadata/properties" xmlns:ns2="e9f71d77-b833-4dc2-bebd-372b0fbd666b" targetNamespace="http://schemas.microsoft.com/office/2006/metadata/properties" ma:root="true" ma:fieldsID="30be1d55c548c2c8c605d7b8f9c9a172" ns2:_="">
    <xsd:import namespace="e9f71d77-b833-4dc2-bebd-372b0fbd666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f71d77-b833-4dc2-bebd-372b0fbd66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B26463-3CD3-463D-802C-6C2D5B5BF071}">
  <ds:schemaRefs>
    <ds:schemaRef ds:uri="http://purl.org/dc/elements/1.1/"/>
    <ds:schemaRef ds:uri="http://www.w3.org/XML/1998/namespace"/>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e9f71d77-b833-4dc2-bebd-372b0fbd666b"/>
    <ds:schemaRef ds:uri="http://schemas.microsoft.com/office/2006/metadata/properties"/>
  </ds:schemaRefs>
</ds:datastoreItem>
</file>

<file path=customXml/itemProps2.xml><?xml version="1.0" encoding="utf-8"?>
<ds:datastoreItem xmlns:ds="http://schemas.openxmlformats.org/officeDocument/2006/customXml" ds:itemID="{92DA63E6-5A96-4F4B-B853-03DE4CD817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f71d77-b833-4dc2-bebd-372b0fbd66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F45726F-0EDE-4F20-8989-8F509B7A081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968</TotalTime>
  <Words>3104</Words>
  <Application>Microsoft Office PowerPoint</Application>
  <PresentationFormat>Widescreen</PresentationFormat>
  <Paragraphs>294</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Arial,Sans-Serif</vt:lpstr>
      <vt:lpstr>Calibri</vt:lpstr>
      <vt:lpstr>Calibri Light</vt:lpstr>
      <vt:lpstr>Office Theme</vt:lpstr>
      <vt:lpstr> Tenure &amp; The  Tenure Process at  Las Positas College</vt:lpstr>
      <vt:lpstr>Today's Discussion</vt:lpstr>
      <vt:lpstr>PowerPoint Presentation</vt:lpstr>
      <vt:lpstr>What is Tenure? </vt:lpstr>
      <vt:lpstr>PowerPoint Presentation</vt:lpstr>
      <vt:lpstr>PowerPoint Presentation</vt:lpstr>
      <vt:lpstr>Tenure in the California Community College System </vt:lpstr>
      <vt:lpstr>Tenure Process Overview</vt:lpstr>
      <vt:lpstr>Tenure Process Overview</vt:lpstr>
      <vt:lpstr>Tenure Process Overview</vt:lpstr>
      <vt:lpstr>Tenure Process Overview</vt:lpstr>
      <vt:lpstr>Tenure Process Overview</vt:lpstr>
      <vt:lpstr>Faculty Standards</vt:lpstr>
      <vt:lpstr>Faculty Standards</vt:lpstr>
      <vt:lpstr>Guiding Principles of Tenure Process</vt:lpstr>
      <vt:lpstr>Guiding Principles of Tenure Process</vt:lpstr>
      <vt:lpstr>4 “Years”- 3 Contracts </vt:lpstr>
      <vt:lpstr>Year One (First Contract) Process</vt:lpstr>
      <vt:lpstr>Year Two (Second Contract) Process</vt:lpstr>
      <vt:lpstr>Year Three (Third Contract) Process</vt:lpstr>
      <vt:lpstr>Year Four (Third Contract) Process</vt:lpstr>
      <vt:lpstr>PowerPoint Presentation</vt:lpstr>
      <vt:lpstr>Year 1: Focus is on your Teaching </vt:lpstr>
      <vt:lpstr>Past Year 1: Be Present!  </vt:lpstr>
      <vt:lpstr>Summary: General Tips for Success </vt:lpstr>
      <vt:lpstr>Questions?</vt:lpstr>
    </vt:vector>
  </TitlesOfParts>
  <Company>Las Positas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Tenure Process</dc:title>
  <dc:creator>Stuart McElderry</dc:creator>
  <cp:lastModifiedBy>Danielle Banuelos</cp:lastModifiedBy>
  <cp:revision>409</cp:revision>
  <cp:lastPrinted>2018-10-10T21:18:45Z</cp:lastPrinted>
  <dcterms:created xsi:type="dcterms:W3CDTF">2018-10-10T16:26:37Z</dcterms:created>
  <dcterms:modified xsi:type="dcterms:W3CDTF">2025-09-19T16:38:08Z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0x0101001289DC1B0BD8854E83B0DF21F2681396</vt:lpwstr>
  </property>
</Properties>
</file>