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Raleway SemiBold"/>
      <p:regular r:id="rId35"/>
      <p:bold r:id="rId36"/>
      <p:italic r:id="rId37"/>
      <p:boldItalic r:id="rId38"/>
    </p:embeddedFont>
    <p:embeddedFont>
      <p:font typeface="Roboto"/>
      <p:regular r:id="rId39"/>
      <p:bold r:id="rId40"/>
      <p:italic r:id="rId41"/>
      <p:boldItalic r:id="rId42"/>
    </p:embeddedFont>
    <p:embeddedFont>
      <p:font typeface="Barlow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44" Type="http://schemas.openxmlformats.org/officeDocument/2006/relationships/font" Target="fonts/Barlow-bold.fntdata"/><Relationship Id="rId21" Type="http://schemas.openxmlformats.org/officeDocument/2006/relationships/slide" Target="slides/slide16.xml"/><Relationship Id="rId43" Type="http://schemas.openxmlformats.org/officeDocument/2006/relationships/font" Target="fonts/Barlow-regular.fntdata"/><Relationship Id="rId24" Type="http://schemas.openxmlformats.org/officeDocument/2006/relationships/slide" Target="slides/slide19.xml"/><Relationship Id="rId46" Type="http://schemas.openxmlformats.org/officeDocument/2006/relationships/font" Target="fonts/Barlow-boldItalic.fntdata"/><Relationship Id="rId23" Type="http://schemas.openxmlformats.org/officeDocument/2006/relationships/slide" Target="slides/slide18.xml"/><Relationship Id="rId45" Type="http://schemas.openxmlformats.org/officeDocument/2006/relationships/font" Target="fonts/Barlow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35" Type="http://schemas.openxmlformats.org/officeDocument/2006/relationships/font" Target="fonts/Raleway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37" Type="http://schemas.openxmlformats.org/officeDocument/2006/relationships/font" Target="fonts/RalewaySemiBold-italic.fntdata"/><Relationship Id="rId14" Type="http://schemas.openxmlformats.org/officeDocument/2006/relationships/slide" Target="slides/slide9.xml"/><Relationship Id="rId36" Type="http://schemas.openxmlformats.org/officeDocument/2006/relationships/font" Target="fonts/RalewaySemiBold-bold.fntdata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Semi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cf616a5b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cf616a5b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 minutes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7db5db91a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27db5db91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27db5db91a_2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27db5db91a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7db5db91a_2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7db5db91a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27db5db91a_2_2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27db5db91a_2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27db5db91a_2_3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27db5db91a_2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27db5db91a_2_4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227db5db91a_2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7db5db91a_2_6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27db5db91a_2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227db5db91a_2_7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227db5db91a_2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27db5db91a_2_8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227db5db91a_2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cf616a5b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cf616a5b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minute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227db5db91a_2_1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227db5db91a_2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1cf616a5b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21cf616a5b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 minutes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21cf616a5b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21cf616a5b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minutes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202128a644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202128a644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1e00cec69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1e00cec69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21e00cec69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21e00cec6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da24f4d84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da24f4d84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 minute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cf616a5b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cf616a5b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2.5 minutes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cf616a5b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cf616a5b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minutes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2128a644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2128a644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2128a644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2128a644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cf616a5b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cf616a5b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cf616a5b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cf616a5b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 minutes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86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laspositascollege.edu/smartshops/index.php" TargetMode="External"/><Relationship Id="rId4" Type="http://schemas.openxmlformats.org/officeDocument/2006/relationships/hyperlink" Target="http://www.laspositascollege.edu/raw/index.php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://www.laspositascollege.edu/smartshops/english-handouts.php" TargetMode="External"/><Relationship Id="rId6" Type="http://schemas.openxmlformats.org/officeDocument/2006/relationships/hyperlink" Target="http://www.laspositascollege.edu/smartshops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ctrTitle"/>
          </p:nvPr>
        </p:nvSpPr>
        <p:spPr>
          <a:xfrm>
            <a:off x="390525" y="1819275"/>
            <a:ext cx="8222100" cy="284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Students Where They Are, Post-Pandemic and AB705 </a:t>
            </a:r>
            <a:endParaRPr b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AB705 team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Segal Boaz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Joanna Tice Jen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Ashley McHale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Kali Rippel</a:t>
            </a:r>
            <a:endParaRPr sz="1800"/>
          </a:p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90525" y="730750"/>
            <a:ext cx="82221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 Day Spring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Ashley McHale, Math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7BB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Read Your </a:t>
            </a:r>
            <a:endParaRPr sz="4800">
              <a:solidFill>
                <a:srgbClr val="007BB9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7BB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(Math) Book</a:t>
            </a:r>
            <a:endParaRPr sz="4800">
              <a:solidFill>
                <a:srgbClr val="007BB9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(slides 10-20)</a:t>
            </a:r>
            <a:endParaRPr/>
          </a:p>
        </p:txBody>
      </p:sp>
      <p:grpSp>
        <p:nvGrpSpPr>
          <p:cNvPr id="143" name="Google Shape;143;p24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144" name="Google Shape;144;p24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145" name="Google Shape;145;p24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4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4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4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4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4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4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4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4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4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4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4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4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4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4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4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4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4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4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4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4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4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4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4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4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4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4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4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4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4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4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4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4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4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4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4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4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4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4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4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4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4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4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4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4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4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4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4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4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4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4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4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4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4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4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4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4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4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4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4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4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4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4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4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4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4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2" name="Google Shape;252;p24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6687910" y="670084"/>
              <a:ext cx="164002" cy="23977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6700339" y="668001"/>
              <a:ext cx="78555" cy="96805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6715688" y="773039"/>
              <a:ext cx="96898" cy="108448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6550295" y="816287"/>
              <a:ext cx="182863" cy="260314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6687493" y="808527"/>
              <a:ext cx="141254" cy="186323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6712641" y="675415"/>
              <a:ext cx="103914" cy="12801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6716857" y="674913"/>
              <a:ext cx="104325" cy="98187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6591681" y="1319278"/>
              <a:ext cx="82039" cy="62578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6592043" y="1339232"/>
              <a:ext cx="81667" cy="42638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6550653" y="1292322"/>
              <a:ext cx="75096" cy="58175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6550998" y="1311512"/>
              <a:ext cx="74798" cy="3904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6578488" y="992358"/>
              <a:ext cx="178821" cy="308422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6627226" y="992967"/>
              <a:ext cx="178028" cy="333954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6560953" y="971949"/>
              <a:ext cx="266226" cy="245057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6774876" y="827227"/>
              <a:ext cx="92521" cy="324362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6792998" y="823141"/>
              <a:ext cx="55942" cy="71147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6683350" y="808424"/>
              <a:ext cx="47853" cy="50242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4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84" name="Google Shape;284;p24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4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4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4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4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4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4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4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4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4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24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24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4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4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4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4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4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24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302" name="Google Shape;302;p24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24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4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4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4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4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4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4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4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4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4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4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4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4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4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4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4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4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4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4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4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4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4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4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4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4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4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4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4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" name="Google Shape;333;p24"/>
            <p:cNvSpPr/>
            <p:nvPr/>
          </p:nvSpPr>
          <p:spPr>
            <a:xfrm>
              <a:off x="7297552" y="1119942"/>
              <a:ext cx="135694" cy="266572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7309787" y="1745656"/>
              <a:ext cx="93354" cy="72328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7310617" y="1769417"/>
              <a:ext cx="92957" cy="4848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7197828" y="1680648"/>
              <a:ext cx="93332" cy="69654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7198064" y="1702707"/>
              <a:ext cx="92908" cy="4848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7221254" y="1360384"/>
              <a:ext cx="326905" cy="395190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7417903" y="1095544"/>
              <a:ext cx="102845" cy="100060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7381720" y="1109556"/>
              <a:ext cx="166879" cy="325717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413797" y="991818"/>
              <a:ext cx="110830" cy="134949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417935" y="980032"/>
              <a:ext cx="116959" cy="115584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7364000" y="1109861"/>
              <a:ext cx="53873" cy="78410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7B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8113340" y="4275363"/>
              <a:ext cx="345795" cy="199644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8345604" y="3658605"/>
              <a:ext cx="79290" cy="172593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8356722" y="3587657"/>
              <a:ext cx="56997" cy="109672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8165307" y="4346248"/>
              <a:ext cx="122958" cy="68962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165313" y="4357988"/>
              <a:ext cx="120890" cy="57443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255166" y="4305930"/>
              <a:ext cx="122958" cy="68996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255174" y="4317703"/>
              <a:ext cx="120890" cy="57443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198325" y="3858200"/>
              <a:ext cx="179790" cy="507530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8224549" y="3442293"/>
              <a:ext cx="130498" cy="208861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8197056" y="3589895"/>
              <a:ext cx="200686" cy="332311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000839" y="3631642"/>
              <a:ext cx="254803" cy="198498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8187055" y="3627341"/>
              <a:ext cx="77533" cy="113490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224358" y="3433131"/>
              <a:ext cx="126514" cy="139443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9" name="Google Shape;369;p24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370" name="Google Shape;370;p24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4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76" name="Google Shape;376;p24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1" name="Google Shape;381;p24"/>
            <p:cNvSpPr/>
            <p:nvPr/>
          </p:nvSpPr>
          <p:spPr>
            <a:xfrm>
              <a:off x="7451033" y="1163186"/>
              <a:ext cx="126359" cy="353331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509451" y="1160411"/>
              <a:ext cx="72770" cy="98686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24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84" name="Google Shape;384;p24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rgbClr val="007BB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rgbClr val="007BB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B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rgbClr val="007BB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24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4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4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4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4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24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411" name="Google Shape;411;p24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4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4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4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24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6" name="Google Shape;416;p24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Online Student-to-Student Interaction</a:t>
            </a:r>
            <a:endParaRPr sz="4700"/>
          </a:p>
        </p:txBody>
      </p:sp>
      <p:sp>
        <p:nvSpPr>
          <p:cNvPr id="423" name="Google Shape;423;p25"/>
          <p:cNvSpPr txBox="1"/>
          <p:nvPr>
            <p:ph idx="1" type="body"/>
          </p:nvPr>
        </p:nvSpPr>
        <p:spPr>
          <a:xfrm>
            <a:off x="622525" y="2554775"/>
            <a:ext cx="45576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Discussion boards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Group projects/group assignments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What else?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Social Annotation!</a:t>
            </a:r>
            <a:endParaRPr b="1"/>
          </a:p>
        </p:txBody>
      </p:sp>
      <p:sp>
        <p:nvSpPr>
          <p:cNvPr id="424" name="Google Shape;424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5" name="Google Shape;425;p25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426" name="Google Shape;426;p25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Book</a:t>
            </a:r>
            <a:endParaRPr/>
          </a:p>
        </p:txBody>
      </p:sp>
      <p:sp>
        <p:nvSpPr>
          <p:cNvPr id="457" name="Google Shape;457;p26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58" name="Google Shape;458;p26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59" name="Google Shape;459;p26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0" name="Google Shape;480;p26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81" name="Google Shape;481;p26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6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26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6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6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6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26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26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6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26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26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26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26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0" name="Google Shape;550;p26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51" name="Google Shape;551;p26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6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6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6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6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26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6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26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26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6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6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7"/>
          <p:cNvSpPr txBox="1"/>
          <p:nvPr>
            <p:ph idx="1" type="body"/>
          </p:nvPr>
        </p:nvSpPr>
        <p:spPr>
          <a:xfrm>
            <a:off x="996875" y="781800"/>
            <a:ext cx="5234100" cy="35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learning is difficult! But annotating the textbook as a class and conversing via discussion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posts are good ways to virtually do collaborative exercises and learning!”</a:t>
            </a:r>
            <a:endParaRPr/>
          </a:p>
        </p:txBody>
      </p:sp>
      <p:sp>
        <p:nvSpPr>
          <p:cNvPr id="569" name="Google Shape;569;p2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0" name="Google Shape;570;p27"/>
          <p:cNvGrpSpPr/>
          <p:nvPr/>
        </p:nvGrpSpPr>
        <p:grpSpPr>
          <a:xfrm>
            <a:off x="6230973" y="930400"/>
            <a:ext cx="2318495" cy="3613203"/>
            <a:chOff x="6661328" y="2103554"/>
            <a:chExt cx="850574" cy="1325606"/>
          </a:xfrm>
        </p:grpSpPr>
        <p:sp>
          <p:nvSpPr>
            <p:cNvPr id="571" name="Google Shape;571;p27"/>
            <p:cNvSpPr/>
            <p:nvPr/>
          </p:nvSpPr>
          <p:spPr>
            <a:xfrm>
              <a:off x="7216759" y="3070053"/>
              <a:ext cx="247057" cy="142875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7342016" y="3123138"/>
              <a:ext cx="71660" cy="55453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7342406" y="3141358"/>
              <a:ext cx="71304" cy="37263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7268719" y="3095364"/>
              <a:ext cx="71613" cy="53417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7268869" y="3112444"/>
              <a:ext cx="71304" cy="37267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7286737" y="2775175"/>
              <a:ext cx="123184" cy="35382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7314533" y="2554952"/>
              <a:ext cx="78868" cy="76871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7190170" y="2579409"/>
              <a:ext cx="118999" cy="169986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7180686" y="2720915"/>
              <a:ext cx="56790" cy="37169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7182331" y="2728860"/>
              <a:ext cx="37082" cy="30910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7286654" y="2565698"/>
              <a:ext cx="128280" cy="258276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7391109" y="2618517"/>
              <a:ext cx="49710" cy="228160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7311279" y="2475275"/>
              <a:ext cx="85098" cy="10381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7314515" y="2466234"/>
              <a:ext cx="89964" cy="88884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7384763" y="2604603"/>
              <a:ext cx="55737" cy="7587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7269438" y="2565933"/>
              <a:ext cx="45289" cy="73030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6661328" y="3286571"/>
              <a:ext cx="246629" cy="142589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6681151" y="2824698"/>
              <a:ext cx="59093" cy="128909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6689412" y="2771791"/>
              <a:ext cx="42507" cy="81878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6782889" y="3337575"/>
              <a:ext cx="91625" cy="51652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6784412" y="3346110"/>
              <a:ext cx="90083" cy="43280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6715968" y="3307485"/>
              <a:ext cx="91664" cy="51652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6717638" y="3316019"/>
              <a:ext cx="90119" cy="43280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6715994" y="2973759"/>
              <a:ext cx="134234" cy="378984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6733197" y="2663396"/>
              <a:ext cx="97401" cy="155970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701449" y="2773633"/>
              <a:ext cx="149626" cy="248131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6807278" y="2804619"/>
              <a:ext cx="188651" cy="148054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6800502" y="2801416"/>
              <a:ext cx="57805" cy="84703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6736209" y="2656556"/>
              <a:ext cx="94324" cy="104212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6938621" y="2869615"/>
              <a:ext cx="28545" cy="25115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1" name="Google Shape;601;p27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602" name="Google Shape;602;p27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7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2" name="Google Shape;622;p27"/>
            <p:cNvSpPr/>
            <p:nvPr/>
          </p:nvSpPr>
          <p:spPr>
            <a:xfrm>
              <a:off x="6948039" y="2876090"/>
              <a:ext cx="48408" cy="40344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6688913" y="2310158"/>
              <a:ext cx="266844" cy="295297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6681190" y="2324699"/>
              <a:ext cx="248911" cy="281790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7244522" y="2103554"/>
              <a:ext cx="267380" cy="295937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7236798" y="2118137"/>
              <a:ext cx="249375" cy="282304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7054307" y="2375460"/>
              <a:ext cx="81342" cy="108498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066445" y="2439547"/>
              <a:ext cx="31881" cy="22328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016984" y="2605070"/>
              <a:ext cx="22181" cy="700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016984" y="2594731"/>
              <a:ext cx="41045" cy="23253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057740" y="2595705"/>
              <a:ext cx="65605" cy="105819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095932" y="2684289"/>
              <a:ext cx="13087" cy="23860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045282" y="2602986"/>
              <a:ext cx="65605" cy="105693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/>
          <p:cNvSpPr txBox="1"/>
          <p:nvPr>
            <p:ph idx="4294967295" type="ctrTitle"/>
          </p:nvPr>
        </p:nvSpPr>
        <p:spPr>
          <a:xfrm>
            <a:off x="685800" y="1570050"/>
            <a:ext cx="3867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Examples!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645" name="Google Shape;645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6" name="Google Shape;646;p2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647" name="Google Shape;647;p28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1" name="Google Shape;721;p2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722" name="Google Shape;722;p2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2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732" name="Google Shape;732;p2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7" name="Google Shape;737;p2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761" name="Google Shape;761;p29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4" name="Google Shape;804;p2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805" name="Google Shape;805;p2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3" name="Google Shape;813;p29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2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865" name="Google Shape;865;p2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5" name="Google Shape;885;p29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2" name="Google Shape;8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7090673" cy="16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800" y="1256587"/>
            <a:ext cx="3545425" cy="3569151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29"/>
          <p:cNvSpPr/>
          <p:nvPr/>
        </p:nvSpPr>
        <p:spPr>
          <a:xfrm>
            <a:off x="5869100" y="1772650"/>
            <a:ext cx="1396200" cy="18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29"/>
          <p:cNvSpPr/>
          <p:nvPr/>
        </p:nvSpPr>
        <p:spPr>
          <a:xfrm>
            <a:off x="5975575" y="3587500"/>
            <a:ext cx="1396200" cy="18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01" name="Google Shape;901;p30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902" name="Google Shape;902;p30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0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5" name="Google Shape;945;p30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46" name="Google Shape;946;p30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30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30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30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30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30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4" name="Google Shape;954;p30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5" name="Google Shape;1005;p30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1006" name="Google Shape;1006;p30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0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30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30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30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0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0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0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0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0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30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0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0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6" name="Google Shape;1026;p30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3" name="Google Shape;10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25" y="522500"/>
            <a:ext cx="4801726" cy="15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25" y="2376125"/>
            <a:ext cx="4801725" cy="1527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0" name="Google Shape;1040;p31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1041" name="Google Shape;1041;p31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1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4" name="Google Shape;1084;p31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1085" name="Google Shape;1085;p31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3" name="Google Shape;1093;p31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4" name="Google Shape;1144;p31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1145" name="Google Shape;1145;p31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31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31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31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31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31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31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31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31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31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31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31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5" name="Google Shape;1165;p31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2" name="Google Shape;1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3999" cy="112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25" y="1414288"/>
            <a:ext cx="4940225" cy="23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00" y="3729200"/>
            <a:ext cx="4997576" cy="12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0" name="Google Shape;1180;p32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1181" name="Google Shape;1181;p32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4" name="Google Shape;1224;p32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1225" name="Google Shape;1225;p32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32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32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3" name="Google Shape;1233;p32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4" name="Google Shape;1284;p32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1285" name="Google Shape;1285;p32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32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32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32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32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32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32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32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32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32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32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32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32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32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32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5" name="Google Shape;1305;p32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12" name="Google Shape;1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50" y="0"/>
            <a:ext cx="5350199" cy="31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421" y="1334757"/>
            <a:ext cx="3925574" cy="3301993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32"/>
          <p:cNvSpPr/>
          <p:nvPr/>
        </p:nvSpPr>
        <p:spPr>
          <a:xfrm>
            <a:off x="5464975" y="2948325"/>
            <a:ext cx="1030500" cy="22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32"/>
          <p:cNvSpPr/>
          <p:nvPr/>
        </p:nvSpPr>
        <p:spPr>
          <a:xfrm>
            <a:off x="5592550" y="4010000"/>
            <a:ext cx="1121700" cy="22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1" name="Google Shape;1321;p33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1322" name="Google Shape;1322;p33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5" name="Google Shape;1365;p33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1366" name="Google Shape;1366;p33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33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33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33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33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33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33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33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4" name="Google Shape;1374;p33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5" name="Google Shape;1425;p33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1426" name="Google Shape;1426;p33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33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33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33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33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33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33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33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33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33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33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33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33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33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33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33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6" name="Google Shape;1446;p33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3" name="Google Shape;1453;p33"/>
          <p:cNvSpPr/>
          <p:nvPr/>
        </p:nvSpPr>
        <p:spPr>
          <a:xfrm>
            <a:off x="5464975" y="2948325"/>
            <a:ext cx="1030500" cy="22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4" name="Google Shape;14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443376" cy="20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2338" y="2064888"/>
            <a:ext cx="6015775" cy="23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of AB705 and AB1705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English</a:t>
            </a:r>
            <a:r>
              <a:rPr lang="en"/>
              <a:t>: With a few exceptions, all students who choose the English path are now placed into transfer English (1A or 1AEX).  AB1705 clarifies that students’ first attempt in the discipline *must* be transfer-level. American high school graduates who have been ELL will almost always take English 1A or 1AEX.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the past, as many as sixty-four percent (2006) of assessed students were placed into basic skills (pretransfer) English.  The pretransfer </a:t>
            </a:r>
            <a:r>
              <a:rPr lang="en"/>
              <a:t>curriculum</a:t>
            </a:r>
            <a:r>
              <a:rPr lang="en"/>
              <a:t> focused on student skills, reading strategies, grammar, and short personal and academic essays.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1" name="Google Shape;1461;p34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1462" name="Google Shape;1462;p34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4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5" name="Google Shape;1505;p34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1506" name="Google Shape;1506;p34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34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34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4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4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4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34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4" name="Google Shape;1514;p34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4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5" name="Google Shape;1565;p34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1566" name="Google Shape;1566;p34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4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4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34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34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34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34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34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34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6" name="Google Shape;1586;p34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3" name="Google Shape;1593;p34"/>
          <p:cNvSpPr/>
          <p:nvPr/>
        </p:nvSpPr>
        <p:spPr>
          <a:xfrm>
            <a:off x="5464975" y="2948325"/>
            <a:ext cx="1030500" cy="22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4" name="Google Shape;15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50" y="323850"/>
            <a:ext cx="75819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5" name="Google Shape;1595;p34"/>
          <p:cNvSpPr/>
          <p:nvPr/>
        </p:nvSpPr>
        <p:spPr>
          <a:xfrm>
            <a:off x="1212400" y="3187125"/>
            <a:ext cx="2222700" cy="27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34"/>
          <p:cNvSpPr/>
          <p:nvPr/>
        </p:nvSpPr>
        <p:spPr>
          <a:xfrm>
            <a:off x="2489075" y="3848450"/>
            <a:ext cx="661200" cy="31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Kali Rippel, Library</a:t>
            </a:r>
            <a:endParaRPr/>
          </a:p>
        </p:txBody>
      </p:sp>
      <p:sp>
        <p:nvSpPr>
          <p:cNvPr id="1602" name="Google Shape;1602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Library vibe is quieter, more secluded.  Starting to change.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Students need more support navigating processes, spaces, and motivation.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relationship focused.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Seem to have information skepticism, but needs direction. 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Seem to be </a:t>
            </a:r>
            <a:r>
              <a:rPr lang="en"/>
              <a:t>better organizing online.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Definitely need more flexibility.  Want to be on campus, but can’t.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Stepped back to focus on what is most important in the class.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Dumb one, but started doing videos in phone ratio.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Asynchronous orientations in Canvas Quizzes.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3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Brainstorming and Discussion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ideas?</a:t>
            </a:r>
            <a:endParaRPr/>
          </a:p>
        </p:txBody>
      </p:sp>
      <p:sp>
        <p:nvSpPr>
          <p:cNvPr id="1613" name="Google Shape;1613;p37"/>
          <p:cNvSpPr txBox="1"/>
          <p:nvPr>
            <p:ph idx="1" type="body"/>
          </p:nvPr>
        </p:nvSpPr>
        <p:spPr>
          <a:xfrm>
            <a:off x="471900" y="1890975"/>
            <a:ext cx="8222100" cy="29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how we do what we do–trade-offs for better results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Accessibility is here–whether technologically, in terms of flexibility…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Relationships are key–with instructors, between students–and hand-offs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Using technology or assignment design to “see” them learning in new ways–social annotation, quizzes, reading papers out loud–technology forces best practice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ideas?</a:t>
            </a:r>
            <a:endParaRPr/>
          </a:p>
        </p:txBody>
      </p:sp>
      <p:sp>
        <p:nvSpPr>
          <p:cNvPr id="1619" name="Google Shape;1619;p38"/>
          <p:cNvSpPr txBox="1"/>
          <p:nvPr>
            <p:ph idx="1" type="body"/>
          </p:nvPr>
        </p:nvSpPr>
        <p:spPr>
          <a:xfrm>
            <a:off x="471900" y="1919075"/>
            <a:ext cx="8222100" cy="29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ecognize that students might not be ready and that’s okay? Or find the intervention that will help them do it? (basic needs, etc.)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Best practices for online learning work for in-person as well.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 careful not to overload oneself, though–give up some things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Campus could do better at addressing overall social/emotional needs of faculty.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evaluating our workshop!</a:t>
            </a:r>
            <a:endParaRPr/>
          </a:p>
        </p:txBody>
      </p:sp>
      <p:pic>
        <p:nvPicPr>
          <p:cNvPr id="1625" name="Google Shape;16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775" y="799575"/>
            <a:ext cx="3397562" cy="421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of AB705 and AB1705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71900" y="1919075"/>
            <a:ext cx="8222100" cy="15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Math</a:t>
            </a:r>
            <a:r>
              <a:rPr lang="en"/>
              <a:t>: All students (except dual enrolled) are now taking transfer-level math courses.  Over the next two years, students will start placing directly into math courses that satisfy requirements for their academic goal (including Calc 1)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From the State Chancellor’s Office: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13" y="3353600"/>
            <a:ext cx="7757883" cy="13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Effects of Pandemic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71900" y="1919100"/>
            <a:ext cx="82221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r>
              <a:rPr lang="en"/>
              <a:t>with</a:t>
            </a:r>
            <a:r>
              <a:rPr lang="en"/>
              <a:t> doing reading–sustaining attention, managing length and complexity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Feeling that they don’t have a solid foundation in key concepts and skills  even if they passed (this may be especially true of mathematics)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Time management skills and distraction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Attentional issues, mental health challenges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Adjustments to amount of homework considered “normal” or appropriate.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Working in isolation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Financial hardship, </a:t>
            </a:r>
            <a:r>
              <a:rPr lang="en"/>
              <a:t>difficulty</a:t>
            </a:r>
            <a:r>
              <a:rPr lang="en"/>
              <a:t> juggling school and work/family commitments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seeing in our classes?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feedback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 in attendance–also confusing because of different modalities–how does 4 hours/6 cum college policy relate any more? When and why do we drop students?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More hardships keeping students from coming to class–at what point do we have to drop them, though? Especially for a lab that is skills based.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Tardiness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 turning things in on time–weeks later. Lateness flexibility normalized for students. Smaller number of students not turning in big items like papers. Can’t drop everyone.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Hard emotional/time labor for us to manage all those emails, compensating for students.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feedback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continually saying that they are sick–do we drop? Will do a little bit.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Transition from high school–could pass/graduate, but this is not that.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Students not following the modules. Start homework w/o engaging in content. (Check box to put Pages on their “to-do” list, do prerequisites, etc.)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Basic math skills lacking in non-math classes–making a percentage, for ex. Students saying they have never done a particular thing–write a whole paper, multiply without a calculator.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Range of students in the class is challenging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Segal M. Boaz, Biology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a </a:t>
            </a: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Lab 1: Introduction to everything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(glassware, science, metric system)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Previously made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Smart Shops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fit this need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Papers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Lab: what are research paper parts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Scaffolding writing,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Reinforcing the writing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 one section at a time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Lab: bring in drafts of proposals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Peer support before 2nd draft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RAW center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Writing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Smart Shops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 credit! 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1599" y="2347524"/>
            <a:ext cx="1246925" cy="8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4375" y="1995206"/>
            <a:ext cx="863675" cy="11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674" y="3823975"/>
            <a:ext cx="1732759" cy="11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40675" y="3837174"/>
            <a:ext cx="2253325" cy="112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71900" y="991400"/>
            <a:ext cx="8222100" cy="6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Joanna Tice Jen, Political Science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72775" y="1782725"/>
            <a:ext cx="8922600" cy="31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2"/>
                </a:solidFill>
              </a:rPr>
              <a:t>New: </a:t>
            </a:r>
            <a:r>
              <a:rPr b="1" lang="en" sz="7200">
                <a:solidFill>
                  <a:schemeClr val="dk2"/>
                </a:solidFill>
              </a:rPr>
              <a:t>Flexibility</a:t>
            </a:r>
            <a:endParaRPr b="1" sz="72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7200">
                <a:solidFill>
                  <a:schemeClr val="dk2"/>
                </a:solidFill>
              </a:rPr>
              <a:t>no-lateness penalties 😐</a:t>
            </a:r>
            <a:endParaRPr sz="72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7200">
                <a:solidFill>
                  <a:schemeClr val="dk2"/>
                </a:solidFill>
              </a:rPr>
              <a:t>All in-person classes essentially HyFlex </a:t>
            </a:r>
            <a:endParaRPr sz="72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7200">
                <a:solidFill>
                  <a:schemeClr val="dk2"/>
                </a:solidFill>
              </a:rPr>
              <a:t>(provide students w/lecture videos from my online course)</a:t>
            </a:r>
            <a:endParaRPr sz="7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2"/>
                </a:solidFill>
              </a:rPr>
              <a:t>Continued: Reading, writing, and feedback intensive</a:t>
            </a:r>
            <a:endParaRPr b="1" sz="72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7200">
                <a:solidFill>
                  <a:schemeClr val="dk2"/>
                </a:solidFill>
              </a:rPr>
              <a:t>d</a:t>
            </a:r>
            <a:r>
              <a:rPr lang="en" sz="7200">
                <a:solidFill>
                  <a:schemeClr val="dk2"/>
                </a:solidFill>
              </a:rPr>
              <a:t>aily reading and writing for DE, F2F, Hybrid, and HyFlex</a:t>
            </a:r>
            <a:endParaRPr sz="72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7200">
                <a:solidFill>
                  <a:schemeClr val="dk2"/>
                </a:solidFill>
              </a:rPr>
              <a:t>All learning is text and discussion based</a:t>
            </a:r>
            <a:endParaRPr sz="72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7200">
                <a:solidFill>
                  <a:schemeClr val="dk2"/>
                </a:solidFill>
              </a:rPr>
              <a:t>Scaffolding </a:t>
            </a:r>
            <a:endParaRPr sz="72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7200">
                <a:solidFill>
                  <a:schemeClr val="dk2"/>
                </a:solidFill>
              </a:rPr>
              <a:t>(thesis statement → outline </a:t>
            </a:r>
            <a:r>
              <a:rPr lang="en" sz="7200">
                <a:solidFill>
                  <a:schemeClr val="dk2"/>
                </a:solidFill>
              </a:rPr>
              <a:t>→ rough draft → peer review → final draft)</a:t>
            </a:r>
            <a:endParaRPr sz="72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7200">
                <a:solidFill>
                  <a:schemeClr val="dk2"/>
                </a:solidFill>
              </a:rPr>
              <a:t>Feedback </a:t>
            </a:r>
            <a:endParaRPr sz="72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7200">
                <a:solidFill>
                  <a:schemeClr val="dk2"/>
                </a:solidFill>
              </a:rPr>
              <a:t>(on thesis statement, outline, final draft: </a:t>
            </a:r>
            <a:endParaRPr sz="7200">
              <a:solidFill>
                <a:schemeClr val="dk2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" sz="7200">
                <a:solidFill>
                  <a:schemeClr val="dk2"/>
                </a:solidFill>
              </a:rPr>
              <a:t>marginal comments, feedback letter, shorthand key)</a:t>
            </a:r>
            <a:endParaRPr sz="7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75464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616" y="152400"/>
            <a:ext cx="1162200" cy="77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1422" y="148838"/>
            <a:ext cx="1226810" cy="7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1544" y="149400"/>
            <a:ext cx="1375475" cy="7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0354" y="149400"/>
            <a:ext cx="1375475" cy="7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4658" y="152400"/>
            <a:ext cx="1162200" cy="774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