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753600" cy="73152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Fraunces" panose="020B0604020202020204" charset="0"/>
      <p:regular r:id="rId35"/>
    </p:embeddedFont>
    <p:embeddedFont>
      <p:font typeface="Fraunces SemiBold" panose="020B0604020202020204" charset="0"/>
      <p:regular r:id="rId36"/>
    </p:embeddedFont>
    <p:embeddedFont>
      <p:font typeface="Fraunces SemiBold Bold" panose="020B0604020202020204" charset="0"/>
      <p:regular r:id="rId37"/>
    </p:embeddedFont>
    <p:embeddedFont>
      <p:font typeface="Fraunces Thin" panose="020B0604020202020204" charset="0"/>
      <p:regular r:id="rId38"/>
    </p:embeddedFont>
    <p:embeddedFont>
      <p:font typeface="Fraunces Thin Bold" panose="020B0604020202020204" charset="0"/>
      <p:regular r:id="rId39"/>
    </p:embeddedFont>
    <p:embeddedFont>
      <p:font typeface="Fraunces Thin Bold Italics" panose="020B0604020202020204" charset="0"/>
      <p:regular r:id="rId40"/>
    </p:embeddedFont>
    <p:embeddedFont>
      <p:font typeface="Libre Franklin Bold" panose="020B0604020202020204" charset="0"/>
      <p:regular r:id="rId41"/>
      <p:bold r:id="rId42"/>
    </p:embeddedFont>
    <p:embeddedFont>
      <p:font typeface="Mixa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169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svg"/><Relationship Id="rId7" Type="http://schemas.openxmlformats.org/officeDocument/2006/relationships/image" Target="../media/image3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thesavvysparrow.com" TargetMode="External"/><Relationship Id="rId3" Type="http://schemas.openxmlformats.org/officeDocument/2006/relationships/image" Target="../media/image2.svg"/><Relationship Id="rId7" Type="http://schemas.openxmlformats.org/officeDocument/2006/relationships/hyperlink" Target="https://lemonsandlattes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hyperlink" Target="https://journaljunkbox.com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healthyhappyimpactful.com/mind-brain-dump-template/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teacherspayteachers.com/Browse/Search:organization%2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6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svg"/><Relationship Id="rId7" Type="http://schemas.openxmlformats.org/officeDocument/2006/relationships/image" Target="../media/image2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7.gif"/><Relationship Id="rId4" Type="http://schemas.openxmlformats.org/officeDocument/2006/relationships/image" Target="../media/image8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9263" y="4819195"/>
            <a:ext cx="873120" cy="827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314306">
            <a:off x="-1146759" y="-2748937"/>
            <a:ext cx="5163671" cy="49377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87306" y="3711095"/>
            <a:ext cx="2123535" cy="203063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24298" y="1829874"/>
            <a:ext cx="7305003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Mixa"/>
              </a:rPr>
              <a:t>Create, Organize &amp; Let it Go!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1875" y="6253480"/>
            <a:ext cx="4080140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Fraunces"/>
              </a:rPr>
              <a:t>Date: March 16, 2023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9" name="AutoShape 9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01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336776">
            <a:off x="3714864" y="6019794"/>
            <a:ext cx="4404290" cy="391981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11875" y="5975350"/>
            <a:ext cx="114136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Fraunces"/>
              </a:rPr>
              <a:t>FLEX DAY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13788" y="4247494"/>
            <a:ext cx="3056781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Fraunces Thin Bold"/>
              </a:rPr>
              <a:t>Facilitated by: Aubrie Ross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-11197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10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48565" y="983678"/>
            <a:ext cx="2421880" cy="24618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57053" y="4363409"/>
            <a:ext cx="2213392" cy="24124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84499" y="1914838"/>
            <a:ext cx="6176536" cy="102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33"/>
              </a:lnSpc>
              <a:spcBef>
                <a:spcPct val="0"/>
              </a:spcBef>
            </a:pPr>
            <a:r>
              <a:rPr lang="en-US" sz="2952">
                <a:solidFill>
                  <a:srgbClr val="FFFFFF"/>
                </a:solidFill>
                <a:latin typeface="Fraunces Thin Bold"/>
              </a:rPr>
              <a:t>A brain dump works because it makes your thought &amp; feelings real.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274511" y="4019598"/>
            <a:ext cx="6386524" cy="207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33"/>
              </a:lnSpc>
              <a:spcBef>
                <a:spcPct val="0"/>
              </a:spcBef>
            </a:pPr>
            <a:r>
              <a:rPr lang="en-US" sz="2952">
                <a:solidFill>
                  <a:srgbClr val="FFFFFF"/>
                </a:solidFill>
                <a:latin typeface="Fraunces Thin Bold"/>
              </a:rPr>
              <a:t>When something feels real and tangible, it allows you to find solutions and connections that you might not have seen before. </a:t>
            </a:r>
          </a:p>
        </p:txBody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11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92665" y="2094747"/>
            <a:ext cx="7051317" cy="2854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9">
                <a:solidFill>
                  <a:srgbClr val="FFFFFF"/>
                </a:solidFill>
                <a:latin typeface="Fraunces Thin Bold"/>
              </a:rPr>
              <a:t>Writing down your thoughts (especially your worries) assist in becoming:</a:t>
            </a:r>
          </a:p>
          <a:p>
            <a:pPr algn="ctr">
              <a:lnSpc>
                <a:spcPts val="3708"/>
              </a:lnSpc>
            </a:pPr>
            <a:endParaRPr lang="en-US" sz="2849">
              <a:solidFill>
                <a:srgbClr val="FFFFFF"/>
              </a:solidFill>
              <a:latin typeface="Fraunces Thin Bold"/>
            </a:endParaRPr>
          </a:p>
          <a:p>
            <a:pPr marL="571943" lvl="1" indent="-285972">
              <a:lnSpc>
                <a:spcPts val="3708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Fraunces Thin Bold"/>
              </a:rPr>
              <a:t>More focused</a:t>
            </a:r>
          </a:p>
          <a:p>
            <a:pPr marL="571943" lvl="1" indent="-285972">
              <a:lnSpc>
                <a:spcPts val="3708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Fraunces Thin Bold"/>
              </a:rPr>
              <a:t>Less worried</a:t>
            </a:r>
          </a:p>
          <a:p>
            <a:pPr marL="571943" lvl="1" indent="-285972">
              <a:lnSpc>
                <a:spcPts val="3708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Fraunces Thin Bold"/>
              </a:rPr>
              <a:t>More productive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20607" y="3412394"/>
            <a:ext cx="3457702" cy="2926080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-11197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12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9769">
            <a:off x="5368742" y="5503561"/>
            <a:ext cx="3575569" cy="183247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0294" y="1100923"/>
            <a:ext cx="727403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 Bold"/>
              </a:rPr>
              <a:t>WHEN SHOULD YOU DO A BRAIN DUMP?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10294" y="3373871"/>
            <a:ext cx="7318548" cy="1517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Fraunces Thin Bold"/>
              </a:rPr>
              <a:t>Anytime, whenever you are feeling stressed, overwhelmed or just need to get something out into the universe.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13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3123" y="1611601"/>
            <a:ext cx="9307354" cy="451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5"/>
              </a:lnSpc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THERE MAY BE TIMES WHERE A BRAIN DUMP IS, ESPECIALLY BENEFICIAL. FOR EXAMPLE: </a:t>
            </a:r>
          </a:p>
          <a:p>
            <a:pPr algn="ctr">
              <a:lnSpc>
                <a:spcPts val="4015"/>
              </a:lnSpc>
            </a:pPr>
            <a:endParaRPr lang="en-US" sz="2868">
              <a:solidFill>
                <a:srgbClr val="FFFFFF"/>
              </a:solidFill>
              <a:latin typeface="Fraunces Thin Bold"/>
            </a:endParaRPr>
          </a:p>
          <a:p>
            <a:pPr marL="619253" lvl="1" indent="-309627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When you're trying to make a big decision</a:t>
            </a:r>
          </a:p>
          <a:p>
            <a:pPr marL="619253" lvl="1" indent="-309627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When you have competing thoughts</a:t>
            </a:r>
          </a:p>
          <a:p>
            <a:pPr marL="619253" lvl="1" indent="-309627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At night when you have a lot on your mind</a:t>
            </a:r>
          </a:p>
          <a:p>
            <a:pPr marL="619253" lvl="1" indent="-309627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In the morning - help structure &amp; organize your day</a:t>
            </a:r>
          </a:p>
          <a:p>
            <a:pPr marL="619253" lvl="1" indent="-309627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On a weekly basis - clear out last week &amp; organize your thoughts for the week ahead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411064">
            <a:off x="7169549" y="5726646"/>
            <a:ext cx="1093732" cy="1429715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247928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14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646" y="5415774"/>
            <a:ext cx="1908099" cy="179361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0294" y="1100923"/>
            <a:ext cx="727403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 Bold"/>
              </a:rPr>
              <a:t>HOW TO DO A BRAIN DUMP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8038" y="3783823"/>
            <a:ext cx="7318548" cy="179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Fraunces Thin Bold"/>
              </a:rPr>
              <a:t>Two different styles to do a brain dump: </a:t>
            </a:r>
          </a:p>
          <a:p>
            <a:pPr algn="ctr">
              <a:lnSpc>
                <a:spcPts val="3499"/>
              </a:lnSpc>
            </a:pPr>
            <a:endParaRPr lang="en-US" sz="2799">
              <a:solidFill>
                <a:srgbClr val="FFFFFF"/>
              </a:solidFill>
              <a:latin typeface="Fraunces Thin Bold"/>
            </a:endParaRPr>
          </a:p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Stream of consciousness - List style</a:t>
            </a:r>
          </a:p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Mind mapping - organized by category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15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3123" y="1055833"/>
            <a:ext cx="9307354" cy="5527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5"/>
              </a:lnSpc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STREAM OF CONSCIOUSNESS LIST-STYLE</a:t>
            </a:r>
          </a:p>
          <a:p>
            <a:pPr>
              <a:lnSpc>
                <a:spcPts val="4015"/>
              </a:lnSpc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In a stream of consciousness style, you write whatever comes to mind. </a:t>
            </a:r>
          </a:p>
          <a:p>
            <a:pPr>
              <a:lnSpc>
                <a:spcPts val="4015"/>
              </a:lnSpc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Your start by creating a list of everything that's on your mind.</a:t>
            </a:r>
          </a:p>
          <a:p>
            <a:pPr marL="619253" lvl="1" indent="-309627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I really need to think about what to cook for dinner.</a:t>
            </a:r>
          </a:p>
          <a:p>
            <a:pPr marL="619253" lvl="1" indent="-309627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I can't believe my boss blamed me for a mistake. </a:t>
            </a:r>
          </a:p>
          <a:p>
            <a:pPr marL="619253" lvl="1" indent="-309627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My kid is sick and I have no sick time left, what do I do?</a:t>
            </a:r>
          </a:p>
          <a:p>
            <a:pPr marL="619253" lvl="1" indent="-309627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My co-worker is really annoying.</a:t>
            </a:r>
          </a:p>
          <a:p>
            <a:pPr marL="619253" lvl="1" indent="-309627">
              <a:lnSpc>
                <a:spcPts val="4015"/>
              </a:lnSpc>
              <a:buFont typeface="Arial"/>
              <a:buChar char="•"/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I totally forgot to pay the electric bill.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19722" y="5119102"/>
            <a:ext cx="2042371" cy="219609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247928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16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30004" y="5141922"/>
            <a:ext cx="2021094" cy="190993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32550" y="1164448"/>
            <a:ext cx="727403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 Bold"/>
              </a:rPr>
              <a:t>MIND MAPPING - CATEGORY STYLE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520" y="3194128"/>
            <a:ext cx="8119578" cy="260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This type of brain dump is more organized.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Fraunces Thin Bold"/>
            </a:endParaRPr>
          </a:p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Instead of writing down you thoughts as they come to you, you categorize your thoughts based on their relationships with each other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Fraunces Thi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17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46246" y="683895"/>
            <a:ext cx="9307354" cy="6120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5"/>
              </a:lnSpc>
            </a:pPr>
            <a:endParaRPr/>
          </a:p>
          <a:p>
            <a:pPr algn="ctr">
              <a:lnSpc>
                <a:spcPts val="4015"/>
              </a:lnSpc>
            </a:pPr>
            <a:r>
              <a:rPr lang="en-US" sz="2868">
                <a:solidFill>
                  <a:srgbClr val="FFFFFF"/>
                </a:solidFill>
                <a:latin typeface="Fraunces Thin Bold"/>
              </a:rPr>
              <a:t>MIND MAPPING CAN GET SUPER INTRICATE.</a:t>
            </a:r>
          </a:p>
          <a:p>
            <a:pPr algn="ctr">
              <a:lnSpc>
                <a:spcPts val="3735"/>
              </a:lnSpc>
            </a:pPr>
            <a:r>
              <a:rPr lang="en-US" sz="2668">
                <a:solidFill>
                  <a:srgbClr val="FFFFFF"/>
                </a:solidFill>
                <a:latin typeface="Fraunces Thin"/>
              </a:rPr>
              <a:t>Think of it as a tree with branches, twigs, and leaves all coming out at different points. </a:t>
            </a:r>
          </a:p>
          <a:p>
            <a:pPr algn="ctr">
              <a:lnSpc>
                <a:spcPts val="3735"/>
              </a:lnSpc>
            </a:pPr>
            <a:endParaRPr lang="en-US" sz="2668">
              <a:solidFill>
                <a:srgbClr val="FFFFFF"/>
              </a:solidFill>
              <a:latin typeface="Fraunces Thin"/>
            </a:endParaRPr>
          </a:p>
          <a:p>
            <a:pPr>
              <a:lnSpc>
                <a:spcPts val="3735"/>
              </a:lnSpc>
            </a:pPr>
            <a:r>
              <a:rPr lang="en-US" sz="2668">
                <a:solidFill>
                  <a:srgbClr val="FFFFFF"/>
                </a:solidFill>
                <a:latin typeface="Fraunces Thin Bold"/>
              </a:rPr>
              <a:t>Some categories to try are:</a:t>
            </a:r>
          </a:p>
          <a:p>
            <a:pPr marL="576074" lvl="1" indent="-288037">
              <a:lnSpc>
                <a:spcPts val="3735"/>
              </a:lnSpc>
              <a:buFont typeface="Arial"/>
              <a:buChar char="•"/>
            </a:pPr>
            <a:r>
              <a:rPr lang="en-US" sz="2668">
                <a:solidFill>
                  <a:srgbClr val="FFFFFF"/>
                </a:solidFill>
                <a:latin typeface="Fraunces Thin Bold"/>
              </a:rPr>
              <a:t> Family</a:t>
            </a:r>
          </a:p>
          <a:p>
            <a:pPr marL="576074" lvl="1" indent="-288037">
              <a:lnSpc>
                <a:spcPts val="3735"/>
              </a:lnSpc>
              <a:buFont typeface="Arial"/>
              <a:buChar char="•"/>
            </a:pPr>
            <a:r>
              <a:rPr lang="en-US" sz="2668">
                <a:solidFill>
                  <a:srgbClr val="FFFFFF"/>
                </a:solidFill>
                <a:latin typeface="Fraunces Thin Bold"/>
              </a:rPr>
              <a:t>Procrastinations</a:t>
            </a:r>
          </a:p>
          <a:p>
            <a:pPr marL="576074" lvl="1" indent="-288037">
              <a:lnSpc>
                <a:spcPts val="3735"/>
              </a:lnSpc>
              <a:buFont typeface="Arial"/>
              <a:buChar char="•"/>
            </a:pPr>
            <a:r>
              <a:rPr lang="en-US" sz="2668">
                <a:solidFill>
                  <a:srgbClr val="FFFFFF"/>
                </a:solidFill>
                <a:latin typeface="Fraunces Thin Bold"/>
              </a:rPr>
              <a:t>Incomplete goals</a:t>
            </a:r>
          </a:p>
          <a:p>
            <a:pPr marL="576074" lvl="1" indent="-288037">
              <a:lnSpc>
                <a:spcPts val="3735"/>
              </a:lnSpc>
              <a:buFont typeface="Arial"/>
              <a:buChar char="•"/>
            </a:pPr>
            <a:r>
              <a:rPr lang="en-US" sz="2668">
                <a:solidFill>
                  <a:srgbClr val="FFFFFF"/>
                </a:solidFill>
                <a:latin typeface="Fraunces Thin Bold"/>
              </a:rPr>
              <a:t>Household tasks</a:t>
            </a:r>
          </a:p>
          <a:p>
            <a:pPr marL="576074" lvl="1" indent="-288037">
              <a:lnSpc>
                <a:spcPts val="3735"/>
              </a:lnSpc>
              <a:buFont typeface="Arial"/>
              <a:buChar char="•"/>
            </a:pPr>
            <a:r>
              <a:rPr lang="en-US" sz="2668">
                <a:solidFill>
                  <a:srgbClr val="FFFFFF"/>
                </a:solidFill>
                <a:latin typeface="Fraunces Thin Bold"/>
              </a:rPr>
              <a:t>Money/Finances</a:t>
            </a:r>
          </a:p>
          <a:p>
            <a:pPr marL="576074" lvl="1" indent="-288037">
              <a:lnSpc>
                <a:spcPts val="3735"/>
              </a:lnSpc>
              <a:buFont typeface="Arial"/>
              <a:buChar char="•"/>
            </a:pPr>
            <a:r>
              <a:rPr lang="en-US" sz="2668">
                <a:solidFill>
                  <a:srgbClr val="FFFFFF"/>
                </a:solidFill>
                <a:latin typeface="Fraunces Thin Bold"/>
              </a:rPr>
              <a:t>Relationships</a:t>
            </a:r>
          </a:p>
          <a:p>
            <a:pPr marL="576074" lvl="1" indent="-288037">
              <a:lnSpc>
                <a:spcPts val="3735"/>
              </a:lnSpc>
              <a:buFont typeface="Arial"/>
              <a:buChar char="•"/>
            </a:pPr>
            <a:r>
              <a:rPr lang="en-US" sz="2668">
                <a:solidFill>
                  <a:srgbClr val="FFFFFF"/>
                </a:solidFill>
                <a:latin typeface="Fraunces Thin Bold"/>
              </a:rPr>
              <a:t>Unresolved feelings (anger, sorrow, etc...)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09522" y="2909629"/>
            <a:ext cx="3543287" cy="3674051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15240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18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02803" y="3657600"/>
            <a:ext cx="2402630" cy="30363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32550" y="1164448"/>
            <a:ext cx="727403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 Bold"/>
              </a:rPr>
              <a:t>ORGANIZING YOUR BRAIN DUMP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4511" y="3187558"/>
            <a:ext cx="8119578" cy="268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Fraunces Thin Bold"/>
              </a:rPr>
              <a:t>Do you have to organize your brain dump?</a:t>
            </a:r>
          </a:p>
          <a:p>
            <a:pPr>
              <a:lnSpc>
                <a:spcPts val="3499"/>
              </a:lnSpc>
            </a:pPr>
            <a:endParaRPr lang="en-US" sz="2599">
              <a:solidFill>
                <a:srgbClr val="FFFFFF"/>
              </a:solidFill>
              <a:latin typeface="Fraunces Thin Bold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Different ways to get organized:</a:t>
            </a:r>
          </a:p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Rewrite your thoughts in an organized manner</a:t>
            </a:r>
          </a:p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Color coding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Fraunces Thin Bold Italics"/>
              </a:rPr>
              <a:t>Experiment to see what works for you!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19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12562">
            <a:off x="549284" y="2785674"/>
            <a:ext cx="4481423" cy="379800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95318" y="3619500"/>
            <a:ext cx="5285213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Fraunces Thin Bold"/>
              </a:rPr>
              <a:t>Rewriting your brain dump into organized list helps you visualize areas of your life and how to find solutions.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7815" y="914072"/>
            <a:ext cx="9445785" cy="152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Fraunces SemiBold"/>
              </a:rPr>
              <a:t>ORGANIZING YOUR BRAIN DUMP WITH LISTS</a:t>
            </a:r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38748" y="-1202283"/>
            <a:ext cx="3342966" cy="29752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28809" y="2852493"/>
            <a:ext cx="5704691" cy="66045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309401">
            <a:off x="7437022" y="3769052"/>
            <a:ext cx="1114839" cy="129069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7" name="AutoShape 7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02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6445" b="16445"/>
          <a:stretch>
            <a:fillRect/>
          </a:stretch>
        </p:blipFill>
        <p:spPr>
          <a:xfrm>
            <a:off x="3707859" y="3562350"/>
            <a:ext cx="1979094" cy="29260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09230" y="2080968"/>
            <a:ext cx="726292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"/>
              </a:rPr>
              <a:t>Mind Clearing Activity</a:t>
            </a: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17145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20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7781">
            <a:off x="7739059" y="5198271"/>
            <a:ext cx="1443676" cy="17684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74511" y="2415539"/>
            <a:ext cx="9277113" cy="4243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5" lvl="1" indent="-269872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To-do lists </a:t>
            </a:r>
          </a:p>
          <a:p>
            <a:pPr marL="1036310" lvl="2" indent="-345437" algn="just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 Based on urgency: RIGHT NOW, SOON, or LATER</a:t>
            </a:r>
          </a:p>
          <a:p>
            <a:pPr marL="539745" lvl="1" indent="-269872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Things to plan  </a:t>
            </a:r>
          </a:p>
          <a:p>
            <a:pPr marL="1036310" lvl="2" indent="-345437" algn="just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Bigger tasks and goals that you'll want to break down into smaller chunks before tackling them</a:t>
            </a:r>
          </a:p>
          <a:p>
            <a:pPr marL="539745" lvl="1" indent="-269872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Things to delegate </a:t>
            </a:r>
          </a:p>
          <a:p>
            <a:pPr marL="1036310" lvl="2" indent="-345437" algn="just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Things you can ask someone else to do</a:t>
            </a:r>
          </a:p>
          <a:p>
            <a:pPr marL="539745" lvl="1" indent="-269872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Things to eliminate </a:t>
            </a:r>
          </a:p>
          <a:p>
            <a:pPr marL="1036310" lvl="2" indent="-345437" algn="just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Is there anything that you're ready to release?</a:t>
            </a:r>
          </a:p>
          <a:p>
            <a:pPr algn="just"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Fraunces Thi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32550" y="1164448"/>
            <a:ext cx="727403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 Bold"/>
              </a:rPr>
              <a:t>TYPES OF LISTS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21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80746" y="4462739"/>
            <a:ext cx="2941334" cy="19670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24157" y="914072"/>
            <a:ext cx="4813102" cy="74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Fraunces SemiBold Bold"/>
              </a:rPr>
              <a:t>COLOR-CODING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4511" y="2310764"/>
            <a:ext cx="9277113" cy="475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If you are a visual person, color-coding may be helpful.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Color- coding suggestions:</a:t>
            </a:r>
          </a:p>
          <a:p>
            <a:pPr>
              <a:lnSpc>
                <a:spcPts val="3359"/>
              </a:lnSpc>
            </a:pPr>
            <a:endParaRPr lang="en-US" sz="2499">
              <a:solidFill>
                <a:srgbClr val="FFFFFF"/>
              </a:solidFill>
              <a:latin typeface="Fraunces Thin Bold"/>
            </a:endParaRPr>
          </a:p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8BC46F"/>
                </a:solidFill>
                <a:latin typeface="Fraunces Thin Bold"/>
              </a:rPr>
              <a:t>Green</a:t>
            </a:r>
            <a:r>
              <a:rPr lang="en-US" sz="2499">
                <a:solidFill>
                  <a:srgbClr val="FFFFFF"/>
                </a:solidFill>
                <a:latin typeface="Fraunces Thin Bold"/>
              </a:rPr>
              <a:t> = MONEY</a:t>
            </a:r>
          </a:p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3131"/>
                </a:solidFill>
                <a:latin typeface="Fraunces Thin Bold"/>
              </a:rPr>
              <a:t>Red </a:t>
            </a:r>
            <a:r>
              <a:rPr lang="en-US" sz="2499">
                <a:solidFill>
                  <a:srgbClr val="FFFFFF"/>
                </a:solidFill>
                <a:latin typeface="Fraunces Thin Bold"/>
              </a:rPr>
              <a:t>= ROMANTIC RELATIONSHIPS</a:t>
            </a:r>
          </a:p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DE59"/>
                </a:solidFill>
                <a:latin typeface="Fraunces Thin Bold"/>
              </a:rPr>
              <a:t>Yellow</a:t>
            </a:r>
            <a:r>
              <a:rPr lang="en-US" sz="2499">
                <a:solidFill>
                  <a:srgbClr val="FFFFFF"/>
                </a:solidFill>
                <a:latin typeface="Fraunces Thin Bold"/>
              </a:rPr>
              <a:t> = PROFESSIONAL or EDUCATIONAL</a:t>
            </a:r>
          </a:p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D42BB3"/>
                </a:solidFill>
                <a:latin typeface="Fraunces Thin Bold"/>
              </a:rPr>
              <a:t>Purple</a:t>
            </a:r>
            <a:r>
              <a:rPr lang="en-US" sz="2499">
                <a:solidFill>
                  <a:srgbClr val="FFFFFF"/>
                </a:solidFill>
                <a:latin typeface="Fraunces Thin Bold"/>
              </a:rPr>
              <a:t> = CREATIVE IDEAS</a:t>
            </a:r>
          </a:p>
          <a:p>
            <a:pPr marL="539745" lvl="1" indent="-269872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BD59"/>
                </a:solidFill>
                <a:latin typeface="Fraunces Thin Bold"/>
              </a:rPr>
              <a:t>Gold </a:t>
            </a:r>
            <a:r>
              <a:rPr lang="en-US" sz="2499">
                <a:solidFill>
                  <a:srgbClr val="FFFFFF"/>
                </a:solidFill>
                <a:latin typeface="Fraunces Thin Bold"/>
              </a:rPr>
              <a:t>= GOAL SETTING</a:t>
            </a:r>
          </a:p>
          <a:p>
            <a:pPr>
              <a:lnSpc>
                <a:spcPts val="3359"/>
              </a:lnSpc>
            </a:pPr>
            <a:endParaRPr lang="en-US" sz="2499">
              <a:solidFill>
                <a:srgbClr val="FFFFFF"/>
              </a:solidFill>
              <a:latin typeface="Fraunces Thin Bold"/>
            </a:endParaRP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raunces Thin Bold Italics"/>
              </a:rPr>
              <a:t>You can use markers, pens, highlighters and event stickers for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raunces Thin Bold Italics"/>
              </a:rPr>
              <a:t>color-coding</a:t>
            </a:r>
            <a:r>
              <a:rPr lang="en-US" sz="2499">
                <a:solidFill>
                  <a:srgbClr val="FFFFFF"/>
                </a:solidFill>
                <a:latin typeface="Fraunces Thin Bold"/>
              </a:rPr>
              <a:t>!</a:t>
            </a:r>
          </a:p>
        </p:txBody>
      </p:sp>
    </p:spTree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22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2026" y="2048432"/>
            <a:ext cx="8870001" cy="3896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9">
                <a:solidFill>
                  <a:srgbClr val="FFFFFF"/>
                </a:solidFill>
                <a:latin typeface="Fraunces Thin Bold"/>
              </a:rPr>
              <a:t>The truth is, if we want to avoid burnout, we each have to find time to step back; cultivate our curiosities, interests, and passions; and remember who we are apart from our jobs and our family roles. No matter what is affecting your life, creative self-expression like these examples are essential to your physical and mental well-being. In fact, it has been found to be a form of “transformative coping” that allows individuals to deal with transitions and stressful events. </a:t>
            </a:r>
          </a:p>
          <a:p>
            <a:pPr>
              <a:lnSpc>
                <a:spcPts val="3848"/>
              </a:lnSpc>
            </a:pPr>
            <a:endParaRPr lang="en-US" sz="2449">
              <a:solidFill>
                <a:srgbClr val="FFFFFF"/>
              </a:solidFill>
              <a:latin typeface="Fraunces Thin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52620">
            <a:off x="6074578" y="5703863"/>
            <a:ext cx="3107277" cy="121183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67689" y="1130669"/>
            <a:ext cx="870867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>
                <a:solidFill>
                  <a:srgbClr val="FFFFFF"/>
                </a:solidFill>
                <a:latin typeface="Fraunces SemiBold"/>
              </a:rPr>
              <a:t>WHY SHOULD I START DOING THIS?!</a:t>
            </a:r>
          </a:p>
        </p:txBody>
      </p:sp>
    </p:spTree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247928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23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8244" y="2631942"/>
            <a:ext cx="9277113" cy="5006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So now that you understand what a brain dump is, when to do it, and how to do it. 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Fraunces Thin Bold"/>
            </a:endParaRPr>
          </a:p>
          <a:p>
            <a:pPr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Here are some tips for brain dumping: 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Fraunces Thin Bold"/>
            </a:endParaRPr>
          </a:p>
          <a:p>
            <a:pPr marL="518155" lvl="1" indent="-259078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Set a routine</a:t>
            </a:r>
          </a:p>
          <a:p>
            <a:pPr marL="518155" lvl="1" indent="-259078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Set a reminder -</a:t>
            </a:r>
          </a:p>
          <a:p>
            <a:pPr marL="1036310" lvl="2" indent="-345437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try to do a brain dump at least once a week</a:t>
            </a:r>
          </a:p>
          <a:p>
            <a:pPr marL="518155" lvl="1" indent="-259078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Set a time limit  </a:t>
            </a:r>
          </a:p>
          <a:p>
            <a:pPr marL="1036310" lvl="2" indent="-345437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so you don't get lost in your thoughts. </a:t>
            </a:r>
          </a:p>
          <a:p>
            <a:pPr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Fraunces Thin Bold"/>
            </a:endParaRPr>
          </a:p>
          <a:p>
            <a:pPr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Fraunces Thin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0718">
            <a:off x="5742250" y="4569502"/>
            <a:ext cx="3901440" cy="133624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32550" y="1164448"/>
            <a:ext cx="727403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 Bold"/>
              </a:rPr>
              <a:t>BRAIN DUMP TIPS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ransition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24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8244" y="2113638"/>
            <a:ext cx="9277113" cy="249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5" lvl="1" indent="-259078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Walk away from your brain dump </a:t>
            </a:r>
          </a:p>
          <a:p>
            <a:pPr marL="1036310" lvl="2" indent="-345437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FFFFF"/>
                </a:solidFill>
                <a:latin typeface="Fraunces Thin"/>
              </a:rPr>
              <a:t>Instead of feeling like you have to do it all at once, know that you can always come back later</a:t>
            </a:r>
          </a:p>
          <a:p>
            <a:pPr marL="518155" lvl="1" indent="-259078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Use sticky notes</a:t>
            </a:r>
          </a:p>
          <a:p>
            <a:pPr marL="1036310" lvl="2" indent="-345437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FFFFF"/>
                </a:solidFill>
                <a:latin typeface="Fraunces Thin"/>
              </a:rPr>
              <a:t>Instead of having to reorganize or rewrite your thoughts, you simply move to a sticky note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4378">
            <a:off x="6189603" y="4523448"/>
            <a:ext cx="2369392" cy="2391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6392" y="4805206"/>
            <a:ext cx="1508016" cy="237016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31548" y="914072"/>
            <a:ext cx="5598319" cy="74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Fraunces SemiBold Bold"/>
              </a:rPr>
              <a:t>BRAIN DUMP TIPS</a:t>
            </a:r>
          </a:p>
        </p:txBody>
      </p:sp>
    </p:spTree>
  </p:cSld>
  <p:clrMapOvr>
    <a:masterClrMapping/>
  </p:clrMapOvr>
  <p:transition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247928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25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1520" y="2155048"/>
            <a:ext cx="4832879" cy="48328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2190"/>
          <a:stretch>
            <a:fillRect/>
          </a:stretch>
        </p:blipFill>
        <p:spPr>
          <a:xfrm>
            <a:off x="5564399" y="2155048"/>
            <a:ext cx="3706752" cy="48328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10294" y="1134617"/>
            <a:ext cx="727403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 Bold"/>
              </a:rPr>
              <a:t>SAMPLE LAYOUTS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ransition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26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80746" y="4677669"/>
            <a:ext cx="3045727" cy="20292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76487" y="2031708"/>
            <a:ext cx="9277113" cy="3749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5" lvl="1" indent="-259078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You can find a variety of online templates to help you get started:</a:t>
            </a:r>
          </a:p>
          <a:p>
            <a:pPr marL="1036310" lvl="2" indent="-345437">
              <a:lnSpc>
                <a:spcPts val="3359"/>
              </a:lnSpc>
              <a:buFont typeface="Arial"/>
              <a:buChar char="⚬"/>
            </a:pPr>
            <a:r>
              <a:rPr lang="en-US" sz="2399" u="sng">
                <a:solidFill>
                  <a:srgbClr val="FFCB4C"/>
                </a:solidFill>
                <a:latin typeface="Fraunces Thin Bold"/>
                <a:hlinkClick r:id="rId7" tooltip="https://lemonsandlattes.com"/>
              </a:rPr>
              <a:t>Lemons &amp; Lattes </a:t>
            </a:r>
          </a:p>
          <a:p>
            <a:pPr marL="1036310" lvl="2" indent="-345437">
              <a:lnSpc>
                <a:spcPts val="3359"/>
              </a:lnSpc>
              <a:buFont typeface="Arial"/>
              <a:buChar char="⚬"/>
            </a:pPr>
            <a:r>
              <a:rPr lang="en-US" sz="2399" u="sng">
                <a:solidFill>
                  <a:srgbClr val="FFCB4C"/>
                </a:solidFill>
                <a:latin typeface="Fraunces Thin Bold"/>
                <a:hlinkClick r:id="rId8" tooltip="https://thesavvysparrow.com"/>
              </a:rPr>
              <a:t>The Savvy Sparrow</a:t>
            </a:r>
          </a:p>
          <a:p>
            <a:pPr marL="1036310" lvl="2" indent="-345437">
              <a:lnSpc>
                <a:spcPts val="3359"/>
              </a:lnSpc>
              <a:buFont typeface="Arial"/>
              <a:buChar char="⚬"/>
            </a:pPr>
            <a:r>
              <a:rPr lang="en-US" sz="2399" u="sng">
                <a:solidFill>
                  <a:srgbClr val="FFCB4C"/>
                </a:solidFill>
                <a:latin typeface="Fraunces Thin Bold"/>
                <a:hlinkClick r:id="rId9" tooltip="https://www.teacherspayteachers.com/Browse/Search:organization%20"/>
              </a:rPr>
              <a:t>Teachers Pay Teachers</a:t>
            </a:r>
          </a:p>
          <a:p>
            <a:pPr marL="1036310" lvl="2" indent="-345437">
              <a:lnSpc>
                <a:spcPts val="3359"/>
              </a:lnSpc>
              <a:buFont typeface="Arial"/>
              <a:buChar char="⚬"/>
            </a:pPr>
            <a:r>
              <a:rPr lang="en-US" sz="2399" u="sng">
                <a:solidFill>
                  <a:srgbClr val="FFCB4C"/>
                </a:solidFill>
                <a:latin typeface="Fraunces Thin Bold"/>
                <a:hlinkClick r:id="rId10" tooltip="https://healthyhappyimpactful.com/mind-brain-dump-template/"/>
              </a:rPr>
              <a:t>Healthy Happy Impactful</a:t>
            </a:r>
          </a:p>
          <a:p>
            <a:pPr>
              <a:lnSpc>
                <a:spcPts val="3359"/>
              </a:lnSpc>
            </a:pPr>
            <a:endParaRPr lang="en-US" sz="2399" u="sng">
              <a:solidFill>
                <a:srgbClr val="FFCB4C"/>
              </a:solidFill>
              <a:latin typeface="Fraunces Thin Bold"/>
              <a:hlinkClick r:id="rId10" tooltip="https://healthyhappyimpactful.com/mind-brain-dump-template/"/>
            </a:endParaRPr>
          </a:p>
          <a:p>
            <a:pPr marL="518155" lvl="1" indent="-259078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Subscription Boxes</a:t>
            </a:r>
          </a:p>
          <a:p>
            <a:pPr marL="1036310" lvl="2" indent="-345437">
              <a:lnSpc>
                <a:spcPts val="3359"/>
              </a:lnSpc>
              <a:buFont typeface="Arial"/>
              <a:buChar char="⚬"/>
            </a:pPr>
            <a:r>
              <a:rPr lang="en-US" sz="2399" u="sng">
                <a:solidFill>
                  <a:srgbClr val="FFCB4C"/>
                </a:solidFill>
                <a:latin typeface="Fraunces Thin Bold"/>
                <a:hlinkClick r:id="rId11" tooltip="https://journaljunkbox.com"/>
              </a:rPr>
              <a:t>Journal Junk Box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27343" y="914072"/>
            <a:ext cx="6206728" cy="74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Fraunces SemiBold Bold"/>
              </a:rPr>
              <a:t>ONLINE TEMPLATES</a:t>
            </a:r>
          </a:p>
        </p:txBody>
      </p:sp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247928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27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9767" y="1935973"/>
            <a:ext cx="5059602" cy="504695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32550" y="1164448"/>
            <a:ext cx="727403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 Bold"/>
              </a:rPr>
              <a:t>QUESTIONS?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-38925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28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2006" y="1435922"/>
            <a:ext cx="7850074" cy="4738590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09675" y="247928"/>
            <a:ext cx="5508673" cy="68430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314306">
            <a:off x="5913419" y="-1833198"/>
            <a:ext cx="6274472" cy="59999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45516" y="928406"/>
            <a:ext cx="4862568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"/>
              </a:rPr>
              <a:t>MIND CLEARNING ACTIVITY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1520" y="1801531"/>
            <a:ext cx="1472915" cy="22791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7" name="AutoShape 7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03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72148" y="5121418"/>
            <a:ext cx="1725054" cy="193826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731520" y="4498788"/>
            <a:ext cx="4145280" cy="1261768"/>
            <a:chOff x="0" y="0"/>
            <a:chExt cx="5527040" cy="168235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8575"/>
              <a:ext cx="5527040" cy="430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Fraunces"/>
                </a:rPr>
                <a:t>TAKE A BLANK PIECE OF PAPER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7364"/>
              <a:ext cx="5527040" cy="100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Fraunces Thin Bold"/>
                </a:rPr>
                <a:t>Make a list of current worries &amp; thoughts.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20365" y="4498788"/>
            <a:ext cx="3530290" cy="1261768"/>
            <a:chOff x="0" y="0"/>
            <a:chExt cx="4707054" cy="168235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28575"/>
              <a:ext cx="4707054" cy="430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FFFFFF"/>
                  </a:solidFill>
                  <a:latin typeface="Fraunces SemiBold"/>
                </a:rPr>
                <a:t>WHEN YOU ARE DONE.......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77364"/>
              <a:ext cx="4707054" cy="100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6" lvl="1" indent="-237488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Fraunces Thin Bold"/>
                </a:rPr>
                <a:t>Ball it up/tear it up - GET RID OF IT!</a:t>
              </a:r>
            </a:p>
          </p:txBody>
        </p:sp>
      </p:grp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525034">
            <a:off x="-1771391" y="4703698"/>
            <a:ext cx="2511833" cy="3003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90783" y="-369895"/>
            <a:ext cx="5125635" cy="490138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47594" y="1931668"/>
            <a:ext cx="719964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"/>
              </a:rPr>
              <a:t>LET'S GET STARTED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47416" y="4905437"/>
            <a:ext cx="814379" cy="77162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8" name="AutoShape 8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04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25858" y="2703193"/>
            <a:ext cx="4866838" cy="4404489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4" name="AutoShape 4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05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02436">
            <a:off x="1312869" y="3310788"/>
            <a:ext cx="3021739" cy="29260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9528" y="968397"/>
            <a:ext cx="5126440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6"/>
              </a:lnSpc>
            </a:pPr>
            <a:r>
              <a:rPr lang="en-US" sz="6589">
                <a:solidFill>
                  <a:srgbClr val="FFFFFF"/>
                </a:solidFill>
                <a:latin typeface="Fraunces SemiBold"/>
              </a:rPr>
              <a:t> WHY ARE YOU HERE?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65969" y="2012681"/>
            <a:ext cx="4234494" cy="4936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6919" lvl="1" indent="-233459">
              <a:lnSpc>
                <a:spcPts val="3027"/>
              </a:lnSpc>
              <a:buFont typeface="Arial"/>
              <a:buChar char="•"/>
            </a:pPr>
            <a:r>
              <a:rPr lang="en-US" sz="2162">
                <a:solidFill>
                  <a:srgbClr val="FFFFFF"/>
                </a:solidFill>
                <a:latin typeface="Fraunces Thin Bold"/>
              </a:rPr>
              <a:t>You're probably here because you have a lot on your mind, and you need help sorting it out.</a:t>
            </a:r>
          </a:p>
          <a:p>
            <a:pPr>
              <a:lnSpc>
                <a:spcPts val="3027"/>
              </a:lnSpc>
            </a:pPr>
            <a:endParaRPr lang="en-US" sz="2162">
              <a:solidFill>
                <a:srgbClr val="FFFFFF"/>
              </a:solidFill>
              <a:latin typeface="Fraunces Thin Bold"/>
            </a:endParaRPr>
          </a:p>
          <a:p>
            <a:pPr marL="466919" lvl="1" indent="-233459">
              <a:lnSpc>
                <a:spcPts val="3027"/>
              </a:lnSpc>
              <a:buFont typeface="Arial"/>
              <a:buChar char="•"/>
            </a:pPr>
            <a:r>
              <a:rPr lang="en-US" sz="2162">
                <a:solidFill>
                  <a:srgbClr val="FFFFFF"/>
                </a:solidFill>
                <a:latin typeface="Fraunces Thin Bold"/>
              </a:rPr>
              <a:t>You might be stressed, anxious, depressed, or overwhelmed with what's going on in you life.</a:t>
            </a:r>
          </a:p>
          <a:p>
            <a:pPr>
              <a:lnSpc>
                <a:spcPts val="3027"/>
              </a:lnSpc>
            </a:pPr>
            <a:endParaRPr lang="en-US" sz="2162">
              <a:solidFill>
                <a:srgbClr val="FFFFFF"/>
              </a:solidFill>
              <a:latin typeface="Fraunces Thin Bold"/>
            </a:endParaRPr>
          </a:p>
          <a:p>
            <a:pPr marL="466919" lvl="1" indent="-233459">
              <a:lnSpc>
                <a:spcPts val="3027"/>
              </a:lnSpc>
              <a:buFont typeface="Arial"/>
              <a:buChar char="•"/>
            </a:pPr>
            <a:r>
              <a:rPr lang="en-US" sz="2162">
                <a:solidFill>
                  <a:srgbClr val="FFFFFF"/>
                </a:solidFill>
                <a:latin typeface="Fraunces Thin Bold"/>
              </a:rPr>
              <a:t>You're a creative individual who love's learning new ideas to enhance your creativity.</a:t>
            </a:r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06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133862" y="2910005"/>
            <a:ext cx="2107203" cy="20755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94415" y="2789792"/>
            <a:ext cx="2380280" cy="219580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10294" y="1722684"/>
            <a:ext cx="727403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"/>
              </a:rPr>
              <a:t>WHAT CAN YOU DO?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863548" y="4674159"/>
            <a:ext cx="2734823" cy="1921765"/>
            <a:chOff x="0" y="0"/>
            <a:chExt cx="3646430" cy="256235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28575"/>
              <a:ext cx="3646430" cy="367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7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4173"/>
              <a:ext cx="3646430" cy="194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Fraunces Thin Bold"/>
                </a:rPr>
                <a:t>DOING A BRAIN DUMP CAN HELP YOU WITH ALL OF THAT!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594415" y="4674159"/>
            <a:ext cx="2471566" cy="1921765"/>
            <a:chOff x="0" y="0"/>
            <a:chExt cx="3295422" cy="256235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28575"/>
              <a:ext cx="3295422" cy="367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7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4173"/>
              <a:ext cx="3295422" cy="194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Fraunces Thin Bold"/>
                </a:rPr>
                <a:t>WHAT EXACTLY IS A BRAIN DUMP AND HOW DO YOU DO ONE? </a:t>
              </a:r>
            </a:p>
          </p:txBody>
        </p:sp>
      </p:grp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07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7553" y="2289201"/>
            <a:ext cx="4409247" cy="318267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392223" y="1786482"/>
            <a:ext cx="3869871" cy="2207215"/>
            <a:chOff x="0" y="0"/>
            <a:chExt cx="5159827" cy="294295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8100"/>
              <a:ext cx="5159827" cy="41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52719"/>
              <a:ext cx="5159827" cy="2290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FFFFFF"/>
                  </a:solidFill>
                  <a:latin typeface="Fraunces Thin Bold"/>
                </a:rPr>
                <a:t>An exercise to help  get your thoughts &amp; feelings out so that you can make sense of them. 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65668" y="914072"/>
            <a:ext cx="3730079" cy="74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Fraunces SemiBold"/>
              </a:rPr>
              <a:t>WHAT IS IT?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728324" y="4368268"/>
            <a:ext cx="4695695" cy="2207215"/>
            <a:chOff x="0" y="0"/>
            <a:chExt cx="6260926" cy="294295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6260926" cy="41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52719"/>
              <a:ext cx="6260926" cy="2290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Fraunces Thin Bold"/>
                </a:rPr>
                <a:t>Something weighing you down?</a:t>
              </a:r>
            </a:p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FFFFFF"/>
                  </a:solidFill>
                  <a:latin typeface="Fraunces Thin Bold"/>
                </a:rPr>
                <a:t> A brain dump can be an effective way to organize them &amp; let it go! </a:t>
              </a:r>
            </a:p>
          </p:txBody>
        </p:sp>
      </p:grp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076" y="-11197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330" t="20392" b="3938"/>
          <a:stretch>
            <a:fillRect/>
          </a:stretch>
        </p:blipFill>
        <p:spPr>
          <a:xfrm rot="1908024">
            <a:off x="-441156" y="-1456066"/>
            <a:ext cx="5150036" cy="59624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525034">
            <a:off x="9065721" y="6492624"/>
            <a:ext cx="1375759" cy="1645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08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39590" y="3336236"/>
            <a:ext cx="1125153" cy="8199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35302" y="4514361"/>
            <a:ext cx="733728" cy="7975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90133" y="5682474"/>
            <a:ext cx="1074610" cy="101550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10294" y="1100923"/>
            <a:ext cx="727403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Fraunces SemiBold Bold"/>
              </a:rPr>
              <a:t>WHY &amp; HOW IT WORKS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63548" y="3387492"/>
            <a:ext cx="5080331" cy="81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Writing down all of your thoughts &amp; feelings may seem a bit silly at first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4511" y="4000500"/>
            <a:ext cx="2471566" cy="28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2159266" y="4695955"/>
            <a:ext cx="4488895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You may even think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77363" y="5644374"/>
            <a:ext cx="4488895" cy="81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Fraunces Thin Bold"/>
              </a:rPr>
              <a:t>What is writing down my thoughts going to do? </a:t>
            </a: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25600" y="0"/>
            <a:ext cx="130048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746" y="1435922"/>
            <a:ext cx="6362694" cy="7366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91056" y="5577046"/>
            <a:ext cx="2363061" cy="22596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" y="731520"/>
            <a:ext cx="2264056" cy="223583"/>
            <a:chOff x="0" y="0"/>
            <a:chExt cx="3018742" cy="298111"/>
          </a:xfrm>
        </p:grpSpPr>
        <p:sp>
          <p:nvSpPr>
            <p:cNvPr id="6" name="AutoShape 6"/>
            <p:cNvSpPr/>
            <p:nvPr/>
          </p:nvSpPr>
          <p:spPr>
            <a:xfrm rot="-5400000">
              <a:off x="2017627" y="-836134"/>
              <a:ext cx="31852" cy="19703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66508" cy="30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Libre Franklin Bold"/>
                </a:rPr>
                <a:t>09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72006" y="2921920"/>
            <a:ext cx="2841910" cy="292603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95318" y="2120152"/>
            <a:ext cx="4826762" cy="19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Fraunces Thin Bold"/>
              </a:rPr>
              <a:t>A group of researcher found that "offloading your worries into free-form writing frees up mental resources so that you are able to complete tasks more easily."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6818" y="914072"/>
            <a:ext cx="6047780" cy="74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Fraunces SemiBold"/>
              </a:rPr>
              <a:t>LET'S ANSWER THAT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47699" y="4512198"/>
            <a:ext cx="3722001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Fraunces Thin Bold"/>
              </a:rPr>
              <a:t>It literally changes the way that your brain works!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47699" y="5732668"/>
            <a:ext cx="372200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Fraunces Thin Bold"/>
              </a:rPr>
              <a:t>Fascinating right?!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2006" y="6501462"/>
            <a:ext cx="7850074" cy="41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Fraunces Thin Bold"/>
              </a:rPr>
              <a:t>BUT WHAT DOES IT MEAN IN LAYMAN'S TERMS? </a:t>
            </a:r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</Words>
  <Application>Microsoft Office PowerPoint</Application>
  <PresentationFormat>Custom</PresentationFormat>
  <Paragraphs>164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Fraunces Thin Bold</vt:lpstr>
      <vt:lpstr>Fraunces</vt:lpstr>
      <vt:lpstr>Arial</vt:lpstr>
      <vt:lpstr>Calibri</vt:lpstr>
      <vt:lpstr>Fraunces SemiBold Bold</vt:lpstr>
      <vt:lpstr>Libre Franklin Bold</vt:lpstr>
      <vt:lpstr>Fraunces SemiBold</vt:lpstr>
      <vt:lpstr>Fraunces Thin</vt:lpstr>
      <vt:lpstr>Fraunces Thin Bold Italics</vt:lpstr>
      <vt:lpstr>Mixa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 Day Presentation</dc:title>
  <dc:creator>David Powers</dc:creator>
  <cp:lastModifiedBy>David J. Powers</cp:lastModifiedBy>
  <cp:revision>3</cp:revision>
  <dcterms:created xsi:type="dcterms:W3CDTF">2006-08-16T00:00:00Z</dcterms:created>
  <dcterms:modified xsi:type="dcterms:W3CDTF">2023-03-17T18:09:30Z</dcterms:modified>
  <dc:identifier>DAFawLMBVts</dc:identifier>
</cp:coreProperties>
</file>