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E9462EF3-3C4F-43EE-ACEE-D4B806740EA3}" type="datetimeFigureOut">
              <a:rPr lang="en-US" dirty="0"/>
              <a:pPr/>
              <a:t>10/23/2024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43B39-165A-4B68-AA5C-581F5336313C}" type="datetimeFigureOut">
              <a:rPr lang="en-US" dirty="0"/>
              <a:t>10/23/2024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8C57-33F9-4259-AC4F-0E3F5BEC9B94}" type="datetimeFigureOut">
              <a:rPr lang="en-US" dirty="0"/>
              <a:t>10/23/2024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772B-8FA2-401F-A0A1-A59855EDBC3E}" type="datetimeFigureOut">
              <a:rPr lang="en-US" dirty="0"/>
              <a:t>10/23/2024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5BDE-5A90-4611-82E9-0FC5746D30C5}" type="datetimeFigureOut">
              <a:rPr lang="en-US" dirty="0"/>
              <a:t>10/23/2024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A17D-0BEA-4E76-A7FC-F7C188BC48D1}" type="datetimeFigureOut">
              <a:rPr lang="en-US" dirty="0"/>
              <a:t>10/23/2024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AC7D-18CA-4236-82B9-D75EB1D66EAE}" type="datetimeFigureOut">
              <a:rPr lang="en-US" dirty="0"/>
              <a:t>10/23/2024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300E-C023-45CD-A0BE-EDB7A8C6EA8B}" type="datetimeFigureOut">
              <a:rPr lang="en-US" dirty="0"/>
              <a:t>10/23/2024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0EAD-E369-4933-8469-ED7764B56A1B}" type="datetimeFigureOut">
              <a:rPr lang="en-US" dirty="0"/>
              <a:t>10/23/2024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0EF2-9919-473B-8215-8616BAF10692}" type="datetimeFigureOut">
              <a:rPr lang="en-US" dirty="0"/>
              <a:t>10/23/2024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72EB-AC54-4713-BFC2-BEB621108C63}" type="datetimeFigureOut">
              <a:rPr lang="en-US" dirty="0"/>
              <a:t>10/23/2024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5A0C-791E-4545-B787-F98AD45CD761}" type="datetimeFigureOut">
              <a:rPr lang="en-US" dirty="0"/>
              <a:t>10/23/2024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6B77-F4F4-4427-AC4F-9A623798AD82}" type="datetimeFigureOut">
              <a:rPr lang="en-US" dirty="0"/>
              <a:t>10/23/2024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790C-34EB-4565-8437-CACF4CDB7822}" type="datetimeFigureOut">
              <a:rPr lang="en-US" dirty="0"/>
              <a:t>10/23/2024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4C11-22B8-4A4E-8126-B3AF6B948A8E}" type="datetimeFigureOut">
              <a:rPr lang="en-US" dirty="0"/>
              <a:t>10/23/2024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D06B6-C816-4861-964D-15A98395707D}" type="datetimeFigureOut">
              <a:rPr lang="en-US" dirty="0"/>
              <a:t>10/23/2024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A8AB-EA7C-4B1B-9D73-E2551851FABE}" type="datetimeFigureOut">
              <a:rPr lang="en-US" dirty="0"/>
              <a:t>10/23/2024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0786BE5-D2A3-4BF0-8B30-D7403E61B3DC}" type="datetimeFigureOut">
              <a:rPr lang="en-US" dirty="0"/>
              <a:t>10/23/2024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52723-B497-4388-85A8-D2CBDCA629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InformedK12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2FDBB5-D4B4-431B-AD64-726C2B6091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Tips and best practices</a:t>
            </a:r>
          </a:p>
          <a:p>
            <a:r>
              <a:rPr lang="en-US" dirty="0"/>
              <a:t>Lpc administrative services</a:t>
            </a:r>
          </a:p>
        </p:txBody>
      </p:sp>
    </p:spTree>
    <p:extLst>
      <p:ext uri="{BB962C8B-B14F-4D97-AF65-F5344CB8AC3E}">
        <p14:creationId xmlns:p14="http://schemas.microsoft.com/office/powerpoint/2010/main" val="1410004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36EB5-64D1-4B3C-95AA-9D13C779D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B69A6-DAE0-495E-BF10-494904BA05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2401" y="2519900"/>
            <a:ext cx="5315731" cy="3416301"/>
          </a:xfrm>
        </p:spPr>
        <p:txBody>
          <a:bodyPr>
            <a:normAutofit/>
          </a:bodyPr>
          <a:lstStyle/>
          <a:p>
            <a:r>
              <a:rPr lang="en-US" sz="2000" dirty="0"/>
              <a:t>Include the first and last date of travel. The District will only reimburse you for expenses that incurred within the dates on your Conference Leave Request.</a:t>
            </a:r>
          </a:p>
          <a:p>
            <a:pPr lvl="1"/>
            <a:r>
              <a:rPr lang="en-US" sz="1800" dirty="0"/>
              <a:t>E.g. if the conference is on Oct. 23</a:t>
            </a:r>
            <a:r>
              <a:rPr lang="en-US" sz="1800" baseline="30000" dirty="0"/>
              <a:t>rd</a:t>
            </a:r>
            <a:r>
              <a:rPr lang="en-US" sz="1800" dirty="0"/>
              <a:t> -25</a:t>
            </a:r>
            <a:r>
              <a:rPr lang="en-US" sz="1800" baseline="30000" dirty="0"/>
              <a:t>th</a:t>
            </a:r>
            <a:r>
              <a:rPr lang="en-US" sz="1800" dirty="0"/>
              <a:t>, but you are traveling the night before, put Oct. 22</a:t>
            </a:r>
            <a:r>
              <a:rPr lang="en-US" sz="1800" baseline="30000" dirty="0"/>
              <a:t>nd</a:t>
            </a:r>
            <a:r>
              <a:rPr lang="en-US" sz="1800" dirty="0"/>
              <a:t> - 25</a:t>
            </a:r>
            <a:r>
              <a:rPr lang="en-US" sz="1800" baseline="30000" dirty="0"/>
              <a:t>th</a:t>
            </a:r>
            <a:r>
              <a:rPr lang="en-US" sz="1800" dirty="0"/>
              <a:t>.</a:t>
            </a:r>
          </a:p>
          <a:p>
            <a:r>
              <a:rPr lang="en-US" sz="2000" b="1" dirty="0"/>
              <a:t>Agendas must be attached to the Conference Expense Claim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7CCE77-1675-4C5F-8543-8FB18CC0992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82986" y="3429000"/>
            <a:ext cx="5716612" cy="1437974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25BC9B69-0A59-4C6F-A4C7-67D2D0AABA90}"/>
              </a:ext>
            </a:extLst>
          </p:cNvPr>
          <p:cNvSpPr/>
          <p:nvPr/>
        </p:nvSpPr>
        <p:spPr>
          <a:xfrm>
            <a:off x="7935985" y="3951215"/>
            <a:ext cx="830510" cy="2768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881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32E6A-01FE-4EC2-B4DD-E613CA663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C7F85-3B31-4871-8136-14D5D2D3FB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3513" y="2595033"/>
            <a:ext cx="5346220" cy="3416301"/>
          </a:xfrm>
        </p:spPr>
        <p:txBody>
          <a:bodyPr>
            <a:normAutofit/>
          </a:bodyPr>
          <a:lstStyle/>
          <a:p>
            <a:r>
              <a:rPr lang="en-US" sz="2000" dirty="0"/>
              <a:t>For conference travel or local travel, please only use Google Maps.</a:t>
            </a:r>
          </a:p>
          <a:p>
            <a:r>
              <a:rPr lang="en-US" sz="2000" dirty="0"/>
              <a:t>Print the overall view with multiple route options. Do not print turn-by-turn directions.</a:t>
            </a:r>
          </a:p>
          <a:p>
            <a:r>
              <a:rPr lang="en-US" sz="2000" dirty="0"/>
              <a:t>You are only reimbursed for the shortest distance, not the shortest travel time.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F772C5A-3DD1-4DB5-8D8E-AA69F60C4F4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0" y="1076704"/>
            <a:ext cx="5532487" cy="5156316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41C7D72E-F06F-4C70-AFCF-9F4E4A65F78A}"/>
              </a:ext>
            </a:extLst>
          </p:cNvPr>
          <p:cNvSpPr/>
          <p:nvPr/>
        </p:nvSpPr>
        <p:spPr>
          <a:xfrm>
            <a:off x="9093666" y="4504888"/>
            <a:ext cx="679508" cy="36072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305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69A9B-223C-4928-B396-22AC6C5CE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8FABB81-2185-41F7-9A8A-EE1D297F36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Feel free to submit anonymous feedback on the survey below</a:t>
            </a:r>
            <a:br>
              <a:rPr lang="en-US" dirty="0"/>
            </a:br>
            <a:r>
              <a:rPr lang="en-US" dirty="0"/>
              <a:t>https://forms.office.com/r/km0vEsYzbC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866256-31AD-4D05-AE7B-38BF9AA3E1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86" t="36666" r="26114" b="14998"/>
          <a:stretch/>
        </p:blipFill>
        <p:spPr>
          <a:xfrm>
            <a:off x="7686040" y="3108324"/>
            <a:ext cx="2684780" cy="270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902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04A62-F22F-4272-AFD1-E405DDC93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4D374-DCAA-4A33-BEBA-E6EE4B2247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1488" y="2535767"/>
            <a:ext cx="5008780" cy="3416301"/>
          </a:xfrm>
        </p:spPr>
        <p:txBody>
          <a:bodyPr>
            <a:normAutofit/>
          </a:bodyPr>
          <a:lstStyle/>
          <a:p>
            <a:r>
              <a:rPr lang="en-US" sz="2400" dirty="0"/>
              <a:t>Instructions pop up on most forms when you initiate a document</a:t>
            </a:r>
          </a:p>
          <a:p>
            <a:r>
              <a:rPr lang="en-US" sz="2400" dirty="0"/>
              <a:t>This pop up can be viewed again any time you press the </a:t>
            </a:r>
            <a:r>
              <a:rPr lang="en-US" sz="2400" b="1" dirty="0"/>
              <a:t>Save</a:t>
            </a:r>
            <a:r>
              <a:rPr lang="en-US" sz="2400" dirty="0"/>
              <a:t> button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B64ABB5-A7AA-4B71-8ACB-87B7EFD7D78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73814" y="1518407"/>
            <a:ext cx="4596981" cy="50380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15A10B-2875-4712-B2A2-F84C86584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1205" y="5457956"/>
            <a:ext cx="1936192" cy="62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483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DFE30-566C-4D9F-B0D1-105746B36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W#/Vendor ID (Banner ID)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0A894-31AD-4D34-8259-B9CB2DF3C5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370" y="2681972"/>
            <a:ext cx="5448149" cy="3400046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The W#/Vendor ID field is for the ID of the person/entity we are paying, not who is filling out the form. </a:t>
            </a:r>
          </a:p>
          <a:p>
            <a:r>
              <a:rPr lang="en-US" sz="2400" dirty="0"/>
              <a:t>Do not put your W# unless we are reimbursing you.</a:t>
            </a:r>
          </a:p>
          <a:p>
            <a:r>
              <a:rPr lang="en-US" sz="2400" dirty="0"/>
              <a:t>Do not duplicate the vendor name in this field. If you don’t know the W#, enter “unknown” or email Admin Services.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1112C65-374B-49AD-811C-6C99E5849D3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10782" y="2500152"/>
            <a:ext cx="4826264" cy="1576898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12750782-9FDA-4F70-8C7E-881FD76AD0FF}"/>
              </a:ext>
            </a:extLst>
          </p:cNvPr>
          <p:cNvSpPr/>
          <p:nvPr/>
        </p:nvSpPr>
        <p:spPr>
          <a:xfrm>
            <a:off x="8841996" y="2533708"/>
            <a:ext cx="2003212" cy="2965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Jane Doe’s W#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EBA226-1485-4D49-828F-B1F6874CB5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4591" y="4600138"/>
            <a:ext cx="4732455" cy="148188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75F45AD-7B2E-4DD1-99B2-5BDE2FCED248}"/>
              </a:ext>
            </a:extLst>
          </p:cNvPr>
          <p:cNvCxnSpPr/>
          <p:nvPr/>
        </p:nvCxnSpPr>
        <p:spPr>
          <a:xfrm>
            <a:off x="7969541" y="2390862"/>
            <a:ext cx="2214694" cy="184557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E61F39E-8EEC-4C71-B20F-B0E5F984AF48}"/>
              </a:ext>
            </a:extLst>
          </p:cNvPr>
          <p:cNvCxnSpPr>
            <a:cxnSpLocks/>
          </p:cNvCxnSpPr>
          <p:nvPr/>
        </p:nvCxnSpPr>
        <p:spPr>
          <a:xfrm flipV="1">
            <a:off x="8065211" y="2390862"/>
            <a:ext cx="2214694" cy="184557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D2BE496-F3E6-4A1C-A586-B9BA401A4DD6}"/>
              </a:ext>
            </a:extLst>
          </p:cNvPr>
          <p:cNvCxnSpPr/>
          <p:nvPr/>
        </p:nvCxnSpPr>
        <p:spPr>
          <a:xfrm>
            <a:off x="8373611" y="4354119"/>
            <a:ext cx="2214694" cy="184557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A058E8C-B0B1-4A93-9A93-4DBF6018B4EA}"/>
              </a:ext>
            </a:extLst>
          </p:cNvPr>
          <p:cNvCxnSpPr>
            <a:cxnSpLocks/>
          </p:cNvCxnSpPr>
          <p:nvPr/>
        </p:nvCxnSpPr>
        <p:spPr>
          <a:xfrm flipV="1">
            <a:off x="8469281" y="4354119"/>
            <a:ext cx="2214694" cy="184557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4990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AC783-F245-4C76-BF85-B823B3775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DE88A-22B7-4B47-97C6-0423E5B72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6088" y="2603500"/>
            <a:ext cx="5609912" cy="3416301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The address on the form must match Banner.</a:t>
            </a:r>
          </a:p>
          <a:p>
            <a:r>
              <a:rPr lang="en-US" sz="2800" dirty="0"/>
              <a:t>Change to your address?</a:t>
            </a:r>
          </a:p>
          <a:p>
            <a:pPr lvl="1"/>
            <a:r>
              <a:rPr lang="en-US" sz="2600" dirty="0"/>
              <a:t>Employees must update their address with HR. </a:t>
            </a:r>
          </a:p>
          <a:p>
            <a:pPr lvl="1"/>
            <a:r>
              <a:rPr lang="en-US" sz="2600" dirty="0"/>
              <a:t>Students must update their address with Admissions &amp; Records.</a:t>
            </a:r>
          </a:p>
          <a:p>
            <a:r>
              <a:rPr lang="en-US" sz="2800" dirty="0"/>
              <a:t>For invoices, the address on the invoice must match with the form.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F3B5AB-3453-492B-A2CD-9B2DD8B67E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99555" y="2603500"/>
            <a:ext cx="4429125" cy="13239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2108F9-95C1-48AE-8E00-BB97AE948E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9555" y="4385650"/>
            <a:ext cx="4095750" cy="1190625"/>
          </a:xfrm>
          <a:prstGeom prst="rect">
            <a:avLst/>
          </a:prstGeo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7064A3CE-E955-4855-B379-99021044A376}"/>
              </a:ext>
            </a:extLst>
          </p:cNvPr>
          <p:cNvSpPr/>
          <p:nvPr/>
        </p:nvSpPr>
        <p:spPr>
          <a:xfrm>
            <a:off x="9395670" y="2315361"/>
            <a:ext cx="671119" cy="6040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05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23716-CF79-4F51-8059-0CBC68F3F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1137A1-F88E-479F-98F9-9F1BEF1280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6017" y="2586566"/>
            <a:ext cx="5263263" cy="3416301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Please check your budget before submitting a form.</a:t>
            </a:r>
          </a:p>
          <a:p>
            <a:r>
              <a:rPr lang="en-US" sz="2400" dirty="0"/>
              <a:t>Complete a budget transfer in CLASS-Web or InformedK12 and reference the journal number on the related Disbursement Request or Requisition, etc.</a:t>
            </a:r>
          </a:p>
          <a:p>
            <a:r>
              <a:rPr lang="en-US" sz="2400" dirty="0"/>
              <a:t>If the Business Office receives a form with no budget and no reference number, it will be returned for correction.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3632E5-77E4-4C47-9EEF-4F4635775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2986" y="3853907"/>
            <a:ext cx="4974759" cy="24042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387BE81-AC22-4D37-9381-013DB61D5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2761" y="1570474"/>
            <a:ext cx="2143125" cy="2200275"/>
          </a:xfrm>
          <a:prstGeom prst="rect">
            <a:avLst/>
          </a:prstGeom>
        </p:spPr>
      </p:pic>
      <p:sp>
        <p:nvSpPr>
          <p:cNvPr id="9" name="Arrow: Left 8">
            <a:extLst>
              <a:ext uri="{FF2B5EF4-FFF2-40B4-BE49-F238E27FC236}">
                <a16:creationId xmlns:a16="http://schemas.microsoft.com/office/drawing/2014/main" id="{350A914A-0C11-44C6-A50C-D5E5424ABC22}"/>
              </a:ext>
            </a:extLst>
          </p:cNvPr>
          <p:cNvSpPr/>
          <p:nvPr/>
        </p:nvSpPr>
        <p:spPr>
          <a:xfrm>
            <a:off x="8540633" y="2853091"/>
            <a:ext cx="1098958" cy="3020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384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37CA0-9D69-4594-9955-B70919B8F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Attachments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BF322-01BF-4ADF-9F08-B315548CA0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1486" y="2611967"/>
            <a:ext cx="5918267" cy="3416301"/>
          </a:xfrm>
        </p:spPr>
        <p:txBody>
          <a:bodyPr>
            <a:normAutofit/>
          </a:bodyPr>
          <a:lstStyle/>
          <a:p>
            <a:r>
              <a:rPr lang="en-US" sz="2000" dirty="0"/>
              <a:t>Must be clear and contain necessary/required information (name of business, date, itemized charges, total cost, etc.)</a:t>
            </a:r>
          </a:p>
          <a:p>
            <a:r>
              <a:rPr lang="en-US" sz="2000" dirty="0"/>
              <a:t>PDF attachments only. Other file types (Word, Excel, etc.) do not load/save correctly and will be returned for correction.</a:t>
            </a:r>
          </a:p>
          <a:p>
            <a:r>
              <a:rPr lang="en-US" sz="2000" dirty="0"/>
              <a:t>Please attach receipts/backup in a single PDF.</a:t>
            </a:r>
          </a:p>
        </p:txBody>
      </p:sp>
      <p:pic>
        <p:nvPicPr>
          <p:cNvPr id="1026" name="Picture 2" descr="550+ Pdf Logo Stock Illustrations, Royalty-Free Vector Graphics &amp; Clip Art  - iStock">
            <a:extLst>
              <a:ext uri="{FF2B5EF4-FFF2-40B4-BE49-F238E27FC236}">
                <a16:creationId xmlns:a16="http://schemas.microsoft.com/office/drawing/2014/main" id="{7B840FC1-C8E1-406D-A1C2-D684BB75B8C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255" y="2519198"/>
            <a:ext cx="967740" cy="116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ownload Microsoft Word (Multi-Tool Word) Logo in SVG Vector or PNG File  Format - Logo.wine">
            <a:extLst>
              <a:ext uri="{FF2B5EF4-FFF2-40B4-BE49-F238E27FC236}">
                <a16:creationId xmlns:a16="http://schemas.microsoft.com/office/drawing/2014/main" id="{0C60BB74-52FD-45A7-8550-DC48B6817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1" t="14893" r="25784" b="14872"/>
          <a:stretch/>
        </p:blipFill>
        <p:spPr bwMode="auto">
          <a:xfrm>
            <a:off x="8640663" y="4481554"/>
            <a:ext cx="1199626" cy="1158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ownload Microsoft Excel Logo in SVG Vector or PNG File Format - Logo.wine">
            <a:extLst>
              <a:ext uri="{FF2B5EF4-FFF2-40B4-BE49-F238E27FC236}">
                <a16:creationId xmlns:a16="http://schemas.microsoft.com/office/drawing/2014/main" id="{CC777AE0-2B66-49FE-9C6F-1D527FE1B4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4" t="15374" r="25381" b="15586"/>
          <a:stretch/>
        </p:blipFill>
        <p:spPr bwMode="auto">
          <a:xfrm>
            <a:off x="9980612" y="4478996"/>
            <a:ext cx="1241233" cy="116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File:Forbidden Symbol Transparent.svg - Wikimedia Commons">
            <a:extLst>
              <a:ext uri="{FF2B5EF4-FFF2-40B4-BE49-F238E27FC236}">
                <a16:creationId xmlns:a16="http://schemas.microsoft.com/office/drawing/2014/main" id="{E1C94308-903C-422C-B75F-BA587082A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496" y="3495524"/>
            <a:ext cx="3128231" cy="312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Green Tick Check Mark on Transparent Background 17177781 PNG">
            <a:extLst>
              <a:ext uri="{FF2B5EF4-FFF2-40B4-BE49-F238E27FC236}">
                <a16:creationId xmlns:a16="http://schemas.microsoft.com/office/drawing/2014/main" id="{E5BE168B-D0C3-473C-A212-ABCE25C93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895" y="2368513"/>
            <a:ext cx="704088" cy="70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695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9D319-B3FA-428A-BFEE-473392288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3C0F5-51E9-44A8-B47A-DB162BE863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2219" y="2603500"/>
            <a:ext cx="5346247" cy="3492500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/>
              <a:t>The Contract (page 1) can </a:t>
            </a:r>
            <a:r>
              <a:rPr lang="en-US" sz="2000" b="1" dirty="0"/>
              <a:t>ONLY</a:t>
            </a:r>
            <a:r>
              <a:rPr lang="en-US" sz="2000" dirty="0"/>
              <a:t> be edited by the </a:t>
            </a:r>
            <a:r>
              <a:rPr lang="en-US" sz="2000" b="1" dirty="0"/>
              <a:t>initiator</a:t>
            </a:r>
            <a:r>
              <a:rPr lang="en-US" sz="2000" dirty="0"/>
              <a:t>. Triple-check details </a:t>
            </a:r>
            <a:r>
              <a:rPr lang="en-US" sz="2000" i="1" dirty="0"/>
              <a:t>before</a:t>
            </a:r>
            <a:r>
              <a:rPr lang="en-US" sz="2000" dirty="0"/>
              <a:t> sending it to the contractor. Errors on page 1 can’t be fixed by anyone else, it must be returned to Step 1 for correction and then resubmitted to the Contractor.</a:t>
            </a:r>
          </a:p>
          <a:p>
            <a:r>
              <a:rPr lang="en-US" sz="2000" dirty="0"/>
              <a:t>This is to ensure that important details like duties, cost, and duration are agreed upon/approved by the Initiator and the Contractor.</a:t>
            </a:r>
          </a:p>
          <a:p>
            <a:r>
              <a:rPr lang="en-US" sz="2000" dirty="0"/>
              <a:t>Note: Catering orders no longer require a Contract for Services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09426E1-262B-4FFF-AD81-DBF78F474D1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98467" y="2603500"/>
            <a:ext cx="6031863" cy="311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296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CBB22-9987-4031-AA62-F7C458572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5F49E-4C93-40DA-98A0-7B36BDCDB3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0713" y="2507804"/>
            <a:ext cx="5455220" cy="3416301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On Disbursement Requests, the description does not need to be detailed. Keep it simple. Do not itemize charges. Include the purpose of the expense or group similar charges.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Examples:</a:t>
            </a:r>
          </a:p>
          <a:p>
            <a:pPr lvl="1"/>
            <a:r>
              <a:rPr lang="en-US" sz="2200" dirty="0"/>
              <a:t>“Membership Dues 24-25”</a:t>
            </a:r>
          </a:p>
          <a:p>
            <a:pPr lvl="1"/>
            <a:r>
              <a:rPr lang="en-US" sz="2200" dirty="0"/>
              <a:t>“Food for Club Day”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52A282F-61CD-4B70-9B95-C5794B6AF4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97715" y="2727769"/>
            <a:ext cx="1828800" cy="10763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9B4E66-6838-40CB-B5EC-BB920AA76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4252" y="5004688"/>
            <a:ext cx="2066925" cy="6572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8D1F56-CAE9-4335-A8B2-18D48C66AE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3349" y="5004688"/>
            <a:ext cx="1914525" cy="56197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53EE9E0-A7A8-4912-A3F1-B1A8705947FD}"/>
              </a:ext>
            </a:extLst>
          </p:cNvPr>
          <p:cNvCxnSpPr/>
          <p:nvPr/>
        </p:nvCxnSpPr>
        <p:spPr>
          <a:xfrm>
            <a:off x="7172587" y="2306972"/>
            <a:ext cx="2214694" cy="184557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6F5191E-02FA-479A-8604-E70B37D00706}"/>
              </a:ext>
            </a:extLst>
          </p:cNvPr>
          <p:cNvCxnSpPr>
            <a:cxnSpLocks/>
          </p:cNvCxnSpPr>
          <p:nvPr/>
        </p:nvCxnSpPr>
        <p:spPr>
          <a:xfrm flipV="1">
            <a:off x="7268257" y="2306972"/>
            <a:ext cx="2214694" cy="184557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6" descr="Green Tick Check Mark on Transparent Background 17177781 PNG">
            <a:extLst>
              <a:ext uri="{FF2B5EF4-FFF2-40B4-BE49-F238E27FC236}">
                <a16:creationId xmlns:a16="http://schemas.microsoft.com/office/drawing/2014/main" id="{A18D1339-821F-4465-9C4B-A1BE74E48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183" y="4573347"/>
            <a:ext cx="704088" cy="70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93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57717-FB52-4711-B54D-FD1353DA9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Coordinators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5850AB-170B-41A9-A3BF-62E9B7E8F8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021" y="2595033"/>
            <a:ext cx="4828032" cy="3416301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Some submissions require Coordinator approval before an Administrator.</a:t>
            </a:r>
          </a:p>
          <a:p>
            <a:r>
              <a:rPr lang="en-US" sz="2400" dirty="0"/>
              <a:t>These steps will appear as optional. If applicable, please select the appropriate Coordinator that manages the budget for your submission.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8656F34-AF9D-4434-8354-4CACAE50587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0" y="2335051"/>
            <a:ext cx="5363330" cy="4074137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69DCB3C3-3C42-4ED3-A127-FFC45AEAF92F}"/>
              </a:ext>
            </a:extLst>
          </p:cNvPr>
          <p:cNvSpPr/>
          <p:nvPr/>
        </p:nvSpPr>
        <p:spPr>
          <a:xfrm>
            <a:off x="11299971" y="5167618"/>
            <a:ext cx="503339" cy="2516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1697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TM02900722[[fn=Ion Boardroom]]</Template>
  <TotalTime>310</TotalTime>
  <Words>579</Words>
  <Application>Microsoft Office PowerPoint</Application>
  <PresentationFormat>Widescreen</PresentationFormat>
  <Paragraphs>48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Ion Boardroom</vt:lpstr>
      <vt:lpstr>InformedK12</vt:lpstr>
      <vt:lpstr>Instructions</vt:lpstr>
      <vt:lpstr>W#/Vendor ID (Banner ID)</vt:lpstr>
      <vt:lpstr>Address</vt:lpstr>
      <vt:lpstr>Budget</vt:lpstr>
      <vt:lpstr>Attachments</vt:lpstr>
      <vt:lpstr>Contracts</vt:lpstr>
      <vt:lpstr>Description</vt:lpstr>
      <vt:lpstr>Coordinators</vt:lpstr>
      <vt:lpstr>Conferences</vt:lpstr>
      <vt:lpstr>Maps</vt:lpstr>
      <vt:lpstr>Feedback?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InformedK12</dc:title>
  <dc:creator>Thomas Rothman</dc:creator>
  <cp:lastModifiedBy>Thomas Rothman</cp:lastModifiedBy>
  <cp:revision>33</cp:revision>
  <dcterms:created xsi:type="dcterms:W3CDTF">2024-10-23T15:49:04Z</dcterms:created>
  <dcterms:modified xsi:type="dcterms:W3CDTF">2024-10-23T22:31:00Z</dcterms:modified>
</cp:coreProperties>
</file>