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50"/>
  </p:notesMasterIdLst>
  <p:sldIdLst>
    <p:sldId id="256" r:id="rId2"/>
    <p:sldId id="259" r:id="rId3"/>
    <p:sldId id="260" r:id="rId4"/>
    <p:sldId id="301" r:id="rId5"/>
    <p:sldId id="302" r:id="rId6"/>
    <p:sldId id="303" r:id="rId7"/>
    <p:sldId id="300" r:id="rId8"/>
    <p:sldId id="262" r:id="rId9"/>
    <p:sldId id="261" r:id="rId10"/>
    <p:sldId id="646" r:id="rId11"/>
    <p:sldId id="566" r:id="rId12"/>
    <p:sldId id="636" r:id="rId13"/>
    <p:sldId id="264" r:id="rId14"/>
    <p:sldId id="265" r:id="rId15"/>
    <p:sldId id="266" r:id="rId16"/>
    <p:sldId id="267" r:id="rId17"/>
    <p:sldId id="268" r:id="rId18"/>
    <p:sldId id="647" r:id="rId19"/>
    <p:sldId id="648" r:id="rId20"/>
    <p:sldId id="273" r:id="rId21"/>
    <p:sldId id="272" r:id="rId22"/>
    <p:sldId id="274" r:id="rId23"/>
    <p:sldId id="276" r:id="rId24"/>
    <p:sldId id="275" r:id="rId25"/>
    <p:sldId id="591" r:id="rId26"/>
    <p:sldId id="278" r:id="rId27"/>
    <p:sldId id="279" r:id="rId28"/>
    <p:sldId id="280" r:id="rId29"/>
    <p:sldId id="651" r:id="rId30"/>
    <p:sldId id="281" r:id="rId31"/>
    <p:sldId id="282" r:id="rId32"/>
    <p:sldId id="649"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650" r:id="rId47"/>
    <p:sldId id="298" r:id="rId48"/>
    <p:sldId id="299"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Georgia" panose="02040502050405020303" pitchFamily="18" charset="0"/>
      <p:regular r:id="rId55"/>
      <p:bold r:id="rId56"/>
      <p:italic r:id="rId57"/>
      <p:boldItalic r:id="rId58"/>
    </p:embeddedFont>
    <p:embeddedFont>
      <p:font typeface="Gill Sans" panose="020B0502020104020203" pitchFamily="34" charset="-79"/>
      <p:regular r:id=""/>
      <p:bold r:id=""/>
    </p:embeddedFont>
    <p:embeddedFont>
      <p:font typeface="Gill Sans MT" panose="020B0502020104020203" pitchFamily="34" charset="77"/>
      <p:regular r:id="rId59"/>
      <p:bold r:id="rId60"/>
      <p:italic r:id="rId61"/>
      <p:boldItalic r:id="rId62"/>
    </p:embeddedFont>
    <p:embeddedFont>
      <p:font typeface="Wingdings 2" pitchFamily="2" charset="2"/>
      <p:regular r:id="rId6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hzKgPi0Rd95CQbmpLxguV0LEOAL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21"/>
    <p:restoredTop sz="94674"/>
  </p:normalViewPr>
  <p:slideViewPr>
    <p:cSldViewPr snapToGrid="0">
      <p:cViewPr varScale="1">
        <p:scale>
          <a:sx n="98" d="100"/>
          <a:sy n="98" d="100"/>
        </p:scale>
        <p:origin x="224"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F339BD-9B2F-9645-9FF1-636727EC67E9}"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B796F026-C572-0F4D-A0D2-96E95A397593}">
      <dgm:prSet phldrT="[Text]"/>
      <dgm:spPr/>
      <dgm:t>
        <a:bodyPr/>
        <a:lstStyle/>
        <a:p>
          <a:r>
            <a:rPr lang="en-US" dirty="0"/>
            <a:t>45,979 people died by suicide in 2020 in the U.S. making suicide the 12</a:t>
          </a:r>
          <a:r>
            <a:rPr lang="en-US" baseline="30000" dirty="0"/>
            <a:t>th</a:t>
          </a:r>
          <a:r>
            <a:rPr lang="en-US" dirty="0"/>
            <a:t> cause of death in the U.S. </a:t>
          </a:r>
        </a:p>
      </dgm:t>
    </dgm:pt>
    <dgm:pt modelId="{00B807F1-834C-054F-BAA5-0533536C2831}" type="parTrans" cxnId="{F22260AC-92FF-A74B-A9F4-B81BAF5DC00F}">
      <dgm:prSet/>
      <dgm:spPr/>
      <dgm:t>
        <a:bodyPr/>
        <a:lstStyle/>
        <a:p>
          <a:endParaRPr lang="en-US"/>
        </a:p>
      </dgm:t>
    </dgm:pt>
    <dgm:pt modelId="{32528A33-05D3-C946-92E3-1AA34DF5684B}" type="sibTrans" cxnId="{F22260AC-92FF-A74B-A9F4-B81BAF5DC00F}">
      <dgm:prSet/>
      <dgm:spPr/>
      <dgm:t>
        <a:bodyPr/>
        <a:lstStyle/>
        <a:p>
          <a:endParaRPr lang="en-US"/>
        </a:p>
      </dgm:t>
    </dgm:pt>
    <dgm:pt modelId="{B176E116-CD8B-0140-8A1C-7E55C3F87C89}">
      <dgm:prSet phldrT="[Text]" custT="1"/>
      <dgm:spPr/>
      <dgm:t>
        <a:bodyPr/>
        <a:lstStyle/>
        <a:p>
          <a:r>
            <a:rPr lang="en-US" sz="2800" dirty="0"/>
            <a:t>Suicide is the second-leading cause of death for ages 10-34</a:t>
          </a:r>
          <a:r>
            <a:rPr lang="en-US" sz="2400" dirty="0"/>
            <a:t> </a:t>
          </a:r>
          <a:r>
            <a:rPr lang="en-US" sz="1200" dirty="0"/>
            <a:t>(CDC,2022)</a:t>
          </a:r>
        </a:p>
      </dgm:t>
    </dgm:pt>
    <dgm:pt modelId="{C518AC0E-F4C4-0840-945D-DCF54A698E4C}" type="parTrans" cxnId="{05950CD0-B40B-5B49-9569-9418FB7CCB88}">
      <dgm:prSet/>
      <dgm:spPr/>
      <dgm:t>
        <a:bodyPr/>
        <a:lstStyle/>
        <a:p>
          <a:endParaRPr lang="en-US"/>
        </a:p>
      </dgm:t>
    </dgm:pt>
    <dgm:pt modelId="{86073539-8043-D34F-BB4E-CC4754292BDA}" type="sibTrans" cxnId="{05950CD0-B40B-5B49-9569-9418FB7CCB88}">
      <dgm:prSet/>
      <dgm:spPr/>
      <dgm:t>
        <a:bodyPr/>
        <a:lstStyle/>
        <a:p>
          <a:endParaRPr lang="en-US"/>
        </a:p>
      </dgm:t>
    </dgm:pt>
    <dgm:pt modelId="{9107157F-6E40-CA40-84DF-13ECFF06310D}">
      <dgm:prSet phldrT="[Text]"/>
      <dgm:spPr/>
      <dgm:t>
        <a:bodyPr/>
        <a:lstStyle/>
        <a:p>
          <a:r>
            <a:rPr lang="en-US" dirty="0"/>
            <a:t>Approximately 1,200 college students die by suicide each year </a:t>
          </a:r>
        </a:p>
      </dgm:t>
    </dgm:pt>
    <dgm:pt modelId="{BF3C80E6-978E-FF47-A3AB-127552A9D2E5}" type="parTrans" cxnId="{725A2959-5A57-5D4A-A5EE-4302D14646E7}">
      <dgm:prSet/>
      <dgm:spPr/>
      <dgm:t>
        <a:bodyPr/>
        <a:lstStyle/>
        <a:p>
          <a:endParaRPr lang="en-US"/>
        </a:p>
      </dgm:t>
    </dgm:pt>
    <dgm:pt modelId="{320E2C72-A496-B24D-8FE1-9D45922E4BA9}" type="sibTrans" cxnId="{725A2959-5A57-5D4A-A5EE-4302D14646E7}">
      <dgm:prSet/>
      <dgm:spPr/>
      <dgm:t>
        <a:bodyPr/>
        <a:lstStyle/>
        <a:p>
          <a:endParaRPr lang="en-US"/>
        </a:p>
      </dgm:t>
    </dgm:pt>
    <dgm:pt modelId="{8FF76458-3F27-1F48-ADCB-D2C9748F9B70}" type="pres">
      <dgm:prSet presAssocID="{0CF339BD-9B2F-9645-9FF1-636727EC67E9}" presName="Name0" presStyleCnt="0">
        <dgm:presLayoutVars>
          <dgm:chMax val="7"/>
          <dgm:chPref val="7"/>
          <dgm:dir/>
        </dgm:presLayoutVars>
      </dgm:prSet>
      <dgm:spPr/>
    </dgm:pt>
    <dgm:pt modelId="{DBB7BD9C-5BE7-3D45-9DC1-CBD2594F6434}" type="pres">
      <dgm:prSet presAssocID="{0CF339BD-9B2F-9645-9FF1-636727EC67E9}" presName="Name1" presStyleCnt="0"/>
      <dgm:spPr/>
    </dgm:pt>
    <dgm:pt modelId="{D4633ED4-5041-784E-9044-FC2056872C9D}" type="pres">
      <dgm:prSet presAssocID="{0CF339BD-9B2F-9645-9FF1-636727EC67E9}" presName="cycle" presStyleCnt="0"/>
      <dgm:spPr/>
    </dgm:pt>
    <dgm:pt modelId="{89895678-28E8-B648-B59C-F1A1D2E86FF9}" type="pres">
      <dgm:prSet presAssocID="{0CF339BD-9B2F-9645-9FF1-636727EC67E9}" presName="srcNode" presStyleLbl="node1" presStyleIdx="0" presStyleCnt="3"/>
      <dgm:spPr/>
    </dgm:pt>
    <dgm:pt modelId="{6130577C-4230-3B47-B2E9-EBF30A77D545}" type="pres">
      <dgm:prSet presAssocID="{0CF339BD-9B2F-9645-9FF1-636727EC67E9}" presName="conn" presStyleLbl="parChTrans1D2" presStyleIdx="0" presStyleCnt="1"/>
      <dgm:spPr/>
    </dgm:pt>
    <dgm:pt modelId="{5C8325EA-144E-2541-9D1D-79E5B5126C77}" type="pres">
      <dgm:prSet presAssocID="{0CF339BD-9B2F-9645-9FF1-636727EC67E9}" presName="extraNode" presStyleLbl="node1" presStyleIdx="0" presStyleCnt="3"/>
      <dgm:spPr/>
    </dgm:pt>
    <dgm:pt modelId="{A6686A4B-151E-E746-9306-DD0EB0BCFB0F}" type="pres">
      <dgm:prSet presAssocID="{0CF339BD-9B2F-9645-9FF1-636727EC67E9}" presName="dstNode" presStyleLbl="node1" presStyleIdx="0" presStyleCnt="3"/>
      <dgm:spPr/>
    </dgm:pt>
    <dgm:pt modelId="{E65AEC8A-C0F7-4A4F-B4BB-85E1E72448E7}" type="pres">
      <dgm:prSet presAssocID="{B796F026-C572-0F4D-A0D2-96E95A397593}" presName="text_1" presStyleLbl="node1" presStyleIdx="0" presStyleCnt="3">
        <dgm:presLayoutVars>
          <dgm:bulletEnabled val="1"/>
        </dgm:presLayoutVars>
      </dgm:prSet>
      <dgm:spPr/>
    </dgm:pt>
    <dgm:pt modelId="{3FD8105E-DAFB-7E49-89D2-8CDC42A0B530}" type="pres">
      <dgm:prSet presAssocID="{B796F026-C572-0F4D-A0D2-96E95A397593}" presName="accent_1" presStyleCnt="0"/>
      <dgm:spPr/>
    </dgm:pt>
    <dgm:pt modelId="{B6634379-82E8-6244-8A67-0D546B318789}" type="pres">
      <dgm:prSet presAssocID="{B796F026-C572-0F4D-A0D2-96E95A397593}" presName="accentRepeatNode" presStyleLbl="solidFgAcc1" presStyleIdx="0" presStyleCnt="3"/>
      <dgm:spPr>
        <a:solidFill>
          <a:schemeClr val="accent2"/>
        </a:solidFill>
      </dgm:spPr>
    </dgm:pt>
    <dgm:pt modelId="{EF655565-A9FD-7045-808C-41830B87F633}" type="pres">
      <dgm:prSet presAssocID="{B176E116-CD8B-0140-8A1C-7E55C3F87C89}" presName="text_2" presStyleLbl="node1" presStyleIdx="1" presStyleCnt="3">
        <dgm:presLayoutVars>
          <dgm:bulletEnabled val="1"/>
        </dgm:presLayoutVars>
      </dgm:prSet>
      <dgm:spPr/>
    </dgm:pt>
    <dgm:pt modelId="{D6EFF621-EB41-194A-9098-7786FC601C7D}" type="pres">
      <dgm:prSet presAssocID="{B176E116-CD8B-0140-8A1C-7E55C3F87C89}" presName="accent_2" presStyleCnt="0"/>
      <dgm:spPr/>
    </dgm:pt>
    <dgm:pt modelId="{AD80E4D7-E841-ED45-A0E4-254322054937}" type="pres">
      <dgm:prSet presAssocID="{B176E116-CD8B-0140-8A1C-7E55C3F87C89}" presName="accentRepeatNode" presStyleLbl="solidFgAcc1" presStyleIdx="1" presStyleCnt="3"/>
      <dgm:spPr>
        <a:solidFill>
          <a:schemeClr val="accent2"/>
        </a:solidFill>
      </dgm:spPr>
    </dgm:pt>
    <dgm:pt modelId="{C1581B19-BAC8-0540-B5B2-AA0FA068EE11}" type="pres">
      <dgm:prSet presAssocID="{9107157F-6E40-CA40-84DF-13ECFF06310D}" presName="text_3" presStyleLbl="node1" presStyleIdx="2" presStyleCnt="3">
        <dgm:presLayoutVars>
          <dgm:bulletEnabled val="1"/>
        </dgm:presLayoutVars>
      </dgm:prSet>
      <dgm:spPr/>
    </dgm:pt>
    <dgm:pt modelId="{F90189D4-B8F5-B149-85E1-6514ADC2BDD8}" type="pres">
      <dgm:prSet presAssocID="{9107157F-6E40-CA40-84DF-13ECFF06310D}" presName="accent_3" presStyleCnt="0"/>
      <dgm:spPr/>
    </dgm:pt>
    <dgm:pt modelId="{81BEB3A5-1150-754D-8BFB-C0F364AAF311}" type="pres">
      <dgm:prSet presAssocID="{9107157F-6E40-CA40-84DF-13ECFF06310D}" presName="accentRepeatNode" presStyleLbl="solidFgAcc1" presStyleIdx="2" presStyleCnt="3"/>
      <dgm:spPr>
        <a:solidFill>
          <a:schemeClr val="accent2"/>
        </a:solidFill>
      </dgm:spPr>
    </dgm:pt>
  </dgm:ptLst>
  <dgm:cxnLst>
    <dgm:cxn modelId="{11205004-D609-9E43-A733-B781EB5A9757}" type="presOf" srcId="{9107157F-6E40-CA40-84DF-13ECFF06310D}" destId="{C1581B19-BAC8-0540-B5B2-AA0FA068EE11}" srcOrd="0" destOrd="0" presId="urn:microsoft.com/office/officeart/2008/layout/VerticalCurvedList"/>
    <dgm:cxn modelId="{0AEAF53F-45FC-DA47-B3C4-A18481E41732}" type="presOf" srcId="{B176E116-CD8B-0140-8A1C-7E55C3F87C89}" destId="{EF655565-A9FD-7045-808C-41830B87F633}" srcOrd="0" destOrd="0" presId="urn:microsoft.com/office/officeart/2008/layout/VerticalCurvedList"/>
    <dgm:cxn modelId="{725A2959-5A57-5D4A-A5EE-4302D14646E7}" srcId="{0CF339BD-9B2F-9645-9FF1-636727EC67E9}" destId="{9107157F-6E40-CA40-84DF-13ECFF06310D}" srcOrd="2" destOrd="0" parTransId="{BF3C80E6-978E-FF47-A3AB-127552A9D2E5}" sibTransId="{320E2C72-A496-B24D-8FE1-9D45922E4BA9}"/>
    <dgm:cxn modelId="{F22260AC-92FF-A74B-A9F4-B81BAF5DC00F}" srcId="{0CF339BD-9B2F-9645-9FF1-636727EC67E9}" destId="{B796F026-C572-0F4D-A0D2-96E95A397593}" srcOrd="0" destOrd="0" parTransId="{00B807F1-834C-054F-BAA5-0533536C2831}" sibTransId="{32528A33-05D3-C946-92E3-1AA34DF5684B}"/>
    <dgm:cxn modelId="{E3163FB3-D19F-A44F-ABFD-4762A38083C7}" type="presOf" srcId="{0CF339BD-9B2F-9645-9FF1-636727EC67E9}" destId="{8FF76458-3F27-1F48-ADCB-D2C9748F9B70}" srcOrd="0" destOrd="0" presId="urn:microsoft.com/office/officeart/2008/layout/VerticalCurvedList"/>
    <dgm:cxn modelId="{05950CD0-B40B-5B49-9569-9418FB7CCB88}" srcId="{0CF339BD-9B2F-9645-9FF1-636727EC67E9}" destId="{B176E116-CD8B-0140-8A1C-7E55C3F87C89}" srcOrd="1" destOrd="0" parTransId="{C518AC0E-F4C4-0840-945D-DCF54A698E4C}" sibTransId="{86073539-8043-D34F-BB4E-CC4754292BDA}"/>
    <dgm:cxn modelId="{37376CDC-9B56-3D40-9529-F927DFC2F595}" type="presOf" srcId="{32528A33-05D3-C946-92E3-1AA34DF5684B}" destId="{6130577C-4230-3B47-B2E9-EBF30A77D545}" srcOrd="0" destOrd="0" presId="urn:microsoft.com/office/officeart/2008/layout/VerticalCurvedList"/>
    <dgm:cxn modelId="{F5FC9EEE-F575-EE4E-B319-D6253BC3FACE}" type="presOf" srcId="{B796F026-C572-0F4D-A0D2-96E95A397593}" destId="{E65AEC8A-C0F7-4A4F-B4BB-85E1E72448E7}" srcOrd="0" destOrd="0" presId="urn:microsoft.com/office/officeart/2008/layout/VerticalCurvedList"/>
    <dgm:cxn modelId="{BB283661-BFCA-B14F-A230-A10453294310}" type="presParOf" srcId="{8FF76458-3F27-1F48-ADCB-D2C9748F9B70}" destId="{DBB7BD9C-5BE7-3D45-9DC1-CBD2594F6434}" srcOrd="0" destOrd="0" presId="urn:microsoft.com/office/officeart/2008/layout/VerticalCurvedList"/>
    <dgm:cxn modelId="{4CAFF955-86FD-B642-82E3-C9AB4CC666A4}" type="presParOf" srcId="{DBB7BD9C-5BE7-3D45-9DC1-CBD2594F6434}" destId="{D4633ED4-5041-784E-9044-FC2056872C9D}" srcOrd="0" destOrd="0" presId="urn:microsoft.com/office/officeart/2008/layout/VerticalCurvedList"/>
    <dgm:cxn modelId="{05C291D4-3196-EC49-AF18-7C38BD593105}" type="presParOf" srcId="{D4633ED4-5041-784E-9044-FC2056872C9D}" destId="{89895678-28E8-B648-B59C-F1A1D2E86FF9}" srcOrd="0" destOrd="0" presId="urn:microsoft.com/office/officeart/2008/layout/VerticalCurvedList"/>
    <dgm:cxn modelId="{C7D99DEA-A20A-C24B-A394-EDE865023692}" type="presParOf" srcId="{D4633ED4-5041-784E-9044-FC2056872C9D}" destId="{6130577C-4230-3B47-B2E9-EBF30A77D545}" srcOrd="1" destOrd="0" presId="urn:microsoft.com/office/officeart/2008/layout/VerticalCurvedList"/>
    <dgm:cxn modelId="{D2F1C4F0-AC50-EF45-AC8D-49BBD3056A2A}" type="presParOf" srcId="{D4633ED4-5041-784E-9044-FC2056872C9D}" destId="{5C8325EA-144E-2541-9D1D-79E5B5126C77}" srcOrd="2" destOrd="0" presId="urn:microsoft.com/office/officeart/2008/layout/VerticalCurvedList"/>
    <dgm:cxn modelId="{B3216782-0C7B-7B4A-ACB4-6662102C3D84}" type="presParOf" srcId="{D4633ED4-5041-784E-9044-FC2056872C9D}" destId="{A6686A4B-151E-E746-9306-DD0EB0BCFB0F}" srcOrd="3" destOrd="0" presId="urn:microsoft.com/office/officeart/2008/layout/VerticalCurvedList"/>
    <dgm:cxn modelId="{3262DE95-3CB4-D546-803A-0F0311B7ED7E}" type="presParOf" srcId="{DBB7BD9C-5BE7-3D45-9DC1-CBD2594F6434}" destId="{E65AEC8A-C0F7-4A4F-B4BB-85E1E72448E7}" srcOrd="1" destOrd="0" presId="urn:microsoft.com/office/officeart/2008/layout/VerticalCurvedList"/>
    <dgm:cxn modelId="{5EC2AFEF-18CE-6843-AEDC-AFCCF0477A04}" type="presParOf" srcId="{DBB7BD9C-5BE7-3D45-9DC1-CBD2594F6434}" destId="{3FD8105E-DAFB-7E49-89D2-8CDC42A0B530}" srcOrd="2" destOrd="0" presId="urn:microsoft.com/office/officeart/2008/layout/VerticalCurvedList"/>
    <dgm:cxn modelId="{37A4A020-3445-174C-BAA8-821D5D17AB62}" type="presParOf" srcId="{3FD8105E-DAFB-7E49-89D2-8CDC42A0B530}" destId="{B6634379-82E8-6244-8A67-0D546B318789}" srcOrd="0" destOrd="0" presId="urn:microsoft.com/office/officeart/2008/layout/VerticalCurvedList"/>
    <dgm:cxn modelId="{E5B7D934-1F81-D24A-A7C3-612FB240836A}" type="presParOf" srcId="{DBB7BD9C-5BE7-3D45-9DC1-CBD2594F6434}" destId="{EF655565-A9FD-7045-808C-41830B87F633}" srcOrd="3" destOrd="0" presId="urn:microsoft.com/office/officeart/2008/layout/VerticalCurvedList"/>
    <dgm:cxn modelId="{F5FD732A-4D5F-B149-B0A1-02A4675122CA}" type="presParOf" srcId="{DBB7BD9C-5BE7-3D45-9DC1-CBD2594F6434}" destId="{D6EFF621-EB41-194A-9098-7786FC601C7D}" srcOrd="4" destOrd="0" presId="urn:microsoft.com/office/officeart/2008/layout/VerticalCurvedList"/>
    <dgm:cxn modelId="{08C38951-7FF5-EA40-B358-E002123DEFA6}" type="presParOf" srcId="{D6EFF621-EB41-194A-9098-7786FC601C7D}" destId="{AD80E4D7-E841-ED45-A0E4-254322054937}" srcOrd="0" destOrd="0" presId="urn:microsoft.com/office/officeart/2008/layout/VerticalCurvedList"/>
    <dgm:cxn modelId="{70910C33-B568-3640-8D74-4F9B46C7202F}" type="presParOf" srcId="{DBB7BD9C-5BE7-3D45-9DC1-CBD2594F6434}" destId="{C1581B19-BAC8-0540-B5B2-AA0FA068EE11}" srcOrd="5" destOrd="0" presId="urn:microsoft.com/office/officeart/2008/layout/VerticalCurvedList"/>
    <dgm:cxn modelId="{AF21D78A-231B-5545-BB26-B5F7688F327B}" type="presParOf" srcId="{DBB7BD9C-5BE7-3D45-9DC1-CBD2594F6434}" destId="{F90189D4-B8F5-B149-85E1-6514ADC2BDD8}" srcOrd="6" destOrd="0" presId="urn:microsoft.com/office/officeart/2008/layout/VerticalCurvedList"/>
    <dgm:cxn modelId="{E9C6967F-B29A-5648-BEB6-AB7A9CD36813}" type="presParOf" srcId="{F90189D4-B8F5-B149-85E1-6514ADC2BDD8}" destId="{81BEB3A5-1150-754D-8BFB-C0F364AAF31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0577C-4230-3B47-B2E9-EBF30A77D545}">
      <dsp:nvSpPr>
        <dsp:cNvPr id="0" name=""/>
        <dsp:cNvSpPr/>
      </dsp:nvSpPr>
      <dsp:spPr>
        <a:xfrm>
          <a:off x="-5134537" y="-786541"/>
          <a:ext cx="6114602" cy="6114602"/>
        </a:xfrm>
        <a:prstGeom prst="blockArc">
          <a:avLst>
            <a:gd name="adj1" fmla="val 18900000"/>
            <a:gd name="adj2" fmla="val 2700000"/>
            <a:gd name="adj3" fmla="val 353"/>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5AEC8A-C0F7-4A4F-B4BB-85E1E72448E7}">
      <dsp:nvSpPr>
        <dsp:cNvPr id="0" name=""/>
        <dsp:cNvSpPr/>
      </dsp:nvSpPr>
      <dsp:spPr>
        <a:xfrm>
          <a:off x="630362" y="454152"/>
          <a:ext cx="10079336" cy="908304"/>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966"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45,979 people died by suicide in 2020 in the U.S. making suicide the 12</a:t>
          </a:r>
          <a:r>
            <a:rPr lang="en-US" sz="2800" kern="1200" baseline="30000" dirty="0"/>
            <a:t>th</a:t>
          </a:r>
          <a:r>
            <a:rPr lang="en-US" sz="2800" kern="1200" dirty="0"/>
            <a:t> cause of death in the U.S. </a:t>
          </a:r>
        </a:p>
      </dsp:txBody>
      <dsp:txXfrm>
        <a:off x="630362" y="454152"/>
        <a:ext cx="10079336" cy="908304"/>
      </dsp:txXfrm>
    </dsp:sp>
    <dsp:sp modelId="{B6634379-82E8-6244-8A67-0D546B318789}">
      <dsp:nvSpPr>
        <dsp:cNvPr id="0" name=""/>
        <dsp:cNvSpPr/>
      </dsp:nvSpPr>
      <dsp:spPr>
        <a:xfrm>
          <a:off x="62672" y="340614"/>
          <a:ext cx="1135380" cy="1135380"/>
        </a:xfrm>
        <a:prstGeom prst="ellipse">
          <a:avLst/>
        </a:prstGeom>
        <a:solidFill>
          <a:schemeClr val="accent2"/>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655565-A9FD-7045-808C-41830B87F633}">
      <dsp:nvSpPr>
        <dsp:cNvPr id="0" name=""/>
        <dsp:cNvSpPr/>
      </dsp:nvSpPr>
      <dsp:spPr>
        <a:xfrm>
          <a:off x="960531" y="1816608"/>
          <a:ext cx="9749167" cy="908304"/>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966"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Suicide is the second-leading cause of death for ages 10-34</a:t>
          </a:r>
          <a:r>
            <a:rPr lang="en-US" sz="2400" kern="1200" dirty="0"/>
            <a:t> </a:t>
          </a:r>
          <a:r>
            <a:rPr lang="en-US" sz="1200" kern="1200" dirty="0"/>
            <a:t>(CDC,2022)</a:t>
          </a:r>
        </a:p>
      </dsp:txBody>
      <dsp:txXfrm>
        <a:off x="960531" y="1816608"/>
        <a:ext cx="9749167" cy="908304"/>
      </dsp:txXfrm>
    </dsp:sp>
    <dsp:sp modelId="{AD80E4D7-E841-ED45-A0E4-254322054937}">
      <dsp:nvSpPr>
        <dsp:cNvPr id="0" name=""/>
        <dsp:cNvSpPr/>
      </dsp:nvSpPr>
      <dsp:spPr>
        <a:xfrm>
          <a:off x="392841" y="1703070"/>
          <a:ext cx="1135380" cy="1135380"/>
        </a:xfrm>
        <a:prstGeom prst="ellipse">
          <a:avLst/>
        </a:prstGeom>
        <a:solidFill>
          <a:schemeClr val="accent2"/>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581B19-BAC8-0540-B5B2-AA0FA068EE11}">
      <dsp:nvSpPr>
        <dsp:cNvPr id="0" name=""/>
        <dsp:cNvSpPr/>
      </dsp:nvSpPr>
      <dsp:spPr>
        <a:xfrm>
          <a:off x="630362" y="3179064"/>
          <a:ext cx="10079336" cy="908304"/>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966"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Approximately 1,200 college students die by suicide each year </a:t>
          </a:r>
        </a:p>
      </dsp:txBody>
      <dsp:txXfrm>
        <a:off x="630362" y="3179064"/>
        <a:ext cx="10079336" cy="908304"/>
      </dsp:txXfrm>
    </dsp:sp>
    <dsp:sp modelId="{81BEB3A5-1150-754D-8BFB-C0F364AAF311}">
      <dsp:nvSpPr>
        <dsp:cNvPr id="0" name=""/>
        <dsp:cNvSpPr/>
      </dsp:nvSpPr>
      <dsp:spPr>
        <a:xfrm>
          <a:off x="62672" y="3065526"/>
          <a:ext cx="1135380" cy="1135380"/>
        </a:xfrm>
        <a:prstGeom prst="ellipse">
          <a:avLst/>
        </a:prstGeom>
        <a:solidFill>
          <a:schemeClr val="accent2"/>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4611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318" name="Google Shape;318;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19ac23e10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g119ac23e10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19ac23e100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g119ac23e100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463" name="Google Shape;463;p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19ac23e100_0_2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g119ac23e100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763A5-636E-8C4F-AA32-0FA84BA252A9}" type="slidenum">
              <a:rPr lang="en-US" smtClean="0"/>
              <a:pPr/>
              <a:t>11</a:t>
            </a:fld>
            <a:endParaRPr lang="en-US"/>
          </a:p>
        </p:txBody>
      </p:sp>
    </p:spTree>
    <p:extLst>
      <p:ext uri="{BB962C8B-B14F-4D97-AF65-F5344CB8AC3E}">
        <p14:creationId xmlns:p14="http://schemas.microsoft.com/office/powerpoint/2010/main" val="4204357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82" name="Google Shape;1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88" name="Google Shape;1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3699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22902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9424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9337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21391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7502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694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6289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17905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83235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8628544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lvl="0" indent="0" algn="r" rtl="0">
              <a:spcBef>
                <a:spcPts val="0"/>
              </a:spcBef>
              <a:spcAft>
                <a:spcPts val="0"/>
              </a:spcAft>
              <a:buNone/>
            </a:pPr>
            <a:fld id="{00000000-1234-1234-1234-123412341234}"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768189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hyperlink" Target="https://unsplash.com/@tjump?utm_source=unsplash&amp;utm_medium=referral&amp;utm_content=creditCopyText" TargetMode="External"/><Relationship Id="rId2" Type="http://schemas.openxmlformats.org/officeDocument/2006/relationships/image" Target="../media/image11.jpg"/><Relationship Id="rId1" Type="http://schemas.openxmlformats.org/officeDocument/2006/relationships/slideLayout" Target="../slideLayouts/slideLayout8.xml"/><Relationship Id="rId4" Type="http://schemas.openxmlformats.org/officeDocument/2006/relationships/hyperlink" Target="https://unsplash.com/s/photos/therapy?utm_source=unsplash&amp;utm_medium=referral&amp;utm_content=creditCopyTex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unsplash.com/s/photos/therapy?utm_source=unsplash&amp;utm_medium=referral&amp;utm_content=creditCopyText" TargetMode="External"/><Relationship Id="rId4" Type="http://schemas.openxmlformats.org/officeDocument/2006/relationships/hyperlink" Target="https://unsplash.com/@wocintechchat?utm_source=unsplash&amp;utm_medium=referral&amp;utm_content=creditCopyTex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mailto:crita@crisissupport.org"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1"/>
          <p:cNvSpPr/>
          <p:nvPr/>
        </p:nvSpPr>
        <p:spPr>
          <a:xfrm>
            <a:off x="0" y="723900"/>
            <a:ext cx="12192000" cy="6134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06" name="Google Shape;106;p1"/>
          <p:cNvSpPr txBox="1">
            <a:spLocks noGrp="1"/>
          </p:cNvSpPr>
          <p:nvPr>
            <p:ph type="ctrTitle"/>
          </p:nvPr>
        </p:nvSpPr>
        <p:spPr>
          <a:xfrm>
            <a:off x="581191" y="4610099"/>
            <a:ext cx="10993549" cy="1066801"/>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3600"/>
              <a:buFont typeface="Gill Sans"/>
              <a:buNone/>
            </a:pPr>
            <a:r>
              <a:rPr lang="en-US" dirty="0">
                <a:solidFill>
                  <a:schemeClr val="tx1">
                    <a:lumMod val="95000"/>
                    <a:lumOff val="5000"/>
                  </a:schemeClr>
                </a:solidFill>
              </a:rPr>
              <a:t>SUICIDE PREVENTION ON COLLEGE CAMPUSES </a:t>
            </a:r>
            <a:endParaRPr dirty="0">
              <a:solidFill>
                <a:schemeClr val="tx1">
                  <a:lumMod val="95000"/>
                  <a:lumOff val="5000"/>
                </a:schemeClr>
              </a:solidFill>
            </a:endParaRPr>
          </a:p>
        </p:txBody>
      </p:sp>
      <p:sp>
        <p:nvSpPr>
          <p:cNvPr id="107" name="Google Shape;107;p1"/>
          <p:cNvSpPr txBox="1">
            <a:spLocks noGrp="1"/>
          </p:cNvSpPr>
          <p:nvPr>
            <p:ph type="subTitle" idx="1"/>
          </p:nvPr>
        </p:nvSpPr>
        <p:spPr>
          <a:xfrm>
            <a:off x="581194" y="5697215"/>
            <a:ext cx="10993546" cy="52556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72"/>
              <a:buNone/>
            </a:pPr>
            <a:r>
              <a:rPr lang="en-US"/>
              <a:t>DEVELOPED BY: CRISTINA RITA, MA </a:t>
            </a:r>
            <a:endParaRPr/>
          </a:p>
        </p:txBody>
      </p:sp>
      <p:pic>
        <p:nvPicPr>
          <p:cNvPr id="108" name="Google Shape;108;p1"/>
          <p:cNvPicPr preferRelativeResize="0"/>
          <p:nvPr/>
        </p:nvPicPr>
        <p:blipFill rotWithShape="1">
          <a:blip r:embed="rId3">
            <a:alphaModFix/>
          </a:blip>
          <a:srcRect/>
          <a:stretch/>
        </p:blipFill>
        <p:spPr>
          <a:xfrm>
            <a:off x="452761" y="723899"/>
            <a:ext cx="11256886" cy="25327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29892-01FF-C407-96DA-9B77AC1A63F5}"/>
              </a:ext>
            </a:extLst>
          </p:cNvPr>
          <p:cNvSpPr>
            <a:spLocks noGrp="1"/>
          </p:cNvSpPr>
          <p:nvPr>
            <p:ph type="title"/>
          </p:nvPr>
        </p:nvSpPr>
        <p:spPr/>
        <p:txBody>
          <a:bodyPr>
            <a:normAutofit/>
          </a:bodyPr>
          <a:lstStyle/>
          <a:p>
            <a:r>
              <a:rPr lang="en-US" sz="3600" dirty="0"/>
              <a:t>Defining Terms </a:t>
            </a:r>
          </a:p>
        </p:txBody>
      </p:sp>
      <p:graphicFrame>
        <p:nvGraphicFramePr>
          <p:cNvPr id="9" name="Table 9">
            <a:extLst>
              <a:ext uri="{FF2B5EF4-FFF2-40B4-BE49-F238E27FC236}">
                <a16:creationId xmlns:a16="http://schemas.microsoft.com/office/drawing/2014/main" id="{C81E7A30-CE3D-754D-3933-1D8C489A77D2}"/>
              </a:ext>
            </a:extLst>
          </p:cNvPr>
          <p:cNvGraphicFramePr>
            <a:graphicFrameLocks noGrp="1"/>
          </p:cNvGraphicFramePr>
          <p:nvPr>
            <p:extLst>
              <p:ext uri="{D42A27DB-BD31-4B8C-83A1-F6EECF244321}">
                <p14:modId xmlns:p14="http://schemas.microsoft.com/office/powerpoint/2010/main" val="575891153"/>
              </p:ext>
            </p:extLst>
          </p:nvPr>
        </p:nvGraphicFramePr>
        <p:xfrm>
          <a:off x="482885" y="1905000"/>
          <a:ext cx="11239927" cy="4272426"/>
        </p:xfrm>
        <a:graphic>
          <a:graphicData uri="http://schemas.openxmlformats.org/drawingml/2006/table">
            <a:tbl>
              <a:tblPr firstRow="1" bandRow="1">
                <a:tableStyleId>{5C22544A-7EE6-4342-B048-85BDC9FD1C3A}</a:tableStyleId>
              </a:tblPr>
              <a:tblGrid>
                <a:gridCol w="2697582">
                  <a:extLst>
                    <a:ext uri="{9D8B030D-6E8A-4147-A177-3AD203B41FA5}">
                      <a16:colId xmlns:a16="http://schemas.microsoft.com/office/drawing/2014/main" val="1442421530"/>
                    </a:ext>
                  </a:extLst>
                </a:gridCol>
                <a:gridCol w="8542345">
                  <a:extLst>
                    <a:ext uri="{9D8B030D-6E8A-4147-A177-3AD203B41FA5}">
                      <a16:colId xmlns:a16="http://schemas.microsoft.com/office/drawing/2014/main" val="1512588133"/>
                    </a:ext>
                  </a:extLst>
                </a:gridCol>
              </a:tblGrid>
              <a:tr h="636630">
                <a:tc>
                  <a:txBody>
                    <a:bodyPr/>
                    <a:lstStyle/>
                    <a:p>
                      <a:r>
                        <a:rPr lang="en-US" dirty="0">
                          <a:solidFill>
                            <a:schemeClr val="accent2"/>
                          </a:solidFill>
                        </a:rPr>
                        <a:t>Term</a:t>
                      </a:r>
                    </a:p>
                  </a:txBody>
                  <a:tcPr/>
                </a:tc>
                <a:tc>
                  <a:txBody>
                    <a:bodyPr/>
                    <a:lstStyle/>
                    <a:p>
                      <a:r>
                        <a:rPr lang="en-US" dirty="0">
                          <a:solidFill>
                            <a:schemeClr val="accent2"/>
                          </a:solidFill>
                        </a:rPr>
                        <a:t>Definition </a:t>
                      </a:r>
                    </a:p>
                  </a:txBody>
                  <a:tcPr/>
                </a:tc>
                <a:extLst>
                  <a:ext uri="{0D108BD9-81ED-4DB2-BD59-A6C34878D82A}">
                    <a16:rowId xmlns:a16="http://schemas.microsoft.com/office/drawing/2014/main" val="525623451"/>
                  </a:ext>
                </a:extLst>
              </a:tr>
              <a:tr h="636630">
                <a:tc>
                  <a:txBody>
                    <a:bodyPr/>
                    <a:lstStyle/>
                    <a:p>
                      <a:r>
                        <a:rPr lang="en-US" dirty="0"/>
                        <a:t>Suicide </a:t>
                      </a:r>
                    </a:p>
                  </a:txBody>
                  <a:tcPr/>
                </a:tc>
                <a:tc>
                  <a:txBody>
                    <a:bodyPr/>
                    <a:lstStyle/>
                    <a:p>
                      <a:r>
                        <a:rPr lang="en-US" dirty="0"/>
                        <a:t>Death caused by self-directed injurious behavior with any intent to die as a result of the behavior.</a:t>
                      </a:r>
                    </a:p>
                  </a:txBody>
                  <a:tcPr/>
                </a:tc>
                <a:extLst>
                  <a:ext uri="{0D108BD9-81ED-4DB2-BD59-A6C34878D82A}">
                    <a16:rowId xmlns:a16="http://schemas.microsoft.com/office/drawing/2014/main" val="123932951"/>
                  </a:ext>
                </a:extLst>
              </a:tr>
              <a:tr h="859503">
                <a:tc>
                  <a:txBody>
                    <a:bodyPr/>
                    <a:lstStyle/>
                    <a:p>
                      <a:r>
                        <a:rPr lang="en-US" dirty="0"/>
                        <a:t>Suicide Attempt </a:t>
                      </a:r>
                    </a:p>
                  </a:txBody>
                  <a:tcPr/>
                </a:tc>
                <a:tc>
                  <a:txBody>
                    <a:bodyPr/>
                    <a:lstStyle/>
                    <a:p>
                      <a:r>
                        <a:rPr lang="en-US" dirty="0"/>
                        <a:t>A nonfatal self-directed potentially injurious behavior with any intent to die as a result of the behavior. A suicide attempt may or may not result in injury. </a:t>
                      </a:r>
                    </a:p>
                  </a:txBody>
                  <a:tcPr/>
                </a:tc>
                <a:extLst>
                  <a:ext uri="{0D108BD9-81ED-4DB2-BD59-A6C34878D82A}">
                    <a16:rowId xmlns:a16="http://schemas.microsoft.com/office/drawing/2014/main" val="3117172970"/>
                  </a:ext>
                </a:extLst>
              </a:tr>
              <a:tr h="636630">
                <a:tc>
                  <a:txBody>
                    <a:bodyPr/>
                    <a:lstStyle/>
                    <a:p>
                      <a:r>
                        <a:rPr lang="en-US" dirty="0"/>
                        <a:t>Suicidal Ideation</a:t>
                      </a:r>
                    </a:p>
                  </a:txBody>
                  <a:tcPr/>
                </a:tc>
                <a:tc>
                  <a:txBody>
                    <a:bodyPr/>
                    <a:lstStyle/>
                    <a:p>
                      <a:r>
                        <a:rPr lang="en-US" dirty="0"/>
                        <a:t>Passive thoughts about wanting to be dead or active thoughts about killing oneself, not accompanied by preparatory behavior. </a:t>
                      </a:r>
                    </a:p>
                  </a:txBody>
                  <a:tcPr/>
                </a:tc>
                <a:extLst>
                  <a:ext uri="{0D108BD9-81ED-4DB2-BD59-A6C34878D82A}">
                    <a16:rowId xmlns:a16="http://schemas.microsoft.com/office/drawing/2014/main" val="1238985498"/>
                  </a:ext>
                </a:extLst>
              </a:tr>
              <a:tr h="636630">
                <a:tc>
                  <a:txBody>
                    <a:bodyPr/>
                    <a:lstStyle/>
                    <a:p>
                      <a:r>
                        <a:rPr lang="en-US" dirty="0"/>
                        <a:t>Suicidal Behavior </a:t>
                      </a:r>
                    </a:p>
                  </a:txBody>
                  <a:tcPr/>
                </a:tc>
                <a:tc>
                  <a:txBody>
                    <a:bodyPr/>
                    <a:lstStyle/>
                    <a:p>
                      <a:r>
                        <a:rPr lang="en-US" dirty="0"/>
                        <a:t>Includes suicide, suicide attempts, other suicidal behavior, and preparatory acts. </a:t>
                      </a:r>
                    </a:p>
                  </a:txBody>
                  <a:tcPr/>
                </a:tc>
                <a:extLst>
                  <a:ext uri="{0D108BD9-81ED-4DB2-BD59-A6C34878D82A}">
                    <a16:rowId xmlns:a16="http://schemas.microsoft.com/office/drawing/2014/main" val="819820567"/>
                  </a:ext>
                </a:extLst>
              </a:tr>
              <a:tr h="859503">
                <a:tc>
                  <a:txBody>
                    <a:bodyPr/>
                    <a:lstStyle/>
                    <a:p>
                      <a:r>
                        <a:rPr lang="en-US" dirty="0"/>
                        <a:t>Self-Harm</a:t>
                      </a:r>
                    </a:p>
                  </a:txBody>
                  <a:tcPr/>
                </a:tc>
                <a:tc>
                  <a:txBody>
                    <a:bodyPr/>
                    <a:lstStyle/>
                    <a:p>
                      <a:r>
                        <a:rPr lang="en-US" dirty="0"/>
                        <a:t>An act with nonfatal outcome, in which an individual deliberately initiates a nonhabitual behavior that, without intervention from others, will cause self-harm.</a:t>
                      </a:r>
                    </a:p>
                  </a:txBody>
                  <a:tcPr/>
                </a:tc>
                <a:extLst>
                  <a:ext uri="{0D108BD9-81ED-4DB2-BD59-A6C34878D82A}">
                    <a16:rowId xmlns:a16="http://schemas.microsoft.com/office/drawing/2014/main" val="207224206"/>
                  </a:ext>
                </a:extLst>
              </a:tr>
            </a:tbl>
          </a:graphicData>
        </a:graphic>
      </p:graphicFrame>
      <p:sp>
        <p:nvSpPr>
          <p:cNvPr id="10" name="TextBox 9">
            <a:extLst>
              <a:ext uri="{FF2B5EF4-FFF2-40B4-BE49-F238E27FC236}">
                <a16:creationId xmlns:a16="http://schemas.microsoft.com/office/drawing/2014/main" id="{E6E26A0F-00A6-7EBD-7A53-58F60EE84DC1}"/>
              </a:ext>
            </a:extLst>
          </p:cNvPr>
          <p:cNvSpPr txBox="1"/>
          <p:nvPr/>
        </p:nvSpPr>
        <p:spPr>
          <a:xfrm>
            <a:off x="1869440" y="6211670"/>
            <a:ext cx="9853372" cy="461665"/>
          </a:xfrm>
          <a:prstGeom prst="rect">
            <a:avLst/>
          </a:prstGeom>
          <a:noFill/>
        </p:spPr>
        <p:txBody>
          <a:bodyPr wrap="square" rtlCol="0">
            <a:spAutoFit/>
          </a:bodyPr>
          <a:lstStyle/>
          <a:p>
            <a:pPr algn="r"/>
            <a:r>
              <a:rPr lang="en-US" sz="1200" dirty="0"/>
              <a:t>O’Connor E, </a:t>
            </a:r>
            <a:r>
              <a:rPr lang="en-US" sz="1200" dirty="0" err="1"/>
              <a:t>Gaynes</a:t>
            </a:r>
            <a:r>
              <a:rPr lang="en-US" sz="1200" dirty="0"/>
              <a:t> B, </a:t>
            </a:r>
            <a:r>
              <a:rPr lang="en-US" sz="1200" dirty="0" err="1"/>
              <a:t>Burda</a:t>
            </a:r>
            <a:r>
              <a:rPr lang="en-US" sz="1200" dirty="0"/>
              <a:t> BU, et al. Screening for Suicide Risk in Primary Care: A Systematic Evidence Review for the U.S. Preventive Services Task Force [Internet]. Rockville, (MD): Agency for Healthcare Research and Quality (US); 2013 Apr. (Evidence Syntheses, No. 103.)</a:t>
            </a:r>
          </a:p>
        </p:txBody>
      </p:sp>
    </p:spTree>
    <p:extLst>
      <p:ext uri="{BB962C8B-B14F-4D97-AF65-F5344CB8AC3E}">
        <p14:creationId xmlns:p14="http://schemas.microsoft.com/office/powerpoint/2010/main" val="3157306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78E1-12AE-C642-B8F5-07B29181147F}"/>
              </a:ext>
            </a:extLst>
          </p:cNvPr>
          <p:cNvSpPr>
            <a:spLocks noGrp="1"/>
          </p:cNvSpPr>
          <p:nvPr>
            <p:ph type="title"/>
          </p:nvPr>
        </p:nvSpPr>
        <p:spPr/>
        <p:txBody>
          <a:bodyPr>
            <a:normAutofit/>
          </a:bodyPr>
          <a:lstStyle/>
          <a:p>
            <a:r>
              <a:rPr lang="en-US" sz="3600" dirty="0"/>
              <a:t>Tips for talking about suicide </a:t>
            </a:r>
          </a:p>
        </p:txBody>
      </p:sp>
      <p:sp>
        <p:nvSpPr>
          <p:cNvPr id="4" name="Text Placeholder 3">
            <a:extLst>
              <a:ext uri="{FF2B5EF4-FFF2-40B4-BE49-F238E27FC236}">
                <a16:creationId xmlns:a16="http://schemas.microsoft.com/office/drawing/2014/main" id="{C5BA446E-FC01-C541-82A2-B56025FD2AF5}"/>
              </a:ext>
            </a:extLst>
          </p:cNvPr>
          <p:cNvSpPr>
            <a:spLocks noGrp="1"/>
          </p:cNvSpPr>
          <p:nvPr>
            <p:ph type="body" idx="1"/>
          </p:nvPr>
        </p:nvSpPr>
        <p:spPr>
          <a:xfrm>
            <a:off x="729465" y="1986045"/>
            <a:ext cx="3482789" cy="576262"/>
          </a:xfrm>
        </p:spPr>
        <p:txBody>
          <a:bodyPr/>
          <a:lstStyle/>
          <a:p>
            <a:r>
              <a:rPr lang="en-US" b="1" dirty="0"/>
              <a:t>Consider Saying</a:t>
            </a:r>
          </a:p>
        </p:txBody>
      </p:sp>
      <p:sp>
        <p:nvSpPr>
          <p:cNvPr id="5" name="Content Placeholder 4">
            <a:extLst>
              <a:ext uri="{FF2B5EF4-FFF2-40B4-BE49-F238E27FC236}">
                <a16:creationId xmlns:a16="http://schemas.microsoft.com/office/drawing/2014/main" id="{EFB0DF6B-F5B6-1E4D-B95C-F2B6B9813FF3}"/>
              </a:ext>
            </a:extLst>
          </p:cNvPr>
          <p:cNvSpPr>
            <a:spLocks noGrp="1"/>
          </p:cNvSpPr>
          <p:nvPr>
            <p:ph sz="half" idx="2"/>
          </p:nvPr>
        </p:nvSpPr>
        <p:spPr>
          <a:xfrm>
            <a:off x="581193" y="2680987"/>
            <a:ext cx="3899527" cy="3596669"/>
          </a:xfrm>
        </p:spPr>
        <p:txBody>
          <a:bodyPr>
            <a:noAutofit/>
          </a:bodyPr>
          <a:lstStyle/>
          <a:p>
            <a:r>
              <a:rPr lang="en-US" dirty="0">
                <a:solidFill>
                  <a:schemeClr val="tx1">
                    <a:lumMod val="75000"/>
                    <a:lumOff val="25000"/>
                  </a:schemeClr>
                </a:solidFill>
              </a:rPr>
              <a:t>Suicide attempt/attempted suicide </a:t>
            </a:r>
          </a:p>
          <a:p>
            <a:r>
              <a:rPr lang="en-US" dirty="0">
                <a:solidFill>
                  <a:schemeClr val="tx1">
                    <a:lumMod val="75000"/>
                    <a:lumOff val="25000"/>
                  </a:schemeClr>
                </a:solidFill>
              </a:rPr>
              <a:t>Died by suicide/suicide death </a:t>
            </a:r>
          </a:p>
          <a:p>
            <a:r>
              <a:rPr lang="en-US" dirty="0">
                <a:solidFill>
                  <a:schemeClr val="tx1">
                    <a:lumMod val="75000"/>
                    <a:lumOff val="25000"/>
                  </a:schemeClr>
                </a:solidFill>
              </a:rPr>
              <a:t>Took their own life </a:t>
            </a:r>
          </a:p>
          <a:p>
            <a:r>
              <a:rPr lang="en-US" dirty="0">
                <a:solidFill>
                  <a:schemeClr val="tx1">
                    <a:lumMod val="75000"/>
                    <a:lumOff val="25000"/>
                  </a:schemeClr>
                </a:solidFill>
              </a:rPr>
              <a:t>Died as the result of self-inflected injury </a:t>
            </a:r>
          </a:p>
          <a:p>
            <a:endParaRPr lang="en-US"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id="{301D4481-B08D-CE42-9DC7-74F5C90DA4D6}"/>
              </a:ext>
            </a:extLst>
          </p:cNvPr>
          <p:cNvSpPr>
            <a:spLocks noGrp="1"/>
          </p:cNvSpPr>
          <p:nvPr>
            <p:ph type="body" sz="quarter" idx="3"/>
          </p:nvPr>
        </p:nvSpPr>
        <p:spPr>
          <a:xfrm>
            <a:off x="5825448" y="1922515"/>
            <a:ext cx="4195346" cy="576262"/>
          </a:xfrm>
        </p:spPr>
        <p:txBody>
          <a:bodyPr/>
          <a:lstStyle/>
          <a:p>
            <a:r>
              <a:rPr lang="en-US" b="1" dirty="0"/>
              <a:t>Instead Of</a:t>
            </a:r>
          </a:p>
        </p:txBody>
      </p:sp>
      <p:sp>
        <p:nvSpPr>
          <p:cNvPr id="7" name="Content Placeholder 6">
            <a:extLst>
              <a:ext uri="{FF2B5EF4-FFF2-40B4-BE49-F238E27FC236}">
                <a16:creationId xmlns:a16="http://schemas.microsoft.com/office/drawing/2014/main" id="{0436AF69-B2B5-6B46-BE93-EC0C070A9783}"/>
              </a:ext>
            </a:extLst>
          </p:cNvPr>
          <p:cNvSpPr>
            <a:spLocks noGrp="1"/>
          </p:cNvSpPr>
          <p:nvPr>
            <p:ph sz="quarter" idx="4"/>
          </p:nvPr>
        </p:nvSpPr>
        <p:spPr>
          <a:xfrm>
            <a:off x="5969290" y="2562307"/>
            <a:ext cx="3907662" cy="3373149"/>
          </a:xfrm>
        </p:spPr>
        <p:txBody>
          <a:bodyPr>
            <a:normAutofit/>
          </a:bodyPr>
          <a:lstStyle/>
          <a:p>
            <a:r>
              <a:rPr lang="en-US" dirty="0"/>
              <a:t>Failed suicide or unsuccessful attempt </a:t>
            </a:r>
          </a:p>
          <a:p>
            <a:r>
              <a:rPr lang="en-US" dirty="0"/>
              <a:t>Successful or completed suicide</a:t>
            </a:r>
          </a:p>
          <a:p>
            <a:r>
              <a:rPr lang="en-US" dirty="0"/>
              <a:t>Committed suicide </a:t>
            </a:r>
          </a:p>
          <a:p>
            <a:r>
              <a:rPr lang="en-US" dirty="0"/>
              <a:t>Chose to kill him/herself</a:t>
            </a:r>
          </a:p>
        </p:txBody>
      </p:sp>
      <p:sp>
        <p:nvSpPr>
          <p:cNvPr id="8" name="TextBox 7">
            <a:extLst>
              <a:ext uri="{FF2B5EF4-FFF2-40B4-BE49-F238E27FC236}">
                <a16:creationId xmlns:a16="http://schemas.microsoft.com/office/drawing/2014/main" id="{B584DA67-D544-5422-AC80-6A732670E0EE}"/>
              </a:ext>
            </a:extLst>
          </p:cNvPr>
          <p:cNvSpPr txBox="1"/>
          <p:nvPr/>
        </p:nvSpPr>
        <p:spPr>
          <a:xfrm>
            <a:off x="413887" y="4816845"/>
            <a:ext cx="10823122" cy="646331"/>
          </a:xfrm>
          <a:prstGeom prst="rect">
            <a:avLst/>
          </a:prstGeom>
          <a:noFill/>
        </p:spPr>
        <p:txBody>
          <a:bodyPr wrap="square" rtlCol="0">
            <a:spAutoFit/>
          </a:bodyPr>
          <a:lstStyle/>
          <a:p>
            <a:r>
              <a:rPr lang="en-US" dirty="0"/>
              <a:t>When talking about suicide, consider other meanings your words may have. For example, “committed suicide” implies that suicide is a crime. Choosing words that are clearer and more neutral help reduce stigma. </a:t>
            </a:r>
          </a:p>
        </p:txBody>
      </p:sp>
      <p:sp>
        <p:nvSpPr>
          <p:cNvPr id="9" name="TextBox 8">
            <a:extLst>
              <a:ext uri="{FF2B5EF4-FFF2-40B4-BE49-F238E27FC236}">
                <a16:creationId xmlns:a16="http://schemas.microsoft.com/office/drawing/2014/main" id="{16982C50-F69F-69C5-02E9-AFA945F36E54}"/>
              </a:ext>
            </a:extLst>
          </p:cNvPr>
          <p:cNvSpPr txBox="1"/>
          <p:nvPr/>
        </p:nvSpPr>
        <p:spPr>
          <a:xfrm>
            <a:off x="544734" y="6212699"/>
            <a:ext cx="10823122" cy="276999"/>
          </a:xfrm>
          <a:prstGeom prst="rect">
            <a:avLst/>
          </a:prstGeom>
          <a:noFill/>
        </p:spPr>
        <p:txBody>
          <a:bodyPr wrap="square" rtlCol="0">
            <a:spAutoFit/>
          </a:bodyPr>
          <a:lstStyle/>
          <a:p>
            <a:pPr algn="r"/>
            <a:r>
              <a:rPr lang="en-US" sz="1200" dirty="0"/>
              <a:t>Retrieved from National Alliance on Mental Illness (NAMI) Language Matters  https://</a:t>
            </a:r>
            <a:r>
              <a:rPr lang="en-US" sz="1200" dirty="0" err="1"/>
              <a:t>nami.org</a:t>
            </a:r>
            <a:r>
              <a:rPr lang="en-US" sz="1200" dirty="0"/>
              <a:t>/NAMI/media/NAMI-Media/Infographics/NAMI-Language-</a:t>
            </a:r>
            <a:r>
              <a:rPr lang="en-US" sz="1200" dirty="0" err="1"/>
              <a:t>Matters.pdf</a:t>
            </a:r>
            <a:endParaRPr lang="en-US" sz="1200" dirty="0"/>
          </a:p>
        </p:txBody>
      </p:sp>
    </p:spTree>
    <p:extLst>
      <p:ext uri="{BB962C8B-B14F-4D97-AF65-F5344CB8AC3E}">
        <p14:creationId xmlns:p14="http://schemas.microsoft.com/office/powerpoint/2010/main" val="3380018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55CC4-C1FF-C04C-B3B2-81E3CB86AED7}"/>
              </a:ext>
            </a:extLst>
          </p:cNvPr>
          <p:cNvSpPr>
            <a:spLocks noGrp="1"/>
          </p:cNvSpPr>
          <p:nvPr>
            <p:ph type="title"/>
          </p:nvPr>
        </p:nvSpPr>
        <p:spPr/>
        <p:txBody>
          <a:bodyPr>
            <a:normAutofit/>
          </a:bodyPr>
          <a:lstStyle/>
          <a:p>
            <a:r>
              <a:rPr lang="en-US" sz="3600" dirty="0"/>
              <a:t>Suicide Statistics, U.S. 2020 </a:t>
            </a:r>
          </a:p>
        </p:txBody>
      </p:sp>
      <p:graphicFrame>
        <p:nvGraphicFramePr>
          <p:cNvPr id="3" name="Diagram 2">
            <a:extLst>
              <a:ext uri="{FF2B5EF4-FFF2-40B4-BE49-F238E27FC236}">
                <a16:creationId xmlns:a16="http://schemas.microsoft.com/office/drawing/2014/main" id="{384DC50D-2C13-E641-94F7-B6A47B70F5E3}"/>
              </a:ext>
            </a:extLst>
          </p:cNvPr>
          <p:cNvGraphicFramePr/>
          <p:nvPr>
            <p:extLst>
              <p:ext uri="{D42A27DB-BD31-4B8C-83A1-F6EECF244321}">
                <p14:modId xmlns:p14="http://schemas.microsoft.com/office/powerpoint/2010/main" val="2628910476"/>
              </p:ext>
            </p:extLst>
          </p:nvPr>
        </p:nvGraphicFramePr>
        <p:xfrm>
          <a:off x="833138" y="1865274"/>
          <a:ext cx="10772372" cy="4541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34CCE9B7-D96C-5D41-A7DA-144AE0962ACB}"/>
              </a:ext>
            </a:extLst>
          </p:cNvPr>
          <p:cNvSpPr txBox="1"/>
          <p:nvPr/>
        </p:nvSpPr>
        <p:spPr>
          <a:xfrm>
            <a:off x="2306320" y="6406794"/>
            <a:ext cx="7788624" cy="430887"/>
          </a:xfrm>
          <a:prstGeom prst="rect">
            <a:avLst/>
          </a:prstGeom>
          <a:noFill/>
        </p:spPr>
        <p:txBody>
          <a:bodyPr wrap="square" rtlCol="0">
            <a:spAutoFit/>
          </a:bodyPr>
          <a:lstStyle/>
          <a:p>
            <a:r>
              <a:rPr lang="en-US" sz="1100" dirty="0"/>
              <a:t>CDC, 2020; Garnett, M.F., Curtin, S.C., &amp; Stone, D.M (2020). Suicide Mortality in the United States, 2000-2020. Retrieved from; https://</a:t>
            </a:r>
            <a:r>
              <a:rPr lang="en-US" sz="1100" dirty="0" err="1"/>
              <a:t>cdc.gov.nchs</a:t>
            </a:r>
            <a:r>
              <a:rPr lang="en-US" sz="1100" dirty="0"/>
              <a:t>/products/</a:t>
            </a:r>
            <a:r>
              <a:rPr lang="en-US" sz="1100" dirty="0" err="1"/>
              <a:t>index.htm</a:t>
            </a:r>
            <a:r>
              <a:rPr lang="en-US" sz="1100" dirty="0"/>
              <a:t>.</a:t>
            </a:r>
          </a:p>
        </p:txBody>
      </p:sp>
    </p:spTree>
    <p:extLst>
      <p:ext uri="{BB962C8B-B14F-4D97-AF65-F5344CB8AC3E}">
        <p14:creationId xmlns:p14="http://schemas.microsoft.com/office/powerpoint/2010/main" val="2001875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471949" y="932120"/>
            <a:ext cx="11100619" cy="886433"/>
          </a:xfrm>
          <a:prstGeom prst="rect">
            <a:avLst/>
          </a:prstGeom>
          <a:noFill/>
          <a:ln>
            <a:noFill/>
          </a:ln>
        </p:spPr>
        <p:txBody>
          <a:bodyPr spcFirstLastPara="1" wrap="square" lIns="68550" tIns="34275" rIns="68550" bIns="34275" anchor="b" anchorCtr="0">
            <a:noAutofit/>
          </a:bodyPr>
          <a:lstStyle/>
          <a:p>
            <a:pPr marL="0" lvl="0" indent="0" algn="l" rtl="0">
              <a:spcBef>
                <a:spcPts val="0"/>
              </a:spcBef>
              <a:spcAft>
                <a:spcPts val="0"/>
              </a:spcAft>
              <a:buClr>
                <a:schemeClr val="lt1"/>
              </a:buClr>
              <a:buSzPts val="3600"/>
              <a:buFont typeface="Gill Sans"/>
              <a:buNone/>
            </a:pPr>
            <a:r>
              <a:rPr lang="en-US" sz="3600" dirty="0"/>
              <a:t>SUICIDE RISK IN DIVERSE COMMUNITIES</a:t>
            </a:r>
            <a:endParaRPr sz="3600" dirty="0"/>
          </a:p>
        </p:txBody>
      </p:sp>
      <p:sp>
        <p:nvSpPr>
          <p:cNvPr id="185" name="Google Shape;185;p10"/>
          <p:cNvSpPr/>
          <p:nvPr/>
        </p:nvSpPr>
        <p:spPr>
          <a:xfrm>
            <a:off x="471949" y="1818553"/>
            <a:ext cx="11218500" cy="4855145"/>
          </a:xfrm>
          <a:prstGeom prst="rect">
            <a:avLst/>
          </a:prstGeom>
          <a:noFill/>
          <a:ln>
            <a:noFill/>
          </a:ln>
        </p:spPr>
        <p:txBody>
          <a:bodyPr spcFirstLastPara="1" wrap="square" lIns="68550" tIns="34275" rIns="68550" bIns="34275" anchor="t" anchorCtr="0">
            <a:spAutoFit/>
          </a:bodyPr>
          <a:lstStyle/>
          <a:p>
            <a:pPr marL="0" marR="0" lvl="0" indent="0" algn="l" rtl="0">
              <a:spcBef>
                <a:spcPts val="0"/>
              </a:spcBef>
              <a:spcAft>
                <a:spcPts val="0"/>
              </a:spcAft>
              <a:buNone/>
            </a:pPr>
            <a:endParaRPr sz="1100" b="0" i="0" u="none" strike="noStrike" cap="none" dirty="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b="1" i="0" u="none" strike="noStrike" cap="none" dirty="0">
                <a:solidFill>
                  <a:schemeClr val="accent2"/>
                </a:solidFill>
                <a:ea typeface="Gill Sans"/>
                <a:cs typeface="Gill Sans"/>
                <a:sym typeface="Gill Sans"/>
              </a:rPr>
              <a:t>Suicide is a complex issue. </a:t>
            </a:r>
            <a:r>
              <a:rPr lang="en-US" sz="1800" b="0" i="0" u="none" strike="noStrike" cap="none" dirty="0">
                <a:solidFill>
                  <a:schemeClr val="dk1"/>
                </a:solidFill>
                <a:ea typeface="Gill Sans"/>
                <a:cs typeface="Gill Sans"/>
                <a:sym typeface="Gill Sans"/>
              </a:rPr>
              <a:t>There is never one reason why a person may attempt or die by suicide. </a:t>
            </a:r>
            <a:endParaRPr sz="1800" b="0" i="0" u="none" strike="noStrike" cap="none" dirty="0">
              <a:solidFill>
                <a:srgbClr val="000000"/>
              </a:solidFill>
              <a:ea typeface="Gill Sans"/>
              <a:cs typeface="Gill Sans"/>
              <a:sym typeface="Gill Sans"/>
            </a:endParaRPr>
          </a:p>
          <a:p>
            <a:pPr marL="0" marR="0" lvl="0" indent="0" algn="l" rtl="0">
              <a:spcBef>
                <a:spcPts val="0"/>
              </a:spcBef>
              <a:spcAft>
                <a:spcPts val="0"/>
              </a:spcAft>
              <a:buNone/>
            </a:pPr>
            <a:endParaRPr sz="1800" b="0" i="0" u="none" strike="noStrike" cap="none" dirty="0">
              <a:solidFill>
                <a:schemeClr val="dk1"/>
              </a:solidFill>
              <a:ea typeface="Gill Sans"/>
              <a:cs typeface="Gill Sans"/>
              <a:sym typeface="Gill Sans"/>
            </a:endParaRPr>
          </a:p>
          <a:p>
            <a:pPr marL="0" marR="0" lvl="0" indent="0" algn="l" rtl="0">
              <a:spcBef>
                <a:spcPts val="0"/>
              </a:spcBef>
              <a:spcAft>
                <a:spcPts val="0"/>
              </a:spcAft>
              <a:buNone/>
            </a:pPr>
            <a:r>
              <a:rPr lang="en-US" sz="1800" b="0" i="0" u="none" strike="noStrike" cap="none" dirty="0">
                <a:solidFill>
                  <a:schemeClr val="dk1"/>
                </a:solidFill>
                <a:ea typeface="Gill Sans"/>
                <a:cs typeface="Gill Sans"/>
                <a:sym typeface="Gill Sans"/>
              </a:rPr>
              <a:t>Often it is a combination of circumstances that contribute to the risk of suicide. </a:t>
            </a:r>
            <a:endParaRPr sz="1800" b="0" i="0" u="none" strike="noStrike" cap="none" dirty="0">
              <a:solidFill>
                <a:srgbClr val="000000"/>
              </a:solidFill>
              <a:ea typeface="Gill Sans"/>
              <a:cs typeface="Gill Sans"/>
              <a:sym typeface="Gill Sans"/>
            </a:endParaRPr>
          </a:p>
          <a:p>
            <a:pPr marL="0" marR="0" lvl="0" indent="0" algn="l" rtl="0">
              <a:spcBef>
                <a:spcPts val="0"/>
              </a:spcBef>
              <a:spcAft>
                <a:spcPts val="0"/>
              </a:spcAft>
              <a:buNone/>
            </a:pPr>
            <a:endParaRPr sz="1800" b="0" i="0" u="none" strike="noStrike" cap="none" dirty="0">
              <a:solidFill>
                <a:schemeClr val="dk1"/>
              </a:solidFill>
              <a:ea typeface="Gill Sans"/>
              <a:cs typeface="Gill Sans"/>
              <a:sym typeface="Gill Sans"/>
            </a:endParaRPr>
          </a:p>
          <a:p>
            <a:pPr marL="0" marR="0" lvl="0" indent="0" algn="l" rtl="0">
              <a:spcBef>
                <a:spcPts val="0"/>
              </a:spcBef>
              <a:spcAft>
                <a:spcPts val="0"/>
              </a:spcAft>
              <a:buNone/>
            </a:pPr>
            <a:r>
              <a:rPr lang="en-US" sz="1800" b="0" i="0" u="none" strike="noStrike" cap="none" dirty="0">
                <a:solidFill>
                  <a:schemeClr val="dk1"/>
                </a:solidFill>
                <a:ea typeface="Gill Sans"/>
                <a:cs typeface="Gill Sans"/>
                <a:sym typeface="Gill Sans"/>
              </a:rPr>
              <a:t>Understanding racial, ethnic, and gender differences in rates of suicidal ideation, suicide attempts, and suicide deaths is essential for more effectively directing and guiding suicide prevention efforts.</a:t>
            </a:r>
            <a:endParaRPr sz="1800" b="0" i="0" u="none" strike="noStrike" cap="none" dirty="0">
              <a:solidFill>
                <a:schemeClr val="dk1"/>
              </a:solidFill>
              <a:ea typeface="Gill Sans"/>
              <a:cs typeface="Gill Sans"/>
              <a:sym typeface="Gill Sans"/>
            </a:endParaRPr>
          </a:p>
          <a:p>
            <a:pPr marL="0" marR="0" lvl="0" indent="0" algn="l" rtl="0">
              <a:spcBef>
                <a:spcPts val="0"/>
              </a:spcBef>
              <a:spcAft>
                <a:spcPts val="0"/>
              </a:spcAft>
              <a:buNone/>
            </a:pPr>
            <a:endParaRPr sz="1800" b="0" i="0" u="none" strike="noStrike" cap="none" dirty="0">
              <a:solidFill>
                <a:schemeClr val="dk1"/>
              </a:solidFill>
              <a:ea typeface="Gill Sans"/>
              <a:cs typeface="Gill Sans"/>
              <a:sym typeface="Gill Sans"/>
            </a:endParaRPr>
          </a:p>
          <a:p>
            <a:pPr marL="0" marR="0" lvl="1" indent="0" algn="l" rtl="0">
              <a:spcBef>
                <a:spcPts val="0"/>
              </a:spcBef>
              <a:spcAft>
                <a:spcPts val="0"/>
              </a:spcAft>
              <a:buNone/>
            </a:pPr>
            <a:r>
              <a:rPr lang="en-US" sz="1800" b="0" i="0" u="none" strike="noStrike" cap="none" dirty="0">
                <a:solidFill>
                  <a:schemeClr val="dk1"/>
                </a:solidFill>
                <a:ea typeface="Gill Sans"/>
                <a:cs typeface="Gill Sans"/>
                <a:sym typeface="Gill Sans"/>
              </a:rPr>
              <a:t>In addition to general risk factors experienced by their cisgender counterparts, </a:t>
            </a:r>
            <a:r>
              <a:rPr lang="en-US" sz="1800" i="0" u="none" strike="noStrike" cap="none" dirty="0">
                <a:solidFill>
                  <a:schemeClr val="dk1"/>
                </a:solidFill>
                <a:ea typeface="Gill Sans"/>
                <a:cs typeface="Gill Sans"/>
                <a:sym typeface="Gill Sans"/>
              </a:rPr>
              <a:t>transgender people have additional risk factors, such as experiences of discrimination, stigma, family and societal rejection, and lack of access to gender-affirming health care.</a:t>
            </a:r>
            <a:endParaRPr sz="1800" i="0" u="none" strike="noStrike" cap="none" dirty="0">
              <a:solidFill>
                <a:schemeClr val="dk1"/>
              </a:solidFill>
              <a:ea typeface="Gill Sans"/>
              <a:cs typeface="Gill Sans"/>
              <a:sym typeface="Gill Sans"/>
            </a:endParaRPr>
          </a:p>
          <a:p>
            <a:pPr marL="0" marR="0" lvl="0" indent="0" algn="l" rtl="0">
              <a:spcBef>
                <a:spcPts val="0"/>
              </a:spcBef>
              <a:spcAft>
                <a:spcPts val="0"/>
              </a:spcAft>
              <a:buNone/>
            </a:pPr>
            <a:endParaRPr sz="1800" b="0" i="0" u="none" strike="noStrike" cap="none" dirty="0">
              <a:solidFill>
                <a:schemeClr val="dk1"/>
              </a:solidFill>
              <a:ea typeface="Gill Sans"/>
              <a:cs typeface="Gill Sans"/>
              <a:sym typeface="Gill Sans"/>
            </a:endParaRPr>
          </a:p>
          <a:p>
            <a:pPr marL="0" marR="0" lvl="0" indent="0" algn="l" rtl="0">
              <a:spcBef>
                <a:spcPts val="0"/>
              </a:spcBef>
              <a:spcAft>
                <a:spcPts val="0"/>
              </a:spcAft>
              <a:buNone/>
            </a:pPr>
            <a:r>
              <a:rPr lang="en-US" sz="1800" b="0" i="0" u="none" strike="noStrike" cap="none" dirty="0">
                <a:solidFill>
                  <a:schemeClr val="dk1"/>
                </a:solidFill>
                <a:ea typeface="Gill Sans"/>
                <a:cs typeface="Gill Sans"/>
                <a:sym typeface="Gill Sans"/>
              </a:rPr>
              <a:t>Racial and ethnic groups differ in their access to culturally appropriate behavioral health care, experiences of discrimination, historical and inter-generational trauma, and other factors that may be related to suicide risk.</a:t>
            </a:r>
            <a:endParaRPr sz="1800" b="0" i="0" u="none" strike="noStrike" cap="none" dirty="0">
              <a:solidFill>
                <a:srgbClr val="000000"/>
              </a:solidFill>
              <a:ea typeface="Gill Sans"/>
              <a:cs typeface="Gill Sans"/>
              <a:sym typeface="Gill Sans"/>
            </a:endParaRPr>
          </a:p>
          <a:p>
            <a:pPr marL="0" marR="0" lvl="0" indent="0" algn="l" rtl="0">
              <a:spcBef>
                <a:spcPts val="0"/>
              </a:spcBef>
              <a:spcAft>
                <a:spcPts val="0"/>
              </a:spcAft>
              <a:buNone/>
            </a:pPr>
            <a:endParaRPr sz="1800" b="0" i="0" u="none" strike="noStrike" cap="none" dirty="0">
              <a:solidFill>
                <a:schemeClr val="dk1"/>
              </a:solidFill>
              <a:ea typeface="Gill Sans"/>
              <a:cs typeface="Gill Sans"/>
              <a:sym typeface="Gill Sans"/>
            </a:endParaRPr>
          </a:p>
          <a:p>
            <a:pPr marL="0" marR="0" lvl="0" indent="0" algn="l" rtl="0">
              <a:spcBef>
                <a:spcPts val="0"/>
              </a:spcBef>
              <a:spcAft>
                <a:spcPts val="0"/>
              </a:spcAft>
              <a:buNone/>
            </a:pPr>
            <a:r>
              <a:rPr lang="en-US" sz="1800" b="0" i="0" u="none" strike="noStrike" cap="none" dirty="0">
                <a:solidFill>
                  <a:schemeClr val="dk1"/>
                </a:solidFill>
                <a:ea typeface="Gill Sans"/>
                <a:cs typeface="Gill Sans"/>
                <a:sym typeface="Gill Sans"/>
              </a:rPr>
              <a:t>At the same time, our understanding of racial, ethnic, and gender differences in suicide deaths and  suicidal behaviors is limited by underreporting and other limitations in data collection systems.</a:t>
            </a:r>
            <a:endParaRPr sz="1800" dirty="0">
              <a:solidFill>
                <a:srgbClr val="000000"/>
              </a:solidFill>
              <a:ea typeface="Gill Sans"/>
              <a:cs typeface="Gill Sans"/>
              <a:sym typeface="Gill Sans"/>
            </a:endParaRPr>
          </a:p>
          <a:p>
            <a:pPr marL="0" marR="0" lvl="0" indent="0" algn="l" rtl="0">
              <a:spcBef>
                <a:spcPts val="0"/>
              </a:spcBef>
              <a:spcAft>
                <a:spcPts val="0"/>
              </a:spcAft>
              <a:buNone/>
            </a:pPr>
            <a:endParaRPr sz="1200" dirty="0">
              <a:solidFill>
                <a:schemeClr val="dk1"/>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9"/>
          <p:cNvSpPr txBox="1">
            <a:spLocks noGrp="1"/>
          </p:cNvSpPr>
          <p:nvPr>
            <p:ph type="title"/>
          </p:nvPr>
        </p:nvSpPr>
        <p:spPr>
          <a:xfrm>
            <a:off x="457200" y="1004564"/>
            <a:ext cx="11168743" cy="741249"/>
          </a:xfrm>
          <a:prstGeom prst="rect">
            <a:avLst/>
          </a:prstGeom>
          <a:noFill/>
          <a:ln>
            <a:noFill/>
          </a:ln>
        </p:spPr>
        <p:txBody>
          <a:bodyPr spcFirstLastPara="1" wrap="square" lIns="68550" tIns="34275" rIns="68550" bIns="34275" anchor="b" anchorCtr="0">
            <a:normAutofit/>
          </a:bodyPr>
          <a:lstStyle/>
          <a:p>
            <a:pPr marL="0" lvl="0" indent="0" algn="l" rtl="0">
              <a:spcBef>
                <a:spcPts val="0"/>
              </a:spcBef>
              <a:spcAft>
                <a:spcPts val="0"/>
              </a:spcAft>
              <a:buClr>
                <a:schemeClr val="lt1"/>
              </a:buClr>
              <a:buSzPts val="2800"/>
              <a:buFont typeface="Gill Sans"/>
              <a:buNone/>
            </a:pPr>
            <a:r>
              <a:rPr lang="en-US" sz="3600" dirty="0"/>
              <a:t>INTERSECTIONALITY AND SUICIDE </a:t>
            </a:r>
            <a:endParaRPr sz="3600" dirty="0"/>
          </a:p>
        </p:txBody>
      </p:sp>
      <p:sp>
        <p:nvSpPr>
          <p:cNvPr id="191" name="Google Shape;191;p9"/>
          <p:cNvSpPr txBox="1"/>
          <p:nvPr/>
        </p:nvSpPr>
        <p:spPr>
          <a:xfrm>
            <a:off x="457200" y="2090057"/>
            <a:ext cx="7727088" cy="4339815"/>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US" sz="1800" b="0" i="0" u="none" strike="noStrike" cap="none" dirty="0">
                <a:solidFill>
                  <a:schemeClr val="dk1"/>
                </a:solidFill>
                <a:ea typeface="Gill Sans"/>
                <a:cs typeface="Gill Sans"/>
                <a:sym typeface="Gill Sans"/>
              </a:rPr>
              <a:t>Introduced by </a:t>
            </a:r>
            <a:r>
              <a:rPr lang="en-US" sz="1800" b="0" i="0" u="none" strike="noStrike" cap="none" dirty="0" err="1">
                <a:solidFill>
                  <a:schemeClr val="dk1"/>
                </a:solidFill>
                <a:ea typeface="Gill Sans"/>
                <a:cs typeface="Gill Sans"/>
                <a:sym typeface="Gill Sans"/>
              </a:rPr>
              <a:t>Kimberle</a:t>
            </a:r>
            <a:r>
              <a:rPr lang="en-US" sz="1800" b="0" i="0" u="none" strike="noStrike" cap="none" dirty="0">
                <a:solidFill>
                  <a:schemeClr val="dk1"/>
                </a:solidFill>
                <a:ea typeface="Gill Sans"/>
                <a:cs typeface="Gill Sans"/>
                <a:sym typeface="Gill Sans"/>
              </a:rPr>
              <a:t> Crenshaw as an idea that, “when it comes to thinking about how inequalities persist, categories like gender, race, and class are best understood as overlapping...rather than isolated and distinct”</a:t>
            </a:r>
            <a:endParaRPr sz="1800" b="0" i="0" u="none" strike="noStrike" cap="none" dirty="0">
              <a:solidFill>
                <a:schemeClr val="dk1"/>
              </a:solidFill>
              <a:ea typeface="Gill Sans"/>
              <a:cs typeface="Gill Sans"/>
              <a:sym typeface="Gill Sans"/>
            </a:endParaRPr>
          </a:p>
          <a:p>
            <a:pPr marL="0" marR="0" lvl="0" indent="0" algn="l" rtl="0">
              <a:lnSpc>
                <a:spcPct val="115000"/>
              </a:lnSpc>
              <a:spcBef>
                <a:spcPts val="0"/>
              </a:spcBef>
              <a:spcAft>
                <a:spcPts val="0"/>
              </a:spcAft>
              <a:buNone/>
            </a:pPr>
            <a:endParaRPr sz="1800" b="0" i="0" u="none" strike="noStrike" cap="none" dirty="0">
              <a:solidFill>
                <a:schemeClr val="dk1"/>
              </a:solidFill>
              <a:ea typeface="Gill Sans"/>
              <a:cs typeface="Gill Sans"/>
              <a:sym typeface="Gill Sans"/>
            </a:endParaRPr>
          </a:p>
          <a:p>
            <a:pPr marL="0" marR="0" lvl="0" indent="0" algn="l" rtl="0">
              <a:lnSpc>
                <a:spcPct val="115000"/>
              </a:lnSpc>
              <a:spcBef>
                <a:spcPts val="0"/>
              </a:spcBef>
              <a:spcAft>
                <a:spcPts val="0"/>
              </a:spcAft>
              <a:buNone/>
            </a:pPr>
            <a:r>
              <a:rPr lang="en-US" sz="1800" b="0" i="0" u="none" strike="noStrike" cap="none" dirty="0">
                <a:solidFill>
                  <a:schemeClr val="dk1"/>
                </a:solidFill>
                <a:ea typeface="Gill Sans"/>
                <a:cs typeface="Gill Sans"/>
                <a:sym typeface="Gill Sans"/>
              </a:rPr>
              <a:t>According to Crenshaw, these inequalities</a:t>
            </a:r>
            <a:r>
              <a:rPr lang="en-US" sz="1800" b="1" i="0" u="none" strike="noStrike" cap="none" dirty="0">
                <a:solidFill>
                  <a:schemeClr val="dk1"/>
                </a:solidFill>
                <a:ea typeface="Gill Sans"/>
                <a:cs typeface="Gill Sans"/>
                <a:sym typeface="Gill Sans"/>
              </a:rPr>
              <a:t> “operate together and </a:t>
            </a:r>
            <a:endParaRPr sz="1800" b="1" i="0" u="none" strike="noStrike" cap="none" dirty="0">
              <a:solidFill>
                <a:schemeClr val="dk1"/>
              </a:solidFill>
              <a:ea typeface="Gill Sans"/>
              <a:cs typeface="Gill Sans"/>
              <a:sym typeface="Gill Sans"/>
            </a:endParaRPr>
          </a:p>
          <a:p>
            <a:pPr marL="0" marR="0" lvl="0" indent="0" algn="l" rtl="0">
              <a:lnSpc>
                <a:spcPct val="115000"/>
              </a:lnSpc>
              <a:spcBef>
                <a:spcPts val="0"/>
              </a:spcBef>
              <a:spcAft>
                <a:spcPts val="0"/>
              </a:spcAft>
              <a:buNone/>
            </a:pPr>
            <a:r>
              <a:rPr lang="en-US" sz="1800" b="1" i="0" u="none" strike="noStrike" cap="none" dirty="0">
                <a:solidFill>
                  <a:schemeClr val="dk1"/>
                </a:solidFill>
                <a:ea typeface="Gill Sans"/>
                <a:cs typeface="Gill Sans"/>
                <a:sym typeface="Gill Sans"/>
              </a:rPr>
              <a:t>exacerbate each other”</a:t>
            </a:r>
            <a:endParaRPr sz="1800" b="1" i="0" u="none" strike="noStrike" cap="none" dirty="0">
              <a:solidFill>
                <a:schemeClr val="dk1"/>
              </a:solidFill>
              <a:ea typeface="Gill Sans"/>
              <a:cs typeface="Gill Sans"/>
              <a:sym typeface="Gill Sans"/>
            </a:endParaRPr>
          </a:p>
          <a:p>
            <a:pPr marL="0" marR="0" lvl="0" indent="0" algn="l" rtl="0">
              <a:lnSpc>
                <a:spcPct val="115000"/>
              </a:lnSpc>
              <a:spcBef>
                <a:spcPts val="0"/>
              </a:spcBef>
              <a:spcAft>
                <a:spcPts val="0"/>
              </a:spcAft>
              <a:buNone/>
            </a:pPr>
            <a:endParaRPr sz="1800" b="0" i="0" u="none" strike="noStrike" cap="none" dirty="0">
              <a:solidFill>
                <a:schemeClr val="dk1"/>
              </a:solidFill>
              <a:ea typeface="Gill Sans"/>
              <a:cs typeface="Gill Sans"/>
              <a:sym typeface="Gill Sans"/>
            </a:endParaRPr>
          </a:p>
          <a:p>
            <a:pPr marL="0" marR="0" lvl="0" indent="0" algn="l" rtl="0">
              <a:lnSpc>
                <a:spcPct val="115000"/>
              </a:lnSpc>
              <a:spcBef>
                <a:spcPts val="0"/>
              </a:spcBef>
              <a:spcAft>
                <a:spcPts val="0"/>
              </a:spcAft>
              <a:buNone/>
            </a:pPr>
            <a:r>
              <a:rPr lang="en-US" sz="1800" b="0" i="0" u="none" strike="noStrike" cap="none" dirty="0">
                <a:solidFill>
                  <a:schemeClr val="dk1"/>
                </a:solidFill>
                <a:ea typeface="Gill Sans"/>
                <a:cs typeface="Gill Sans"/>
                <a:sym typeface="Gill Sans"/>
              </a:rPr>
              <a:t>We have many facets to our identity and it’s what makes us unique.</a:t>
            </a:r>
            <a:endParaRPr sz="1800" b="0" i="0" u="none" strike="noStrike" cap="none" dirty="0">
              <a:solidFill>
                <a:schemeClr val="dk1"/>
              </a:solidFill>
              <a:ea typeface="Gill Sans"/>
              <a:cs typeface="Gill Sans"/>
              <a:sym typeface="Gill Sans"/>
            </a:endParaRPr>
          </a:p>
          <a:p>
            <a:pPr marL="0" marR="0" lvl="0" indent="0" algn="l" rtl="0">
              <a:lnSpc>
                <a:spcPct val="115000"/>
              </a:lnSpc>
              <a:spcBef>
                <a:spcPts val="0"/>
              </a:spcBef>
              <a:spcAft>
                <a:spcPts val="0"/>
              </a:spcAft>
              <a:buNone/>
            </a:pPr>
            <a:endParaRPr sz="1800" b="0" i="0" u="none" strike="noStrike" cap="none" dirty="0">
              <a:solidFill>
                <a:schemeClr val="dk1"/>
              </a:solidFill>
              <a:ea typeface="Gill Sans"/>
              <a:cs typeface="Gill Sans"/>
              <a:sym typeface="Gill Sans"/>
            </a:endParaRPr>
          </a:p>
          <a:p>
            <a:pPr marL="0" marR="0" lvl="0" indent="0" algn="l" rtl="0">
              <a:spcBef>
                <a:spcPts val="0"/>
              </a:spcBef>
              <a:spcAft>
                <a:spcPts val="0"/>
              </a:spcAft>
              <a:buNone/>
            </a:pPr>
            <a:r>
              <a:rPr lang="en-US" sz="1800" b="1" i="0" u="none" strike="noStrike" cap="none" dirty="0">
                <a:solidFill>
                  <a:schemeClr val="dk1"/>
                </a:solidFill>
                <a:ea typeface="Gill Sans"/>
                <a:cs typeface="Gill Sans"/>
                <a:sym typeface="Gill Sans"/>
              </a:rPr>
              <a:t>When individuals experience the convergence of inequalities and other adverse experiences</a:t>
            </a:r>
            <a:r>
              <a:rPr lang="en-US" sz="1800" b="0" i="0" u="none" strike="noStrike" cap="none" dirty="0">
                <a:solidFill>
                  <a:schemeClr val="dk1"/>
                </a:solidFill>
                <a:ea typeface="Gill Sans"/>
                <a:cs typeface="Gill Sans"/>
                <a:sym typeface="Gill Sans"/>
              </a:rPr>
              <a:t> (</a:t>
            </a:r>
            <a:r>
              <a:rPr lang="en-US" sz="1800" b="0" i="1" u="none" strike="noStrike" cap="none" dirty="0">
                <a:solidFill>
                  <a:schemeClr val="dk1"/>
                </a:solidFill>
                <a:ea typeface="Gill Sans"/>
                <a:cs typeface="Gill Sans"/>
                <a:sym typeface="Gill Sans"/>
              </a:rPr>
              <a:t>ex. systemic racism, institutional violence, homophobic and transphobic violence, ageism, classism, ableism..</a:t>
            </a:r>
            <a:r>
              <a:rPr lang="en-US" sz="1800" b="0" i="1" u="none" strike="noStrike" cap="none" dirty="0" err="1">
                <a:solidFill>
                  <a:schemeClr val="dk1"/>
                </a:solidFill>
                <a:ea typeface="Gill Sans"/>
                <a:cs typeface="Gill Sans"/>
                <a:sym typeface="Gill Sans"/>
              </a:rPr>
              <a:t>etc</a:t>
            </a:r>
            <a:r>
              <a:rPr lang="en-US" sz="1800" b="0" i="1" u="none" strike="noStrike" cap="none" dirty="0">
                <a:solidFill>
                  <a:schemeClr val="dk1"/>
                </a:solidFill>
                <a:ea typeface="Gill Sans"/>
                <a:cs typeface="Gill Sans"/>
                <a:sym typeface="Gill Sans"/>
              </a:rPr>
              <a:t>)</a:t>
            </a:r>
            <a:r>
              <a:rPr lang="en-US" sz="1800" b="0" i="0" u="none" strike="noStrike" cap="none" dirty="0">
                <a:solidFill>
                  <a:schemeClr val="dk1"/>
                </a:solidFill>
                <a:ea typeface="Gill Sans"/>
                <a:cs typeface="Gill Sans"/>
                <a:sym typeface="Gill Sans"/>
              </a:rPr>
              <a:t> </a:t>
            </a:r>
            <a:r>
              <a:rPr lang="en-US" sz="1800" b="1" i="0" u="none" strike="noStrike" cap="none" dirty="0">
                <a:solidFill>
                  <a:schemeClr val="dk1"/>
                </a:solidFill>
                <a:ea typeface="Gill Sans"/>
                <a:cs typeface="Gill Sans"/>
                <a:sym typeface="Gill Sans"/>
              </a:rPr>
              <a:t>based on the multiple identities they hold, the impact is compounded and can lead to physical and mental health disparities, including an increased suicide risk.</a:t>
            </a:r>
            <a:endParaRPr sz="1800" b="1" i="0" u="none" strike="noStrike" cap="none" dirty="0">
              <a:solidFill>
                <a:srgbClr val="000000"/>
              </a:solidFill>
              <a:ea typeface="Gill Sans"/>
              <a:cs typeface="Gill Sans"/>
              <a:sym typeface="Gill Sans"/>
            </a:endParaRPr>
          </a:p>
          <a:p>
            <a:pPr marL="171450" marR="0" lvl="0" indent="0" algn="l" rtl="0">
              <a:lnSpc>
                <a:spcPct val="115000"/>
              </a:lnSpc>
              <a:spcBef>
                <a:spcPts val="0"/>
              </a:spcBef>
              <a:spcAft>
                <a:spcPts val="0"/>
              </a:spcAft>
              <a:buNone/>
            </a:pPr>
            <a:endParaRPr sz="1800" b="0" i="0" u="none" strike="noStrike" cap="none" dirty="0">
              <a:solidFill>
                <a:schemeClr val="dk1"/>
              </a:solidFill>
              <a:latin typeface="Gill Sans"/>
              <a:ea typeface="Gill Sans"/>
              <a:cs typeface="Gill Sans"/>
              <a:sym typeface="Gill Sans"/>
            </a:endParaRPr>
          </a:p>
          <a:p>
            <a:pPr marL="0" marR="0" lvl="0" indent="0" algn="l" rtl="0">
              <a:lnSpc>
                <a:spcPct val="115000"/>
              </a:lnSpc>
              <a:spcBef>
                <a:spcPts val="600"/>
              </a:spcBef>
              <a:spcAft>
                <a:spcPts val="0"/>
              </a:spcAft>
              <a:buNone/>
            </a:pPr>
            <a:endParaRPr sz="1800" b="0" i="0" u="none" strike="noStrike" cap="none" dirty="0">
              <a:solidFill>
                <a:schemeClr val="dk1"/>
              </a:solidFill>
              <a:latin typeface="Gill Sans"/>
              <a:ea typeface="Gill Sans"/>
              <a:cs typeface="Gill Sans"/>
              <a:sym typeface="Gill Sans"/>
            </a:endParaRPr>
          </a:p>
          <a:p>
            <a:pPr marL="0" marR="0" lvl="0" indent="0" algn="l" rtl="0">
              <a:lnSpc>
                <a:spcPct val="115000"/>
              </a:lnSpc>
              <a:spcBef>
                <a:spcPts val="600"/>
              </a:spcBef>
              <a:spcAft>
                <a:spcPts val="0"/>
              </a:spcAft>
              <a:buNone/>
            </a:pPr>
            <a:endParaRPr sz="1400" b="0" i="0" u="none" strike="noStrike" cap="none" dirty="0">
              <a:solidFill>
                <a:schemeClr val="dk1"/>
              </a:solidFill>
              <a:latin typeface="Georgia"/>
              <a:ea typeface="Georgia"/>
              <a:cs typeface="Georgia"/>
              <a:sym typeface="Georgia"/>
            </a:endParaRPr>
          </a:p>
          <a:p>
            <a:pPr marL="0" marR="0" lvl="0" indent="0" algn="l" rtl="0">
              <a:lnSpc>
                <a:spcPct val="179000"/>
              </a:lnSpc>
              <a:spcBef>
                <a:spcPts val="600"/>
              </a:spcBef>
              <a:spcAft>
                <a:spcPts val="0"/>
              </a:spcAft>
              <a:buNone/>
            </a:pPr>
            <a:endParaRPr sz="975" b="0" i="0" u="none" strike="noStrike" cap="none" dirty="0">
              <a:solidFill>
                <a:schemeClr val="dk1"/>
              </a:solidFill>
              <a:latin typeface="Georgia"/>
              <a:ea typeface="Georgia"/>
              <a:cs typeface="Georgia"/>
              <a:sym typeface="Georgia"/>
            </a:endParaRPr>
          </a:p>
        </p:txBody>
      </p:sp>
      <p:pic>
        <p:nvPicPr>
          <p:cNvPr id="192" name="Google Shape;192;p9"/>
          <p:cNvPicPr preferRelativeResize="0"/>
          <p:nvPr/>
        </p:nvPicPr>
        <p:blipFill rotWithShape="1">
          <a:blip r:embed="rId3">
            <a:alphaModFix/>
          </a:blip>
          <a:srcRect/>
          <a:stretch/>
        </p:blipFill>
        <p:spPr>
          <a:xfrm>
            <a:off x="7936093" y="2425126"/>
            <a:ext cx="3944485" cy="3547049"/>
          </a:xfrm>
          <a:prstGeom prst="rect">
            <a:avLst/>
          </a:prstGeom>
          <a:noFill/>
          <a:ln>
            <a:noFill/>
          </a:ln>
        </p:spPr>
      </p:pic>
      <p:sp>
        <p:nvSpPr>
          <p:cNvPr id="193" name="Google Shape;193;p9"/>
          <p:cNvSpPr txBox="1"/>
          <p:nvPr/>
        </p:nvSpPr>
        <p:spPr>
          <a:xfrm>
            <a:off x="9224904" y="6300160"/>
            <a:ext cx="2655675" cy="259425"/>
          </a:xfrm>
          <a:prstGeom prst="rect">
            <a:avLst/>
          </a:prstGeom>
          <a:noFill/>
          <a:ln>
            <a:noFill/>
          </a:ln>
        </p:spPr>
        <p:txBody>
          <a:bodyPr spcFirstLastPara="1" wrap="square" lIns="34275" tIns="34275" rIns="34275" bIns="34275" anchor="t" anchorCtr="0">
            <a:noAutofit/>
          </a:bodyPr>
          <a:lstStyle/>
          <a:p>
            <a:pPr marL="0" marR="0" lvl="0" indent="0" algn="l" rtl="0">
              <a:spcBef>
                <a:spcPts val="0"/>
              </a:spcBef>
              <a:spcAft>
                <a:spcPts val="0"/>
              </a:spcAft>
              <a:buNone/>
            </a:pPr>
            <a:r>
              <a:rPr lang="en-US" sz="1013" b="0" i="0" u="none" strike="noStrike" cap="none">
                <a:solidFill>
                  <a:schemeClr val="dk1"/>
                </a:solidFill>
                <a:latin typeface="Georgia"/>
                <a:ea typeface="Georgia"/>
                <a:cs typeface="Georgia"/>
                <a:sym typeface="Georgia"/>
              </a:rPr>
              <a:t>(</a:t>
            </a:r>
            <a:r>
              <a:rPr lang="en-US" sz="1013" b="0" i="0" u="none" strike="noStrike" cap="none">
                <a:solidFill>
                  <a:schemeClr val="dk1"/>
                </a:solidFill>
                <a:latin typeface="Gill Sans"/>
                <a:ea typeface="Gill Sans"/>
                <a:cs typeface="Gill Sans"/>
                <a:sym typeface="Gill Sans"/>
              </a:rPr>
              <a:t>Image credit: YW Boston Blog, 2017)</a:t>
            </a:r>
            <a:endParaRPr sz="1013"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title"/>
          </p:nvPr>
        </p:nvSpPr>
        <p:spPr>
          <a:xfrm>
            <a:off x="550369" y="5492996"/>
            <a:ext cx="10931881" cy="68951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800"/>
              <a:buFont typeface="Gill Sans"/>
              <a:buNone/>
            </a:pPr>
            <a:r>
              <a:rPr lang="en-US" sz="4000" dirty="0">
                <a:solidFill>
                  <a:schemeClr val="lt2"/>
                </a:solidFill>
              </a:rPr>
              <a:t>THE SUICIDAL MIND </a:t>
            </a:r>
            <a:endParaRPr sz="4000" dirty="0">
              <a:solidFill>
                <a:schemeClr val="lt2"/>
              </a:solidFill>
            </a:endParaRPr>
          </a:p>
        </p:txBody>
      </p:sp>
      <p:pic>
        <p:nvPicPr>
          <p:cNvPr id="200" name="Google Shape;200;p11"/>
          <p:cNvPicPr preferRelativeResize="0"/>
          <p:nvPr/>
        </p:nvPicPr>
        <p:blipFill rotWithShape="1">
          <a:blip r:embed="rId3">
            <a:alphaModFix/>
          </a:blip>
          <a:srcRect/>
          <a:stretch/>
        </p:blipFill>
        <p:spPr>
          <a:xfrm>
            <a:off x="439437" y="675490"/>
            <a:ext cx="11203410" cy="43586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12"/>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2"/>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2"/>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2"/>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nvGrpSpPr>
          <p:cNvPr id="210" name="Google Shape;210;p12"/>
          <p:cNvGrpSpPr/>
          <p:nvPr/>
        </p:nvGrpSpPr>
        <p:grpSpPr>
          <a:xfrm>
            <a:off x="446534" y="453643"/>
            <a:ext cx="11298933" cy="98554"/>
            <a:chOff x="446534" y="453643"/>
            <a:chExt cx="11298933" cy="98554"/>
          </a:xfrm>
        </p:grpSpPr>
        <p:sp>
          <p:nvSpPr>
            <p:cNvPr id="211" name="Google Shape;211;p12"/>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2"/>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2"/>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4" name="Google Shape;214;p12"/>
          <p:cNvPicPr preferRelativeResize="0"/>
          <p:nvPr/>
        </p:nvPicPr>
        <p:blipFill rotWithShape="1">
          <a:blip r:embed="rId3">
            <a:alphaModFix/>
          </a:blip>
          <a:srcRect l="4462" r="-1" b="-2"/>
          <a:stretch/>
        </p:blipFill>
        <p:spPr>
          <a:xfrm>
            <a:off x="448732" y="600075"/>
            <a:ext cx="3683001" cy="5775325"/>
          </a:xfrm>
          <a:prstGeom prst="rect">
            <a:avLst/>
          </a:prstGeom>
          <a:noFill/>
          <a:ln>
            <a:noFill/>
          </a:ln>
        </p:spPr>
      </p:pic>
      <p:sp>
        <p:nvSpPr>
          <p:cNvPr id="215" name="Google Shape;215;p12"/>
          <p:cNvSpPr/>
          <p:nvPr/>
        </p:nvSpPr>
        <p:spPr>
          <a:xfrm>
            <a:off x="4429124" y="742950"/>
            <a:ext cx="7178675" cy="5115849"/>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en-US" sz="3200" dirty="0">
                <a:solidFill>
                  <a:schemeClr val="accent2"/>
                </a:solidFill>
                <a:ea typeface="Gill Sans"/>
                <a:cs typeface="Gill Sans"/>
                <a:sym typeface="Gill Sans"/>
              </a:rPr>
              <a:t>What stops us from talking about suicide with students?</a:t>
            </a:r>
            <a:endParaRPr dirty="0">
              <a:solidFill>
                <a:schemeClr val="accent2"/>
              </a:solidFill>
            </a:endParaRPr>
          </a:p>
          <a:p>
            <a:pPr marL="0" marR="0" lvl="0" indent="0" algn="ctr" rtl="0">
              <a:spcBef>
                <a:spcPts val="1240"/>
              </a:spcBef>
              <a:spcAft>
                <a:spcPts val="0"/>
              </a:spcAft>
              <a:buClr>
                <a:schemeClr val="accent2"/>
              </a:buClr>
              <a:buSzPts val="2944"/>
              <a:buFont typeface="Noto Sans Symbols"/>
              <a:buNone/>
            </a:pPr>
            <a:endParaRPr sz="3200" dirty="0">
              <a:solidFill>
                <a:schemeClr val="accent2"/>
              </a:solidFill>
              <a:ea typeface="Gill Sans"/>
              <a:cs typeface="Gill Sans"/>
              <a:sym typeface="Gill Sans"/>
            </a:endParaRPr>
          </a:p>
          <a:p>
            <a:pPr marL="0" marR="0" lvl="0" indent="0" algn="ctr" rtl="0">
              <a:spcBef>
                <a:spcPts val="1240"/>
              </a:spcBef>
              <a:spcAft>
                <a:spcPts val="0"/>
              </a:spcAft>
              <a:buNone/>
            </a:pPr>
            <a:r>
              <a:rPr lang="en-US" sz="3200" dirty="0">
                <a:solidFill>
                  <a:schemeClr val="accent2"/>
                </a:solidFill>
                <a:ea typeface="Gill Sans"/>
                <a:cs typeface="Gill Sans"/>
                <a:sym typeface="Gill Sans"/>
              </a:rPr>
              <a:t>What might stop a student from talking to us about their suicidal feelings?  </a:t>
            </a:r>
            <a:endParaRPr dirty="0">
              <a:solidFill>
                <a:schemeClr val="accent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3"/>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sz="3600" dirty="0"/>
              <a:t>COMMON ANSWERS</a:t>
            </a:r>
            <a:endParaRPr sz="3600" dirty="0"/>
          </a:p>
        </p:txBody>
      </p:sp>
      <p:sp>
        <p:nvSpPr>
          <p:cNvPr id="221" name="Google Shape;221;p13"/>
          <p:cNvSpPr txBox="1"/>
          <p:nvPr/>
        </p:nvSpPr>
        <p:spPr>
          <a:xfrm>
            <a:off x="401234" y="2092105"/>
            <a:ext cx="11204276" cy="40318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2"/>
                </a:solidFill>
                <a:ea typeface="Gill Sans"/>
                <a:cs typeface="Gill Sans"/>
                <a:sym typeface="Gill Sans"/>
              </a:rPr>
              <a:t>What stops us from talking about suicide?</a:t>
            </a:r>
            <a:r>
              <a:rPr lang="en-US" sz="2000" dirty="0">
                <a:solidFill>
                  <a:schemeClr val="accent2"/>
                </a:solidFill>
                <a:ea typeface="Gill Sans"/>
                <a:cs typeface="Gill Sans"/>
                <a:sym typeface="Gill Sans"/>
              </a:rPr>
              <a:t> </a:t>
            </a:r>
            <a:endParaRPr sz="2000" dirty="0">
              <a:solidFill>
                <a:schemeClr val="accent2"/>
              </a:solidFill>
            </a:endParaRPr>
          </a:p>
          <a:p>
            <a:pPr marL="0" marR="0" lvl="0" indent="0" algn="l" rtl="0">
              <a:spcBef>
                <a:spcPts val="0"/>
              </a:spcBef>
              <a:spcAft>
                <a:spcPts val="0"/>
              </a:spcAft>
              <a:buNone/>
            </a:pPr>
            <a:r>
              <a:rPr lang="en-US" sz="2000" dirty="0">
                <a:solidFill>
                  <a:schemeClr val="dk1"/>
                </a:solidFill>
                <a:ea typeface="Gill Sans"/>
                <a:cs typeface="Gill Sans"/>
                <a:sym typeface="Gill Sans"/>
              </a:rPr>
              <a:t>	Fear, shame guilt </a:t>
            </a:r>
            <a:endParaRPr sz="2000" dirty="0"/>
          </a:p>
          <a:p>
            <a:pPr marL="0" marR="0" lvl="0" indent="0" algn="l" rtl="0">
              <a:spcBef>
                <a:spcPts val="0"/>
              </a:spcBef>
              <a:spcAft>
                <a:spcPts val="0"/>
              </a:spcAft>
              <a:buNone/>
            </a:pPr>
            <a:r>
              <a:rPr lang="en-US" sz="2000" dirty="0">
                <a:solidFill>
                  <a:schemeClr val="dk1"/>
                </a:solidFill>
                <a:ea typeface="Gill Sans"/>
                <a:cs typeface="Gill Sans"/>
                <a:sym typeface="Gill Sans"/>
              </a:rPr>
              <a:t>	Putting the idea of suicide in the persons mind</a:t>
            </a:r>
            <a:endParaRPr sz="2000" dirty="0"/>
          </a:p>
          <a:p>
            <a:pPr marL="0" marR="0" lvl="0" indent="0" algn="l" rtl="0">
              <a:spcBef>
                <a:spcPts val="0"/>
              </a:spcBef>
              <a:spcAft>
                <a:spcPts val="0"/>
              </a:spcAft>
              <a:buNone/>
            </a:pPr>
            <a:r>
              <a:rPr lang="en-US" sz="2000" dirty="0">
                <a:solidFill>
                  <a:schemeClr val="dk1"/>
                </a:solidFill>
                <a:ea typeface="Gill Sans"/>
                <a:cs typeface="Gill Sans"/>
                <a:sym typeface="Gill Sans"/>
              </a:rPr>
              <a:t>	Not knowing what to do if the person says yes</a:t>
            </a:r>
            <a:endParaRPr sz="2000" dirty="0"/>
          </a:p>
          <a:p>
            <a:pPr marL="0" marR="0" lvl="0" indent="0" algn="l" rtl="0">
              <a:spcBef>
                <a:spcPts val="0"/>
              </a:spcBef>
              <a:spcAft>
                <a:spcPts val="0"/>
              </a:spcAft>
              <a:buNone/>
            </a:pPr>
            <a:r>
              <a:rPr lang="en-US" sz="2000" dirty="0">
                <a:solidFill>
                  <a:schemeClr val="dk1"/>
                </a:solidFill>
                <a:ea typeface="Gill Sans"/>
                <a:cs typeface="Gill Sans"/>
                <a:sym typeface="Gill Sans"/>
              </a:rPr>
              <a:t>	My personal beliefs about suicide </a:t>
            </a:r>
            <a:endParaRPr sz="2000" dirty="0"/>
          </a:p>
          <a:p>
            <a:pPr marL="0" marR="0" lvl="0" indent="0" algn="l" rtl="0">
              <a:spcBef>
                <a:spcPts val="0"/>
              </a:spcBef>
              <a:spcAft>
                <a:spcPts val="0"/>
              </a:spcAft>
              <a:buNone/>
            </a:pPr>
            <a:endParaRPr sz="2000" dirty="0">
              <a:solidFill>
                <a:schemeClr val="dk1"/>
              </a:solidFill>
              <a:ea typeface="Gill Sans"/>
              <a:cs typeface="Gill Sans"/>
              <a:sym typeface="Gill Sans"/>
            </a:endParaRPr>
          </a:p>
          <a:p>
            <a:pPr marL="0" marR="0" lvl="0" indent="0" algn="l" rtl="0">
              <a:spcBef>
                <a:spcPts val="0"/>
              </a:spcBef>
              <a:spcAft>
                <a:spcPts val="0"/>
              </a:spcAft>
              <a:buNone/>
            </a:pPr>
            <a:r>
              <a:rPr lang="en-US" sz="2000" b="1" dirty="0">
                <a:solidFill>
                  <a:schemeClr val="accent2"/>
                </a:solidFill>
                <a:ea typeface="Gill Sans"/>
                <a:cs typeface="Gill Sans"/>
                <a:sym typeface="Gill Sans"/>
              </a:rPr>
              <a:t>What might stop a client from talking to us about their suicidal feelings?</a:t>
            </a:r>
            <a:endParaRPr sz="2000" dirty="0">
              <a:solidFill>
                <a:schemeClr val="accent2"/>
              </a:solidFill>
            </a:endParaRPr>
          </a:p>
          <a:p>
            <a:pPr marL="0" marR="0" lvl="0" indent="0" algn="l" rtl="0">
              <a:spcBef>
                <a:spcPts val="0"/>
              </a:spcBef>
              <a:spcAft>
                <a:spcPts val="0"/>
              </a:spcAft>
              <a:buNone/>
            </a:pPr>
            <a:r>
              <a:rPr lang="en-US" sz="2000" b="1" dirty="0">
                <a:solidFill>
                  <a:srgbClr val="002060"/>
                </a:solidFill>
                <a:ea typeface="Gill Sans"/>
                <a:cs typeface="Gill Sans"/>
                <a:sym typeface="Gill Sans"/>
              </a:rPr>
              <a:t>	</a:t>
            </a:r>
            <a:r>
              <a:rPr lang="en-US" sz="2000" dirty="0">
                <a:solidFill>
                  <a:schemeClr val="dk1"/>
                </a:solidFill>
                <a:ea typeface="Gill Sans"/>
                <a:cs typeface="Gill Sans"/>
                <a:sym typeface="Gill Sans"/>
              </a:rPr>
              <a:t>Fear, shame, guilt </a:t>
            </a:r>
            <a:endParaRPr sz="2000" dirty="0"/>
          </a:p>
          <a:p>
            <a:pPr marL="0" marR="0" lvl="0" indent="0" algn="l" rtl="0">
              <a:spcBef>
                <a:spcPts val="0"/>
              </a:spcBef>
              <a:spcAft>
                <a:spcPts val="0"/>
              </a:spcAft>
              <a:buNone/>
            </a:pPr>
            <a:r>
              <a:rPr lang="en-US" sz="2000" b="1" dirty="0">
                <a:solidFill>
                  <a:srgbClr val="002060"/>
                </a:solidFill>
                <a:ea typeface="Gill Sans"/>
                <a:cs typeface="Gill Sans"/>
                <a:sym typeface="Gill Sans"/>
              </a:rPr>
              <a:t>	</a:t>
            </a:r>
            <a:r>
              <a:rPr lang="en-US" sz="2000" dirty="0">
                <a:solidFill>
                  <a:schemeClr val="dk1"/>
                </a:solidFill>
                <a:ea typeface="Gill Sans"/>
                <a:cs typeface="Gill Sans"/>
                <a:sym typeface="Gill Sans"/>
              </a:rPr>
              <a:t>Stigma about suicide and help seeking </a:t>
            </a:r>
            <a:endParaRPr sz="2000" dirty="0"/>
          </a:p>
          <a:p>
            <a:pPr marL="0" marR="0" lvl="0" indent="0" algn="l" rtl="0">
              <a:spcBef>
                <a:spcPts val="0"/>
              </a:spcBef>
              <a:spcAft>
                <a:spcPts val="0"/>
              </a:spcAft>
              <a:buNone/>
            </a:pPr>
            <a:r>
              <a:rPr lang="en-US" sz="2000" b="1" dirty="0">
                <a:solidFill>
                  <a:srgbClr val="002060"/>
                </a:solidFill>
                <a:ea typeface="Gill Sans"/>
                <a:cs typeface="Gill Sans"/>
                <a:sym typeface="Gill Sans"/>
              </a:rPr>
              <a:t>	</a:t>
            </a:r>
            <a:r>
              <a:rPr lang="en-US" sz="2000" dirty="0">
                <a:solidFill>
                  <a:schemeClr val="dk1"/>
                </a:solidFill>
                <a:ea typeface="Gill Sans"/>
                <a:cs typeface="Gill Sans"/>
                <a:sym typeface="Gill Sans"/>
              </a:rPr>
              <a:t>Not knowing how to talk about difficult feelings</a:t>
            </a:r>
            <a:endParaRPr sz="2000" dirty="0"/>
          </a:p>
          <a:p>
            <a:pPr marL="0" marR="0" lvl="0" indent="0" algn="l" rtl="0">
              <a:spcBef>
                <a:spcPts val="0"/>
              </a:spcBef>
              <a:spcAft>
                <a:spcPts val="0"/>
              </a:spcAft>
              <a:buNone/>
            </a:pPr>
            <a:r>
              <a:rPr lang="en-US" sz="2000" b="1" dirty="0">
                <a:solidFill>
                  <a:srgbClr val="002060"/>
                </a:solidFill>
                <a:ea typeface="Gill Sans"/>
                <a:cs typeface="Gill Sans"/>
                <a:sym typeface="Gill Sans"/>
              </a:rPr>
              <a:t>	</a:t>
            </a:r>
            <a:r>
              <a:rPr lang="en-US" sz="2000" dirty="0">
                <a:solidFill>
                  <a:schemeClr val="dk1"/>
                </a:solidFill>
                <a:ea typeface="Gill Sans"/>
                <a:cs typeface="Gill Sans"/>
                <a:sym typeface="Gill Sans"/>
              </a:rPr>
              <a:t>Being hospitalized </a:t>
            </a:r>
            <a:r>
              <a:rPr lang="en-US" sz="2000" b="1" dirty="0">
                <a:solidFill>
                  <a:srgbClr val="002060"/>
                </a:solidFill>
                <a:ea typeface="Gill Sans"/>
                <a:cs typeface="Gill Sans"/>
                <a:sym typeface="Gill Sans"/>
              </a:rPr>
              <a:t> </a:t>
            </a:r>
            <a:endParaRPr sz="2000" dirty="0"/>
          </a:p>
          <a:p>
            <a:pPr marL="0" marR="0" lvl="0" indent="0" algn="l" rtl="0">
              <a:spcBef>
                <a:spcPts val="0"/>
              </a:spcBef>
              <a:spcAft>
                <a:spcPts val="0"/>
              </a:spcAft>
              <a:buNone/>
            </a:pPr>
            <a:endParaRPr sz="1800" b="1" dirty="0">
              <a:solidFill>
                <a:srgbClr val="002060"/>
              </a:solidFill>
              <a:ea typeface="Gill Sans"/>
              <a:cs typeface="Gill Sans"/>
              <a:sym typeface="Gill Sans"/>
            </a:endParaRPr>
          </a:p>
          <a:p>
            <a:pPr marL="0" marR="0" lvl="0" indent="0" algn="l" rtl="0">
              <a:spcBef>
                <a:spcPts val="0"/>
              </a:spcBef>
              <a:spcAft>
                <a:spcPts val="0"/>
              </a:spcAft>
              <a:buNone/>
            </a:pPr>
            <a:r>
              <a:rPr lang="en-US" sz="1800" dirty="0">
                <a:solidFill>
                  <a:schemeClr val="dk1"/>
                </a:solidFill>
                <a:ea typeface="Gill Sans"/>
                <a:cs typeface="Gill Sans"/>
                <a:sym typeface="Gill Sans"/>
              </a:rPr>
              <a:t> </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C8ED-FF9A-83B6-D3F4-BB75ECD60972}"/>
              </a:ext>
            </a:extLst>
          </p:cNvPr>
          <p:cNvSpPr>
            <a:spLocks noGrp="1"/>
          </p:cNvSpPr>
          <p:nvPr>
            <p:ph type="title"/>
          </p:nvPr>
        </p:nvSpPr>
        <p:spPr>
          <a:xfrm>
            <a:off x="581192" y="541004"/>
            <a:ext cx="11029616" cy="1339167"/>
          </a:xfrm>
        </p:spPr>
        <p:txBody>
          <a:bodyPr>
            <a:noAutofit/>
          </a:bodyPr>
          <a:lstStyle/>
          <a:p>
            <a:r>
              <a:rPr lang="en-US" sz="4000" dirty="0"/>
              <a:t>Kevin Hines: </a:t>
            </a:r>
            <a:br>
              <a:rPr lang="en-US" sz="4000" dirty="0"/>
            </a:br>
            <a:r>
              <a:rPr lang="en-US" sz="4000" dirty="0"/>
              <a:t>I jumped from the Golden gate bridge </a:t>
            </a:r>
          </a:p>
        </p:txBody>
      </p:sp>
      <p:pic>
        <p:nvPicPr>
          <p:cNvPr id="3" name="I Jumped Off The Golden Gate Bridge">
            <a:hlinkClick r:id="" action="ppaction://media"/>
            <a:extLst>
              <a:ext uri="{FF2B5EF4-FFF2-40B4-BE49-F238E27FC236}">
                <a16:creationId xmlns:a16="http://schemas.microsoft.com/office/drawing/2014/main" id="{681976E2-41F3-64AE-DC21-FB80E8462F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2062" y="1880171"/>
            <a:ext cx="11332395" cy="4847439"/>
          </a:xfrm>
          <a:prstGeom prst="rect">
            <a:avLst/>
          </a:prstGeom>
        </p:spPr>
      </p:pic>
    </p:spTree>
    <p:extLst>
      <p:ext uri="{BB962C8B-B14F-4D97-AF65-F5344CB8AC3E}">
        <p14:creationId xmlns:p14="http://schemas.microsoft.com/office/powerpoint/2010/main" val="23725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6C57-8A63-DE6C-F2C1-488195A3F247}"/>
              </a:ext>
            </a:extLst>
          </p:cNvPr>
          <p:cNvSpPr>
            <a:spLocks noGrp="1"/>
          </p:cNvSpPr>
          <p:nvPr>
            <p:ph type="title"/>
          </p:nvPr>
        </p:nvSpPr>
        <p:spPr>
          <a:xfrm>
            <a:off x="568835" y="5587224"/>
            <a:ext cx="10688170" cy="689514"/>
          </a:xfrm>
        </p:spPr>
        <p:txBody>
          <a:bodyPr>
            <a:noAutofit/>
          </a:bodyPr>
          <a:lstStyle/>
          <a:p>
            <a:r>
              <a:rPr lang="en-US" sz="4000" dirty="0">
                <a:solidFill>
                  <a:schemeClr val="bg2"/>
                </a:solidFill>
              </a:rPr>
              <a:t>Recognizing suicide behavior </a:t>
            </a:r>
          </a:p>
        </p:txBody>
      </p:sp>
      <p:pic>
        <p:nvPicPr>
          <p:cNvPr id="5" name="Google Shape;256;p15" descr="A person sitting in a chair&#10;&#10;Description automatically generated with medium confidence">
            <a:extLst>
              <a:ext uri="{FF2B5EF4-FFF2-40B4-BE49-F238E27FC236}">
                <a16:creationId xmlns:a16="http://schemas.microsoft.com/office/drawing/2014/main" id="{72F58B68-772F-2FB2-9267-1BB99B1506E0}"/>
              </a:ext>
            </a:extLst>
          </p:cNvPr>
          <p:cNvPicPr preferRelativeResize="0">
            <a:picLocks noGrp="1"/>
          </p:cNvPicPr>
          <p:nvPr>
            <p:ph idx="1"/>
          </p:nvPr>
        </p:nvPicPr>
        <p:blipFill rotWithShape="1">
          <a:blip r:embed="rId2">
            <a:alphaModFix/>
          </a:blip>
          <a:srcRect t="26036" r="-1" b="25684"/>
          <a:stretch/>
        </p:blipFill>
        <p:spPr>
          <a:xfrm>
            <a:off x="447675" y="926019"/>
            <a:ext cx="11293475" cy="3554987"/>
          </a:xfrm>
          <a:prstGeom prst="rect">
            <a:avLst/>
          </a:prstGeom>
          <a:noFill/>
          <a:ln>
            <a:noFill/>
          </a:ln>
        </p:spPr>
      </p:pic>
      <p:sp>
        <p:nvSpPr>
          <p:cNvPr id="6" name="Google Shape;257;p15">
            <a:extLst>
              <a:ext uri="{FF2B5EF4-FFF2-40B4-BE49-F238E27FC236}">
                <a16:creationId xmlns:a16="http://schemas.microsoft.com/office/drawing/2014/main" id="{C1F2EEEE-FFF3-15E7-298E-42AEF1C7561D}"/>
              </a:ext>
            </a:extLst>
          </p:cNvPr>
          <p:cNvSpPr/>
          <p:nvPr/>
        </p:nvSpPr>
        <p:spPr>
          <a:xfrm>
            <a:off x="8648982" y="4563873"/>
            <a:ext cx="354301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chemeClr val="dk1"/>
                </a:solidFill>
                <a:latin typeface="Gill Sans"/>
                <a:ea typeface="Gill Sans"/>
                <a:cs typeface="Gill Sans"/>
                <a:sym typeface="Gill Sans"/>
              </a:rPr>
              <a:t>Photo by </a:t>
            </a:r>
            <a:r>
              <a:rPr lang="en-US" sz="1400" u="sng" dirty="0">
                <a:solidFill>
                  <a:schemeClr val="dk1"/>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Nik Shuliahin</a:t>
            </a:r>
            <a:r>
              <a:rPr lang="en-US" sz="1400" dirty="0">
                <a:solidFill>
                  <a:schemeClr val="dk1"/>
                </a:solidFill>
                <a:latin typeface="Gill Sans"/>
                <a:ea typeface="Gill Sans"/>
                <a:cs typeface="Gill Sans"/>
                <a:sym typeface="Gill Sans"/>
              </a:rPr>
              <a:t> on </a:t>
            </a:r>
            <a:r>
              <a:rPr lang="en-US" sz="1400" u="sng" dirty="0">
                <a:solidFill>
                  <a:schemeClr val="dk1"/>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Unsplash</a:t>
            </a:r>
            <a:r>
              <a:rPr lang="en-US" sz="1400" dirty="0">
                <a:solidFill>
                  <a:schemeClr val="dk1"/>
                </a:solidFill>
                <a:latin typeface="Gill Sans"/>
                <a:ea typeface="Gill Sans"/>
                <a:cs typeface="Gill Sans"/>
                <a:sym typeface="Gill Sans"/>
              </a:rPr>
              <a:t> </a:t>
            </a:r>
            <a:endParaRPr dirty="0"/>
          </a:p>
        </p:txBody>
      </p:sp>
    </p:spTree>
    <p:extLst>
      <p:ext uri="{BB962C8B-B14F-4D97-AF65-F5344CB8AC3E}">
        <p14:creationId xmlns:p14="http://schemas.microsoft.com/office/powerpoint/2010/main" val="671197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sz="3600" dirty="0"/>
              <a:t>LEARNING OBJECTIVES </a:t>
            </a:r>
            <a:endParaRPr sz="3600" dirty="0"/>
          </a:p>
        </p:txBody>
      </p:sp>
      <p:sp>
        <p:nvSpPr>
          <p:cNvPr id="126" name="Google Shape;126;p4"/>
          <p:cNvSpPr txBox="1">
            <a:spLocks noGrp="1"/>
          </p:cNvSpPr>
          <p:nvPr>
            <p:ph idx="1"/>
          </p:nvPr>
        </p:nvSpPr>
        <p:spPr>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2208"/>
              <a:buNone/>
            </a:pPr>
            <a:r>
              <a:rPr lang="en-US" sz="2400" b="1" dirty="0">
                <a:solidFill>
                  <a:schemeClr val="accent2"/>
                </a:solidFill>
              </a:rPr>
              <a:t>By the end of the presentation, the participant will be able to: </a:t>
            </a:r>
            <a:endParaRPr dirty="0">
              <a:solidFill>
                <a:schemeClr val="accent2"/>
              </a:solidFill>
            </a:endParaRPr>
          </a:p>
          <a:p>
            <a:pPr marL="0" lvl="0" indent="0" algn="l" rtl="0">
              <a:spcBef>
                <a:spcPts val="960"/>
              </a:spcBef>
              <a:spcAft>
                <a:spcPts val="0"/>
              </a:spcAft>
              <a:buSzPts val="1656"/>
              <a:buNone/>
            </a:pPr>
            <a:endParaRPr b="1" dirty="0">
              <a:solidFill>
                <a:schemeClr val="accent2"/>
              </a:solidFill>
            </a:endParaRPr>
          </a:p>
          <a:p>
            <a:pPr marL="306000" lvl="0" indent="-306000" algn="l" rtl="0">
              <a:spcBef>
                <a:spcPts val="1160"/>
              </a:spcBef>
              <a:spcAft>
                <a:spcPts val="0"/>
              </a:spcAft>
              <a:buSzPts val="2576"/>
              <a:buFont typeface="Noto Sans Symbols"/>
              <a:buChar char="▪"/>
            </a:pPr>
            <a:r>
              <a:rPr lang="en-US" sz="2800" dirty="0">
                <a:solidFill>
                  <a:schemeClr val="dk1"/>
                </a:solidFill>
              </a:rPr>
              <a:t>Understand the scope of suicide</a:t>
            </a:r>
            <a:endParaRPr dirty="0"/>
          </a:p>
          <a:p>
            <a:pPr marL="306000" lvl="0" indent="-306000" algn="l" rtl="0">
              <a:spcBef>
                <a:spcPts val="1160"/>
              </a:spcBef>
              <a:spcAft>
                <a:spcPts val="0"/>
              </a:spcAft>
              <a:buSzPts val="2576"/>
              <a:buFont typeface="Noto Sans Symbols"/>
              <a:buChar char="▪"/>
            </a:pPr>
            <a:r>
              <a:rPr lang="en-US" sz="2800" dirty="0">
                <a:solidFill>
                  <a:schemeClr val="dk1"/>
                </a:solidFill>
              </a:rPr>
              <a:t>Identify suicide risk factors and warning signs</a:t>
            </a:r>
            <a:endParaRPr dirty="0"/>
          </a:p>
          <a:p>
            <a:pPr marL="306000" lvl="0" indent="-306000" algn="l" rtl="0">
              <a:spcBef>
                <a:spcPts val="1160"/>
              </a:spcBef>
              <a:spcAft>
                <a:spcPts val="0"/>
              </a:spcAft>
              <a:buSzPts val="2576"/>
              <a:buFont typeface="Noto Sans Symbols"/>
              <a:buChar char="▪"/>
            </a:pPr>
            <a:r>
              <a:rPr lang="en-US" sz="2800" dirty="0">
                <a:solidFill>
                  <a:schemeClr val="dk1"/>
                </a:solidFill>
              </a:rPr>
              <a:t>Learn how to ask about suicide and what steps to take when someone is experiencing emotional distress. </a:t>
            </a:r>
            <a:endParaRPr dirty="0"/>
          </a:p>
          <a:p>
            <a:pPr marL="0" lvl="0" indent="0" algn="l" rtl="0">
              <a:spcBef>
                <a:spcPts val="960"/>
              </a:spcBef>
              <a:spcAft>
                <a:spcPts val="0"/>
              </a:spcAft>
              <a:buSzPts val="1656"/>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6"/>
          <p:cNvSpPr txBox="1">
            <a:spLocks noGrp="1"/>
          </p:cNvSpPr>
          <p:nvPr>
            <p:ph type="title"/>
          </p:nvPr>
        </p:nvSpPr>
        <p:spPr>
          <a:xfrm>
            <a:off x="636854" y="679268"/>
            <a:ext cx="11029616" cy="11954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2400"/>
              <a:buFont typeface="Gill Sans"/>
              <a:buNone/>
            </a:pPr>
            <a:r>
              <a:rPr lang="en-US" sz="3600" dirty="0"/>
              <a:t>EVENTS THAT CAN CONTRIBUTE TO </a:t>
            </a:r>
            <a:br>
              <a:rPr lang="en-US" sz="3600" dirty="0"/>
            </a:br>
            <a:r>
              <a:rPr lang="en-US" sz="3600" dirty="0"/>
              <a:t>SUICIDAL BEHAVIOR</a:t>
            </a:r>
            <a:endParaRPr sz="3600" dirty="0"/>
          </a:p>
        </p:txBody>
      </p:sp>
      <p:sp>
        <p:nvSpPr>
          <p:cNvPr id="270" name="Google Shape;270;p16"/>
          <p:cNvSpPr txBox="1"/>
          <p:nvPr/>
        </p:nvSpPr>
        <p:spPr>
          <a:xfrm>
            <a:off x="501445" y="2005781"/>
            <a:ext cx="11104065" cy="475514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0"/>
              </a:spcBef>
              <a:spcAft>
                <a:spcPts val="0"/>
              </a:spcAft>
              <a:buClr>
                <a:schemeClr val="dk1"/>
              </a:buClr>
              <a:buSzPts val="2000"/>
              <a:buFont typeface="Wingdings" pitchFamily="2" charset="2"/>
              <a:buChar char="§"/>
            </a:pPr>
            <a:r>
              <a:rPr lang="en-US" sz="2000" dirty="0">
                <a:solidFill>
                  <a:schemeClr val="dk1"/>
                </a:solidFill>
                <a:ea typeface="Gill Sans"/>
                <a:cs typeface="Gill Sans"/>
                <a:sym typeface="Gill Sans"/>
              </a:rPr>
              <a:t>Changes in families, such as divorce, siblings moving out, moving to a new town</a:t>
            </a:r>
            <a:endParaRPr dirty="0"/>
          </a:p>
          <a:p>
            <a:pPr marL="285750" marR="0" lvl="0" indent="-285750" algn="l" rtl="0">
              <a:lnSpc>
                <a:spcPct val="150000"/>
              </a:lnSpc>
              <a:spcBef>
                <a:spcPts val="0"/>
              </a:spcBef>
              <a:spcAft>
                <a:spcPts val="0"/>
              </a:spcAft>
              <a:buClr>
                <a:schemeClr val="dk1"/>
              </a:buClr>
              <a:buSzPts val="2000"/>
              <a:buFont typeface="Noto Sans Symbols"/>
              <a:buChar char="▪"/>
            </a:pPr>
            <a:r>
              <a:rPr lang="en-US" sz="2000" dirty="0">
                <a:solidFill>
                  <a:schemeClr val="dk1"/>
                </a:solidFill>
                <a:ea typeface="Gill Sans"/>
                <a:cs typeface="Gill Sans"/>
                <a:sym typeface="Gill Sans"/>
              </a:rPr>
              <a:t>Changes in relationships - problems with friends, romantic relationships</a:t>
            </a:r>
            <a:endParaRPr dirty="0"/>
          </a:p>
          <a:p>
            <a:pPr marL="285750" marR="0" lvl="0" indent="-285750" algn="l" rtl="0">
              <a:lnSpc>
                <a:spcPct val="150000"/>
              </a:lnSpc>
              <a:spcBef>
                <a:spcPts val="0"/>
              </a:spcBef>
              <a:spcAft>
                <a:spcPts val="0"/>
              </a:spcAft>
              <a:buClr>
                <a:schemeClr val="dk1"/>
              </a:buClr>
              <a:buSzPts val="2000"/>
              <a:buFont typeface="Noto Sans Symbols"/>
              <a:buChar char="▪"/>
            </a:pPr>
            <a:r>
              <a:rPr lang="en-US" sz="2000" dirty="0">
                <a:solidFill>
                  <a:schemeClr val="dk1"/>
                </a:solidFill>
                <a:ea typeface="Gill Sans"/>
                <a:cs typeface="Gill Sans"/>
                <a:sym typeface="Gill Sans"/>
              </a:rPr>
              <a:t>Problems at school – academic, social problems </a:t>
            </a:r>
            <a:endParaRPr dirty="0"/>
          </a:p>
          <a:p>
            <a:pPr marL="285750" marR="0" lvl="0" indent="-285750" algn="l" rtl="0">
              <a:lnSpc>
                <a:spcPct val="150000"/>
              </a:lnSpc>
              <a:spcBef>
                <a:spcPts val="0"/>
              </a:spcBef>
              <a:spcAft>
                <a:spcPts val="0"/>
              </a:spcAft>
              <a:buClr>
                <a:schemeClr val="dk1"/>
              </a:buClr>
              <a:buSzPts val="2000"/>
              <a:buFont typeface="Noto Sans Symbols"/>
              <a:buChar char="▪"/>
            </a:pPr>
            <a:r>
              <a:rPr lang="en-US" sz="2000" dirty="0">
                <a:solidFill>
                  <a:schemeClr val="dk1"/>
                </a:solidFill>
                <a:ea typeface="Gill Sans"/>
                <a:cs typeface="Gill Sans"/>
                <a:sym typeface="Gill Sans"/>
              </a:rPr>
              <a:t>Major disappointment </a:t>
            </a:r>
            <a:endParaRPr dirty="0"/>
          </a:p>
          <a:p>
            <a:pPr marL="285750" marR="0" lvl="0" indent="-285750" algn="l" rtl="0">
              <a:lnSpc>
                <a:spcPct val="150000"/>
              </a:lnSpc>
              <a:spcBef>
                <a:spcPts val="0"/>
              </a:spcBef>
              <a:spcAft>
                <a:spcPts val="0"/>
              </a:spcAft>
              <a:buClr>
                <a:schemeClr val="dk1"/>
              </a:buClr>
              <a:buSzPts val="2000"/>
              <a:buFont typeface="Noto Sans Symbols"/>
              <a:buChar char="▪"/>
            </a:pPr>
            <a:r>
              <a:rPr lang="en-US" sz="2000" dirty="0">
                <a:solidFill>
                  <a:schemeClr val="dk1"/>
                </a:solidFill>
                <a:ea typeface="Gill Sans"/>
                <a:cs typeface="Gill Sans"/>
                <a:sym typeface="Gill Sans"/>
              </a:rPr>
              <a:t>Child maltreatment – sexual, emotional, physical abuse </a:t>
            </a:r>
            <a:endParaRPr dirty="0"/>
          </a:p>
          <a:p>
            <a:pPr marL="285750" marR="0" lvl="0" indent="-285750" algn="l" rtl="0">
              <a:lnSpc>
                <a:spcPct val="150000"/>
              </a:lnSpc>
              <a:spcBef>
                <a:spcPts val="0"/>
              </a:spcBef>
              <a:spcAft>
                <a:spcPts val="0"/>
              </a:spcAft>
              <a:buClr>
                <a:schemeClr val="dk1"/>
              </a:buClr>
              <a:buSzPts val="2000"/>
              <a:buFont typeface="Noto Sans Symbols"/>
              <a:buChar char="▪"/>
            </a:pPr>
            <a:r>
              <a:rPr lang="en-US" sz="2000" dirty="0">
                <a:solidFill>
                  <a:schemeClr val="dk1"/>
                </a:solidFill>
                <a:ea typeface="Gill Sans"/>
                <a:cs typeface="Gill Sans"/>
                <a:sym typeface="Gill Sans"/>
              </a:rPr>
              <a:t>Mental health disorders</a:t>
            </a:r>
            <a:endParaRPr dirty="0"/>
          </a:p>
          <a:p>
            <a:pPr marL="285750" marR="0" lvl="0" indent="-285750" algn="l" rtl="0">
              <a:lnSpc>
                <a:spcPct val="150000"/>
              </a:lnSpc>
              <a:spcBef>
                <a:spcPts val="0"/>
              </a:spcBef>
              <a:spcAft>
                <a:spcPts val="0"/>
              </a:spcAft>
              <a:buClr>
                <a:schemeClr val="dk1"/>
              </a:buClr>
              <a:buSzPts val="2000"/>
              <a:buFont typeface="Noto Sans Symbols"/>
              <a:buChar char="▪"/>
            </a:pPr>
            <a:r>
              <a:rPr lang="en-US" sz="2000" dirty="0">
                <a:solidFill>
                  <a:schemeClr val="dk1"/>
                </a:solidFill>
                <a:ea typeface="Gill Sans"/>
                <a:cs typeface="Gill Sans"/>
                <a:sym typeface="Gill Sans"/>
              </a:rPr>
              <a:t>Social failure</a:t>
            </a:r>
            <a:endParaRPr dirty="0"/>
          </a:p>
          <a:p>
            <a:pPr marL="285750" marR="0" lvl="0" indent="-285750" algn="l" rtl="0">
              <a:lnSpc>
                <a:spcPct val="150000"/>
              </a:lnSpc>
              <a:spcBef>
                <a:spcPts val="0"/>
              </a:spcBef>
              <a:spcAft>
                <a:spcPts val="0"/>
              </a:spcAft>
              <a:buClr>
                <a:schemeClr val="dk1"/>
              </a:buClr>
              <a:buSzPts val="2000"/>
              <a:buFont typeface="Noto Sans Symbols"/>
              <a:buChar char="▪"/>
            </a:pPr>
            <a:r>
              <a:rPr lang="en-US" sz="2000" dirty="0">
                <a:solidFill>
                  <a:schemeClr val="dk1"/>
                </a:solidFill>
                <a:ea typeface="Gill Sans"/>
                <a:cs typeface="Gill Sans"/>
                <a:sym typeface="Gill Sans"/>
              </a:rPr>
              <a:t>COVID 19 – Loss, missing critical events, isolation and grief and loss.</a:t>
            </a:r>
            <a:endParaRPr sz="2000" i="1" dirty="0">
              <a:solidFill>
                <a:schemeClr val="dk1"/>
              </a:solidFill>
              <a:ea typeface="Gill Sans"/>
              <a:cs typeface="Gill Sans"/>
              <a:sym typeface="Gill Sans"/>
            </a:endParaRPr>
          </a:p>
          <a:p>
            <a:pPr marL="0" marR="0" lvl="0" indent="0" algn="r" rtl="0">
              <a:spcBef>
                <a:spcPts val="0"/>
              </a:spcBef>
              <a:spcAft>
                <a:spcPts val="0"/>
              </a:spcAft>
              <a:buNone/>
            </a:pPr>
            <a:endParaRPr sz="1000" i="1" dirty="0">
              <a:solidFill>
                <a:schemeClr val="dk1"/>
              </a:solidFill>
              <a:ea typeface="Gill Sans"/>
              <a:cs typeface="Gill Sans"/>
              <a:sym typeface="Gill Sans"/>
            </a:endParaRPr>
          </a:p>
          <a:p>
            <a:pPr marL="0" marR="0" lvl="0" indent="0" algn="r" rtl="0">
              <a:spcBef>
                <a:spcPts val="0"/>
              </a:spcBef>
              <a:spcAft>
                <a:spcPts val="0"/>
              </a:spcAft>
              <a:buNone/>
            </a:pPr>
            <a:endParaRPr sz="1000" i="1" dirty="0">
              <a:solidFill>
                <a:schemeClr val="dk1"/>
              </a:solidFill>
              <a:ea typeface="Gill Sans"/>
              <a:cs typeface="Gill Sans"/>
              <a:sym typeface="Gill Sans"/>
            </a:endParaRPr>
          </a:p>
          <a:p>
            <a:pPr marL="0" marR="0" lvl="0" indent="0" algn="r" rtl="0">
              <a:spcBef>
                <a:spcPts val="0"/>
              </a:spcBef>
              <a:spcAft>
                <a:spcPts val="0"/>
              </a:spcAft>
              <a:buNone/>
            </a:pPr>
            <a:endParaRPr sz="1000" i="1" dirty="0">
              <a:solidFill>
                <a:schemeClr val="dk1"/>
              </a:solidFill>
              <a:ea typeface="Gill Sans"/>
              <a:cs typeface="Gill Sans"/>
              <a:sym typeface="Gill Sans"/>
            </a:endParaRPr>
          </a:p>
          <a:p>
            <a:pPr marL="0" marR="0" lvl="0" indent="0" algn="r" rtl="0">
              <a:spcBef>
                <a:spcPts val="0"/>
              </a:spcBef>
              <a:spcAft>
                <a:spcPts val="0"/>
              </a:spcAft>
              <a:buNone/>
            </a:pPr>
            <a:r>
              <a:rPr lang="en-US" sz="1100" dirty="0">
                <a:solidFill>
                  <a:schemeClr val="dk1"/>
                </a:solidFill>
                <a:ea typeface="Gill Sans"/>
                <a:cs typeface="Gill Sans"/>
                <a:sym typeface="Gill Sans"/>
              </a:rPr>
              <a:t>(Weir, K. (Dec 2016). Research on suicide overlooks young children; psychologist are working to change that. American Psychological Association vol 47, No, 11. Retrieved 18 Feb 2020 from: https;//</a:t>
            </a:r>
            <a:r>
              <a:rPr lang="en-US" sz="1100" dirty="0" err="1">
                <a:solidFill>
                  <a:schemeClr val="dk1"/>
                </a:solidFill>
                <a:ea typeface="Gill Sans"/>
                <a:cs typeface="Gill Sans"/>
                <a:sym typeface="Gill Sans"/>
              </a:rPr>
              <a:t>www.apa.org</a:t>
            </a:r>
            <a:r>
              <a:rPr lang="en-US" sz="1100" dirty="0">
                <a:solidFill>
                  <a:schemeClr val="dk1"/>
                </a:solidFill>
                <a:ea typeface="Gill Sans"/>
                <a:cs typeface="Gill Sans"/>
                <a:sym typeface="Gill Sans"/>
              </a:rPr>
              <a:t>/monitor/2016/12/</a:t>
            </a:r>
            <a:r>
              <a:rPr lang="en-US" sz="1100" dirty="0" err="1">
                <a:solidFill>
                  <a:schemeClr val="dk1"/>
                </a:solidFill>
                <a:ea typeface="Gill Sans"/>
                <a:cs typeface="Gill Sans"/>
                <a:sym typeface="Gill Sans"/>
              </a:rPr>
              <a:t>ce</a:t>
            </a:r>
            <a:r>
              <a:rPr lang="en-US" sz="1100" dirty="0">
                <a:solidFill>
                  <a:schemeClr val="dk1"/>
                </a:solidFill>
                <a:ea typeface="Gill Sans"/>
                <a:cs typeface="Gill Sans"/>
                <a:sym typeface="Gill Sans"/>
              </a:rPr>
              <a:t>-corner. Stanford Children’s Health/Lucile Packard Children’s Hospital Stanford (2020). Teen Suicide. Retrieved 17 Feb 2020 from: https://</a:t>
            </a:r>
            <a:r>
              <a:rPr lang="en-US" sz="1100" dirty="0" err="1">
                <a:solidFill>
                  <a:schemeClr val="dk1"/>
                </a:solidFill>
                <a:ea typeface="Gill Sans"/>
                <a:cs typeface="Gill Sans"/>
                <a:sym typeface="Gill Sans"/>
              </a:rPr>
              <a:t>www.stanfordchildrens.org</a:t>
            </a:r>
            <a:r>
              <a:rPr lang="en-US" sz="1100" dirty="0">
                <a:solidFill>
                  <a:schemeClr val="dk1"/>
                </a:solidFill>
                <a:ea typeface="Gill Sans"/>
                <a:cs typeface="Gill Sans"/>
                <a:sym typeface="Gill Sans"/>
              </a:rPr>
              <a:t>/</a:t>
            </a:r>
            <a:r>
              <a:rPr lang="en-US" sz="1100" dirty="0" err="1">
                <a:solidFill>
                  <a:schemeClr val="dk1"/>
                </a:solidFill>
                <a:ea typeface="Gill Sans"/>
                <a:cs typeface="Gill Sans"/>
                <a:sym typeface="Gill Sans"/>
              </a:rPr>
              <a:t>en</a:t>
            </a:r>
            <a:r>
              <a:rPr lang="en-US" sz="1100" dirty="0">
                <a:solidFill>
                  <a:schemeClr val="dk1"/>
                </a:solidFill>
                <a:ea typeface="Gill Sans"/>
                <a:cs typeface="Gill Sans"/>
                <a:sym typeface="Gill Sans"/>
              </a:rPr>
              <a:t>/topic/</a:t>
            </a:r>
            <a:r>
              <a:rPr lang="en-US" sz="1100" dirty="0" err="1">
                <a:solidFill>
                  <a:schemeClr val="dk1"/>
                </a:solidFill>
                <a:ea typeface="Gill Sans"/>
                <a:cs typeface="Gill Sans"/>
                <a:sym typeface="Gill Sans"/>
              </a:rPr>
              <a:t>default?id</a:t>
            </a:r>
            <a:r>
              <a:rPr lang="en-US" sz="1100" dirty="0">
                <a:solidFill>
                  <a:schemeClr val="dk1"/>
                </a:solidFill>
                <a:ea typeface="Gill Sans"/>
                <a:cs typeface="Gill Sans"/>
                <a:sym typeface="Gill Sans"/>
              </a:rPr>
              <a:t>=teen-suicide-90-P02584).</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7"/>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sz="3600" dirty="0"/>
              <a:t>SUICIDE RISK FACTORS </a:t>
            </a:r>
            <a:r>
              <a:rPr lang="en-US" sz="1400" dirty="0"/>
              <a:t>(CDC,AFSP.ORG)</a:t>
            </a:r>
            <a:endParaRPr dirty="0"/>
          </a:p>
        </p:txBody>
      </p:sp>
      <p:sp>
        <p:nvSpPr>
          <p:cNvPr id="263" name="Google Shape;263;p17"/>
          <p:cNvSpPr txBox="1">
            <a:spLocks noGrp="1"/>
          </p:cNvSpPr>
          <p:nvPr>
            <p:ph sz="half" idx="1"/>
          </p:nvPr>
        </p:nvSpPr>
        <p:spPr>
          <a:xfrm>
            <a:off x="581191" y="2228003"/>
            <a:ext cx="5422390" cy="3900339"/>
          </a:xfrm>
          <a:prstGeom prst="rect">
            <a:avLst/>
          </a:prstGeom>
          <a:noFill/>
          <a:ln>
            <a:noFill/>
          </a:ln>
        </p:spPr>
        <p:txBody>
          <a:bodyPr spcFirstLastPara="1" wrap="square" lIns="91425" tIns="45700" rIns="91425" bIns="45700" anchor="ctr" anchorCtr="0">
            <a:normAutofit/>
          </a:bodyPr>
          <a:lstStyle/>
          <a:p>
            <a:pPr lvl="0" algn="l" rtl="0">
              <a:spcBef>
                <a:spcPts val="0"/>
              </a:spcBef>
              <a:spcAft>
                <a:spcPts val="0"/>
              </a:spcAft>
              <a:buSzPts val="1840"/>
              <a:buFont typeface="Wingdings" pitchFamily="2" charset="2"/>
              <a:buChar char="§"/>
            </a:pPr>
            <a:r>
              <a:rPr lang="en-US" sz="2000" dirty="0"/>
              <a:t>Personal or family experience with trauma, violence or intergenerational trauma </a:t>
            </a:r>
            <a:endParaRPr dirty="0"/>
          </a:p>
          <a:p>
            <a:pPr lvl="0" algn="l" rtl="0">
              <a:spcBef>
                <a:spcPts val="1000"/>
              </a:spcBef>
              <a:spcAft>
                <a:spcPts val="0"/>
              </a:spcAft>
              <a:buSzPts val="1840"/>
              <a:buFont typeface="Wingdings" pitchFamily="2" charset="2"/>
              <a:buChar char="§"/>
            </a:pPr>
            <a:r>
              <a:rPr lang="en-US" sz="2000" dirty="0"/>
              <a:t>Lack of acceptance by family, friends, and community regarding gender identity and/or sexual orientation</a:t>
            </a:r>
            <a:endParaRPr dirty="0"/>
          </a:p>
          <a:p>
            <a:pPr lvl="0" algn="l" rtl="0">
              <a:spcBef>
                <a:spcPts val="1000"/>
              </a:spcBef>
              <a:spcAft>
                <a:spcPts val="0"/>
              </a:spcAft>
              <a:buSzPts val="1840"/>
              <a:buFont typeface="Wingdings" pitchFamily="2" charset="2"/>
              <a:buChar char="§"/>
            </a:pPr>
            <a:r>
              <a:rPr lang="en-US" sz="2000" dirty="0"/>
              <a:t>Family history of suicide, history of  suicide attempt(s)</a:t>
            </a:r>
            <a:endParaRPr dirty="0"/>
          </a:p>
          <a:p>
            <a:pPr lvl="0" algn="l" rtl="0">
              <a:spcBef>
                <a:spcPts val="1000"/>
              </a:spcBef>
              <a:spcAft>
                <a:spcPts val="0"/>
              </a:spcAft>
              <a:buSzPts val="1840"/>
              <a:buFont typeface="Wingdings" pitchFamily="2" charset="2"/>
              <a:buChar char="§"/>
            </a:pPr>
            <a:r>
              <a:rPr lang="en-US" sz="2000" dirty="0"/>
              <a:t>Social isolation, exclusion or history of aggressive or antisocial behavior</a:t>
            </a:r>
            <a:endParaRPr dirty="0"/>
          </a:p>
          <a:p>
            <a:pPr lvl="0" algn="l" rtl="0">
              <a:spcBef>
                <a:spcPts val="1000"/>
              </a:spcBef>
              <a:spcAft>
                <a:spcPts val="0"/>
              </a:spcAft>
              <a:buSzPts val="1840"/>
              <a:buFont typeface="Wingdings" pitchFamily="2" charset="2"/>
              <a:buChar char="§"/>
            </a:pPr>
            <a:r>
              <a:rPr lang="en-US" sz="2000" dirty="0"/>
              <a:t>Childhood maltreatment </a:t>
            </a:r>
            <a:endParaRPr dirty="0"/>
          </a:p>
          <a:p>
            <a:pPr marL="306000" lvl="0" indent="-200844" algn="l" rtl="0">
              <a:spcBef>
                <a:spcPts val="960"/>
              </a:spcBef>
              <a:spcAft>
                <a:spcPts val="0"/>
              </a:spcAft>
              <a:buSzPts val="1656"/>
              <a:buNone/>
            </a:pPr>
            <a:endParaRPr dirty="0"/>
          </a:p>
        </p:txBody>
      </p:sp>
      <p:sp>
        <p:nvSpPr>
          <p:cNvPr id="264" name="Google Shape;264;p17"/>
          <p:cNvSpPr txBox="1">
            <a:spLocks noGrp="1"/>
          </p:cNvSpPr>
          <p:nvPr>
            <p:ph sz="half" idx="2"/>
          </p:nvPr>
        </p:nvSpPr>
        <p:spPr>
          <a:xfrm>
            <a:off x="6096000" y="2228003"/>
            <a:ext cx="5422392" cy="3633047"/>
          </a:xfrm>
          <a:prstGeom prst="rect">
            <a:avLst/>
          </a:prstGeom>
          <a:noFill/>
          <a:ln>
            <a:noFill/>
          </a:ln>
        </p:spPr>
        <p:txBody>
          <a:bodyPr spcFirstLastPara="1" wrap="square" lIns="91425" tIns="45700" rIns="91425" bIns="45700" anchor="ctr" anchorCtr="0">
            <a:normAutofit/>
          </a:bodyPr>
          <a:lstStyle/>
          <a:p>
            <a:pPr lvl="0" algn="l" rtl="0">
              <a:spcBef>
                <a:spcPts val="0"/>
              </a:spcBef>
              <a:spcAft>
                <a:spcPts val="0"/>
              </a:spcAft>
              <a:buSzPts val="1840"/>
              <a:buFont typeface="Wingdings" pitchFamily="2" charset="2"/>
              <a:buChar char="§"/>
            </a:pPr>
            <a:r>
              <a:rPr lang="en-US" sz="2000" dirty="0"/>
              <a:t>Institutional discrimination, violence, racism</a:t>
            </a:r>
            <a:endParaRPr dirty="0"/>
          </a:p>
          <a:p>
            <a:pPr lvl="0" algn="l" rtl="0">
              <a:spcBef>
                <a:spcPts val="1000"/>
              </a:spcBef>
              <a:spcAft>
                <a:spcPts val="0"/>
              </a:spcAft>
              <a:buSzPts val="1840"/>
              <a:buFont typeface="Wingdings" pitchFamily="2" charset="2"/>
              <a:buChar char="§"/>
            </a:pPr>
            <a:r>
              <a:rPr lang="en-US" sz="2000" dirty="0"/>
              <a:t>Access to lethal means coupled with suicidal thoughts. </a:t>
            </a:r>
            <a:endParaRPr dirty="0"/>
          </a:p>
          <a:p>
            <a:pPr marL="306000" lvl="0" indent="-306000" algn="l" rtl="0">
              <a:spcBef>
                <a:spcPts val="1000"/>
              </a:spcBef>
              <a:spcAft>
                <a:spcPts val="0"/>
              </a:spcAft>
              <a:buSzPts val="1840"/>
              <a:buFont typeface="Noto Sans Symbols"/>
              <a:buChar char="▪"/>
            </a:pPr>
            <a:r>
              <a:rPr lang="en-US" sz="2000" dirty="0"/>
              <a:t> Recent discharge from psychiatric hospital. </a:t>
            </a:r>
            <a:endParaRPr dirty="0"/>
          </a:p>
          <a:p>
            <a:pPr marL="306000" lvl="0" indent="-306000" algn="l" rtl="0">
              <a:spcBef>
                <a:spcPts val="1300"/>
              </a:spcBef>
              <a:spcAft>
                <a:spcPts val="0"/>
              </a:spcAft>
              <a:buSzPts val="1840"/>
              <a:buFont typeface="Noto Sans Symbols"/>
              <a:buChar char="▪"/>
            </a:pPr>
            <a:r>
              <a:rPr lang="en-US" sz="2000" dirty="0"/>
              <a:t>Barriers to health care</a:t>
            </a:r>
            <a:endParaRPr dirty="0"/>
          </a:p>
          <a:p>
            <a:pPr marL="306000" lvl="0" indent="-306000" algn="l" rtl="0">
              <a:spcBef>
                <a:spcPts val="1300"/>
              </a:spcBef>
              <a:spcAft>
                <a:spcPts val="0"/>
              </a:spcAft>
              <a:buSzPts val="1840"/>
              <a:buFont typeface="Noto Sans Symbols"/>
              <a:buChar char="▪"/>
            </a:pPr>
            <a:r>
              <a:rPr lang="en-US" sz="2000" dirty="0"/>
              <a:t>Recent life stressor </a:t>
            </a:r>
            <a:endParaRPr dirty="0"/>
          </a:p>
          <a:p>
            <a:pPr marL="306000" lvl="0" indent="-200844" algn="l" rtl="0">
              <a:spcBef>
                <a:spcPts val="1260"/>
              </a:spcBef>
              <a:spcAft>
                <a:spcPts val="0"/>
              </a:spcAft>
              <a:buSzPts val="1656"/>
              <a:buFont typeface="Noto Sans Symbols"/>
              <a:buNone/>
            </a:pPr>
            <a:endParaRPr dirty="0"/>
          </a:p>
          <a:p>
            <a:pPr marL="306000" lvl="0" indent="-200844" algn="l" rtl="0">
              <a:spcBef>
                <a:spcPts val="1260"/>
              </a:spcBef>
              <a:spcAft>
                <a:spcPts val="0"/>
              </a:spcAft>
              <a:buSzPts val="1656"/>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8"/>
          <p:cNvSpPr txBox="1">
            <a:spLocks noGrp="1"/>
          </p:cNvSpPr>
          <p:nvPr>
            <p:ph type="title"/>
          </p:nvPr>
        </p:nvSpPr>
        <p:spPr>
          <a:xfrm>
            <a:off x="564204" y="753705"/>
            <a:ext cx="10914434" cy="960668"/>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200"/>
              <a:buFont typeface="Gill Sans"/>
              <a:buNone/>
            </a:pPr>
            <a:r>
              <a:rPr lang="en-US" sz="3600" dirty="0"/>
              <a:t>ACUTE WARNING SIGNS OF SUICIDE </a:t>
            </a:r>
            <a:endParaRPr sz="3600" dirty="0"/>
          </a:p>
        </p:txBody>
      </p:sp>
      <p:sp>
        <p:nvSpPr>
          <p:cNvPr id="276" name="Google Shape;276;p18"/>
          <p:cNvSpPr txBox="1"/>
          <p:nvPr/>
        </p:nvSpPr>
        <p:spPr>
          <a:xfrm>
            <a:off x="423832" y="1891857"/>
            <a:ext cx="11195177"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accent2"/>
                </a:solidFill>
                <a:ea typeface="Gill Sans"/>
                <a:cs typeface="Gill Sans"/>
                <a:sym typeface="Gill Sans"/>
              </a:rPr>
              <a:t>These might be remembered as expressed or communicated ideation.  If observed, seek help as soon as possible by contacting a mental health or medical professional or the </a:t>
            </a:r>
          </a:p>
          <a:p>
            <a:pPr marL="0" marR="0" lvl="0" indent="0" algn="ctr" rtl="0">
              <a:spcBef>
                <a:spcPts val="0"/>
              </a:spcBef>
              <a:spcAft>
                <a:spcPts val="0"/>
              </a:spcAft>
              <a:buNone/>
            </a:pPr>
            <a:r>
              <a:rPr lang="en-US" sz="2000" b="1" dirty="0">
                <a:solidFill>
                  <a:schemeClr val="accent2"/>
                </a:solidFill>
                <a:ea typeface="Gill Sans"/>
                <a:cs typeface="Gill Sans"/>
                <a:sym typeface="Gill Sans"/>
              </a:rPr>
              <a:t>National Suicide Crisis Line at 988</a:t>
            </a:r>
            <a:endParaRPr dirty="0">
              <a:solidFill>
                <a:schemeClr val="accent2"/>
              </a:solidFill>
            </a:endParaRPr>
          </a:p>
        </p:txBody>
      </p:sp>
      <p:sp>
        <p:nvSpPr>
          <p:cNvPr id="277" name="Google Shape;277;p18"/>
          <p:cNvSpPr txBox="1"/>
          <p:nvPr/>
        </p:nvSpPr>
        <p:spPr>
          <a:xfrm>
            <a:off x="311286" y="3085004"/>
            <a:ext cx="11569427" cy="3694996"/>
          </a:xfrm>
          <a:prstGeom prst="rect">
            <a:avLst/>
          </a:prstGeom>
          <a:noFill/>
          <a:ln>
            <a:noFill/>
          </a:ln>
        </p:spPr>
        <p:txBody>
          <a:bodyPr spcFirstLastPara="1" wrap="square" lIns="91425" tIns="45700" rIns="91425" bIns="45700" anchor="t" anchorCtr="0">
            <a:normAutofit/>
          </a:bodyPr>
          <a:lstStyle/>
          <a:p>
            <a:pPr marL="0" marR="0" lvl="0" indent="0" rtl="0">
              <a:spcBef>
                <a:spcPts val="0"/>
              </a:spcBef>
              <a:spcAft>
                <a:spcPts val="0"/>
              </a:spcAft>
              <a:buClr>
                <a:schemeClr val="accent1"/>
              </a:buClr>
              <a:buSzPts val="2000"/>
              <a:buFont typeface="Noto Sans Symbols"/>
              <a:buNone/>
            </a:pPr>
            <a:r>
              <a:rPr lang="en-US" sz="2000" dirty="0">
                <a:solidFill>
                  <a:srgbClr val="3F3F3F"/>
                </a:solidFill>
                <a:latin typeface="Gill Sans"/>
                <a:ea typeface="Gill Sans"/>
                <a:cs typeface="Gill Sans"/>
                <a:sym typeface="Gill Sans"/>
              </a:rPr>
              <a:t>T</a:t>
            </a:r>
            <a:r>
              <a:rPr lang="en-US" sz="2000" dirty="0">
                <a:solidFill>
                  <a:srgbClr val="3F3F3F"/>
                </a:solidFill>
                <a:ea typeface="Gill Sans"/>
                <a:cs typeface="Gill Sans"/>
                <a:sym typeface="Gill Sans"/>
              </a:rPr>
              <a:t>hreatening to hurt or kill him or herself, or talking of wanting to hurt or kill him/herself.</a:t>
            </a:r>
            <a:endParaRPr dirty="0"/>
          </a:p>
          <a:p>
            <a:pPr marL="0" marR="0" lvl="0" indent="0" rtl="0">
              <a:spcBef>
                <a:spcPts val="3250"/>
              </a:spcBef>
              <a:spcAft>
                <a:spcPts val="0"/>
              </a:spcAft>
              <a:buClr>
                <a:schemeClr val="accent1"/>
              </a:buClr>
              <a:buSzPts val="2000"/>
              <a:buFont typeface="Noto Sans Symbols"/>
              <a:buNone/>
            </a:pPr>
            <a:r>
              <a:rPr lang="en-US" sz="2000" dirty="0">
                <a:solidFill>
                  <a:srgbClr val="3F3F3F"/>
                </a:solidFill>
                <a:ea typeface="Gill Sans"/>
                <a:cs typeface="Gill Sans"/>
                <a:sym typeface="Gill Sans"/>
              </a:rPr>
              <a:t>Looking for way to kill him/herself by seeking access to firearms, pills, or other means. </a:t>
            </a:r>
            <a:endParaRPr dirty="0"/>
          </a:p>
          <a:p>
            <a:pPr marL="0" marR="0" lvl="0" indent="0" rtl="0">
              <a:spcBef>
                <a:spcPts val="3250"/>
              </a:spcBef>
              <a:spcAft>
                <a:spcPts val="0"/>
              </a:spcAft>
              <a:buClr>
                <a:schemeClr val="accent1"/>
              </a:buClr>
              <a:buSzPts val="2000"/>
              <a:buFont typeface="Noto Sans Symbols"/>
              <a:buNone/>
            </a:pPr>
            <a:r>
              <a:rPr lang="en-US" sz="2000" dirty="0">
                <a:solidFill>
                  <a:srgbClr val="3F3F3F"/>
                </a:solidFill>
                <a:ea typeface="Gill Sans"/>
                <a:cs typeface="Gill Sans"/>
                <a:sym typeface="Gill Sans"/>
              </a:rPr>
              <a:t>Talking or writing about death, dying or suicide when these action are out of the ordinary. </a:t>
            </a:r>
            <a:endParaRPr dirty="0"/>
          </a:p>
          <a:p>
            <a:pPr marL="0" marR="0" lvl="0" indent="0" rtl="0">
              <a:spcBef>
                <a:spcPts val="3250"/>
              </a:spcBef>
              <a:spcAft>
                <a:spcPts val="0"/>
              </a:spcAft>
              <a:buClr>
                <a:schemeClr val="accent1"/>
              </a:buClr>
              <a:buSzPts val="2000"/>
              <a:buFont typeface="Noto Sans Symbols"/>
              <a:buNone/>
            </a:pPr>
            <a:r>
              <a:rPr lang="en-US" sz="2000" b="1" dirty="0">
                <a:solidFill>
                  <a:srgbClr val="3F3F3F"/>
                </a:solidFill>
                <a:ea typeface="Gill Sans"/>
                <a:cs typeface="Gill Sans"/>
                <a:sym typeface="Gill Sans"/>
              </a:rPr>
              <a:t>These might be remembered as expressed or communicated ideation. </a:t>
            </a:r>
            <a:endParaRPr b="1" dirty="0"/>
          </a:p>
          <a:p>
            <a:pPr marL="0" marR="0" lvl="0" indent="0" algn="r" rtl="0">
              <a:spcBef>
                <a:spcPts val="3250"/>
              </a:spcBef>
              <a:spcAft>
                <a:spcPts val="0"/>
              </a:spcAft>
              <a:buClr>
                <a:schemeClr val="accent1"/>
              </a:buClr>
              <a:buSzPts val="900"/>
              <a:buFont typeface="Noto Sans Symbols"/>
              <a:buNone/>
            </a:pPr>
            <a:r>
              <a:rPr lang="en-US" sz="900" dirty="0">
                <a:solidFill>
                  <a:schemeClr val="dk1"/>
                </a:solidFill>
                <a:ea typeface="Gill Sans"/>
                <a:cs typeface="Gill Sans"/>
                <a:sym typeface="Gill Sans"/>
              </a:rPr>
              <a:t>(</a:t>
            </a:r>
            <a:r>
              <a:rPr lang="en-US" sz="1200" dirty="0">
                <a:solidFill>
                  <a:schemeClr val="dk1"/>
                </a:solidFill>
                <a:ea typeface="Gill Sans"/>
                <a:cs typeface="Gill Sans"/>
                <a:sym typeface="Gill Sans"/>
              </a:rPr>
              <a:t>American Association of Suicidology (</a:t>
            </a:r>
            <a:r>
              <a:rPr lang="en-US" sz="1200" dirty="0" err="1">
                <a:solidFill>
                  <a:schemeClr val="dk1"/>
                </a:solidFill>
                <a:ea typeface="Gill Sans"/>
                <a:cs typeface="Gill Sans"/>
                <a:sym typeface="Gill Sans"/>
              </a:rPr>
              <a:t>nd</a:t>
            </a:r>
            <a:r>
              <a:rPr lang="en-US" sz="1200" dirty="0">
                <a:solidFill>
                  <a:schemeClr val="dk1"/>
                </a:solidFill>
                <a:ea typeface="Gill Sans"/>
                <a:cs typeface="Gill Sans"/>
                <a:sym typeface="Gill Sans"/>
              </a:rPr>
              <a:t>). Retrieved 11/30/18 from: https://</a:t>
            </a:r>
            <a:r>
              <a:rPr lang="en-US" sz="1200" dirty="0" err="1">
                <a:solidFill>
                  <a:schemeClr val="dk1"/>
                </a:solidFill>
                <a:ea typeface="Gill Sans"/>
                <a:cs typeface="Gill Sans"/>
                <a:sym typeface="Gill Sans"/>
              </a:rPr>
              <a:t>www.suicidology.org</a:t>
            </a:r>
            <a:r>
              <a:rPr lang="en-US" sz="1200" dirty="0">
                <a:solidFill>
                  <a:schemeClr val="dk1"/>
                </a:solidFill>
                <a:ea typeface="Gill Sans"/>
                <a:cs typeface="Gill Sans"/>
                <a:sym typeface="Gill Sans"/>
              </a:rPr>
              <a:t>/resources/warning-signs).</a:t>
            </a:r>
            <a:endParaRPr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sz="3600" dirty="0"/>
              <a:t>ADDITIONAL SUICIDE WARNING SIGNS </a:t>
            </a:r>
            <a:endParaRPr sz="3600" dirty="0"/>
          </a:p>
        </p:txBody>
      </p:sp>
      <p:sp>
        <p:nvSpPr>
          <p:cNvPr id="290" name="Google Shape;290;p20"/>
          <p:cNvSpPr txBox="1">
            <a:spLocks noGrp="1"/>
          </p:cNvSpPr>
          <p:nvPr>
            <p:ph sz="half" idx="1"/>
          </p:nvPr>
        </p:nvSpPr>
        <p:spPr>
          <a:xfrm>
            <a:off x="431858" y="2295466"/>
            <a:ext cx="5422390" cy="4241260"/>
          </a:xfrm>
          <a:prstGeom prst="rect">
            <a:avLst/>
          </a:prstGeom>
          <a:noFill/>
          <a:ln>
            <a:noFill/>
          </a:ln>
        </p:spPr>
        <p:txBody>
          <a:bodyPr spcFirstLastPara="1" wrap="square" lIns="91425" tIns="45700" rIns="91425" bIns="45700" anchor="ctr" anchorCtr="0">
            <a:normAutofit/>
          </a:bodyPr>
          <a:lstStyle/>
          <a:p>
            <a:pPr lvl="0" algn="l" rtl="0">
              <a:spcBef>
                <a:spcPts val="0"/>
              </a:spcBef>
              <a:spcAft>
                <a:spcPts val="0"/>
              </a:spcAft>
              <a:buSzPts val="2208"/>
              <a:buFont typeface="Wingdings" pitchFamily="2" charset="2"/>
              <a:buChar char="§"/>
            </a:pPr>
            <a:r>
              <a:rPr lang="en-US" sz="2400" dirty="0"/>
              <a:t>Increased use of substances</a:t>
            </a:r>
            <a:endParaRPr dirty="0"/>
          </a:p>
          <a:p>
            <a:pPr lvl="0" algn="l" rtl="0">
              <a:spcBef>
                <a:spcPts val="1080"/>
              </a:spcBef>
              <a:spcAft>
                <a:spcPts val="0"/>
              </a:spcAft>
              <a:buSzPts val="2208"/>
              <a:buFont typeface="Wingdings" pitchFamily="2" charset="2"/>
              <a:buChar char="§"/>
            </a:pPr>
            <a:r>
              <a:rPr lang="en-US" sz="2400" dirty="0"/>
              <a:t>No reason for living, no purpose in life</a:t>
            </a:r>
            <a:endParaRPr dirty="0"/>
          </a:p>
          <a:p>
            <a:pPr lvl="0" algn="l" rtl="0">
              <a:spcBef>
                <a:spcPts val="1080"/>
              </a:spcBef>
              <a:spcAft>
                <a:spcPts val="0"/>
              </a:spcAft>
              <a:buSzPts val="2208"/>
              <a:buFont typeface="Wingdings" pitchFamily="2" charset="2"/>
              <a:buChar char="§"/>
            </a:pPr>
            <a:r>
              <a:rPr lang="en-US" sz="2400" dirty="0"/>
              <a:t>Anxiety, agitation, aggression</a:t>
            </a:r>
            <a:endParaRPr dirty="0"/>
          </a:p>
          <a:p>
            <a:pPr lvl="0" algn="l" rtl="0">
              <a:spcBef>
                <a:spcPts val="1080"/>
              </a:spcBef>
              <a:spcAft>
                <a:spcPts val="0"/>
              </a:spcAft>
              <a:buSzPts val="2208"/>
              <a:buFont typeface="Wingdings" pitchFamily="2" charset="2"/>
              <a:buChar char="§"/>
            </a:pPr>
            <a:r>
              <a:rPr lang="en-US" sz="2400" dirty="0"/>
              <a:t>Feeling trapped - like there is no way out</a:t>
            </a:r>
            <a:endParaRPr dirty="0"/>
          </a:p>
          <a:p>
            <a:pPr lvl="0" algn="l" rtl="0">
              <a:spcBef>
                <a:spcPts val="1080"/>
              </a:spcBef>
              <a:spcAft>
                <a:spcPts val="0"/>
              </a:spcAft>
              <a:buSzPts val="2208"/>
              <a:buFont typeface="Wingdings" pitchFamily="2" charset="2"/>
              <a:buChar char="§"/>
            </a:pPr>
            <a:r>
              <a:rPr lang="en-US" sz="2400" dirty="0"/>
              <a:t>Feeling hopeless, worthless, loneliness</a:t>
            </a:r>
            <a:endParaRPr dirty="0"/>
          </a:p>
          <a:p>
            <a:pPr lvl="0" algn="l" rtl="0">
              <a:spcBef>
                <a:spcPts val="1080"/>
              </a:spcBef>
              <a:spcAft>
                <a:spcPts val="0"/>
              </a:spcAft>
              <a:buSzPts val="2208"/>
              <a:buFont typeface="Wingdings" pitchFamily="2" charset="2"/>
              <a:buChar char="§"/>
            </a:pPr>
            <a:r>
              <a:rPr lang="en-US" sz="2400" dirty="0"/>
              <a:t>Withdrawal from family, friends, and social activities,  </a:t>
            </a:r>
            <a:endParaRPr dirty="0"/>
          </a:p>
          <a:p>
            <a:pPr marL="0" lvl="0" indent="0" algn="l" rtl="0">
              <a:spcBef>
                <a:spcPts val="1080"/>
              </a:spcBef>
              <a:spcAft>
                <a:spcPts val="0"/>
              </a:spcAft>
              <a:buSzPts val="2208"/>
              <a:buNone/>
            </a:pPr>
            <a:r>
              <a:rPr lang="en-US" sz="2400" dirty="0"/>
              <a:t> </a:t>
            </a:r>
            <a:endParaRPr dirty="0"/>
          </a:p>
          <a:p>
            <a:pPr marL="306000" lvl="0" indent="-200844" algn="l" rtl="0">
              <a:spcBef>
                <a:spcPts val="960"/>
              </a:spcBef>
              <a:spcAft>
                <a:spcPts val="0"/>
              </a:spcAft>
              <a:buSzPts val="1656"/>
              <a:buNone/>
            </a:pPr>
            <a:endParaRPr dirty="0"/>
          </a:p>
          <a:p>
            <a:pPr marL="306000" lvl="0" indent="-200844" algn="l" rtl="0">
              <a:spcBef>
                <a:spcPts val="960"/>
              </a:spcBef>
              <a:spcAft>
                <a:spcPts val="0"/>
              </a:spcAft>
              <a:buSzPts val="1656"/>
              <a:buNone/>
            </a:pPr>
            <a:endParaRPr dirty="0"/>
          </a:p>
        </p:txBody>
      </p:sp>
      <p:sp>
        <p:nvSpPr>
          <p:cNvPr id="291" name="Google Shape;291;p20"/>
          <p:cNvSpPr txBox="1">
            <a:spLocks noGrp="1"/>
          </p:cNvSpPr>
          <p:nvPr>
            <p:ph sz="half" idx="2"/>
          </p:nvPr>
        </p:nvSpPr>
        <p:spPr>
          <a:xfrm>
            <a:off x="6096000" y="1581666"/>
            <a:ext cx="5422392" cy="6488402"/>
          </a:xfrm>
          <a:prstGeom prst="rect">
            <a:avLst/>
          </a:prstGeom>
          <a:noFill/>
          <a:ln>
            <a:noFill/>
          </a:ln>
        </p:spPr>
        <p:txBody>
          <a:bodyPr spcFirstLastPara="1" wrap="square" lIns="91425" tIns="45700" rIns="91425" bIns="45700" anchor="ctr" anchorCtr="0">
            <a:normAutofit/>
          </a:bodyPr>
          <a:lstStyle/>
          <a:p>
            <a:pPr lvl="0" algn="l" rtl="0">
              <a:spcBef>
                <a:spcPts val="0"/>
              </a:spcBef>
              <a:spcAft>
                <a:spcPts val="0"/>
              </a:spcAft>
              <a:buSzPts val="2208"/>
              <a:buFont typeface="Wingdings" pitchFamily="2" charset="2"/>
              <a:buChar char="§"/>
            </a:pPr>
            <a:r>
              <a:rPr lang="en-US" sz="2400" dirty="0"/>
              <a:t>Rage, uncontrolled  anger, seeking revenge</a:t>
            </a:r>
            <a:endParaRPr dirty="0"/>
          </a:p>
          <a:p>
            <a:pPr lvl="0" algn="l" rtl="0">
              <a:spcBef>
                <a:spcPts val="1080"/>
              </a:spcBef>
              <a:spcAft>
                <a:spcPts val="0"/>
              </a:spcAft>
              <a:buSzPts val="2208"/>
              <a:buFont typeface="Wingdings" pitchFamily="2" charset="2"/>
              <a:buChar char="§"/>
            </a:pPr>
            <a:r>
              <a:rPr lang="en-US" sz="2400" dirty="0"/>
              <a:t>Acting reckless or engaging in risky activities, seemingly without thinking</a:t>
            </a:r>
            <a:endParaRPr dirty="0"/>
          </a:p>
          <a:p>
            <a:pPr lvl="0" algn="l" rtl="0">
              <a:spcBef>
                <a:spcPts val="1080"/>
              </a:spcBef>
              <a:spcAft>
                <a:spcPts val="0"/>
              </a:spcAft>
              <a:buSzPts val="2208"/>
              <a:buFont typeface="Wingdings" pitchFamily="2" charset="2"/>
              <a:buChar char="§"/>
            </a:pPr>
            <a:r>
              <a:rPr lang="en-US" sz="2400" dirty="0"/>
              <a:t>Dramatic mood changes </a:t>
            </a:r>
            <a:endParaRPr dirty="0"/>
          </a:p>
          <a:p>
            <a:pPr lvl="0" algn="l" rtl="0">
              <a:spcBef>
                <a:spcPts val="1080"/>
              </a:spcBef>
              <a:spcAft>
                <a:spcPts val="0"/>
              </a:spcAft>
              <a:buSzPts val="2208"/>
              <a:buFont typeface="Wingdings" pitchFamily="2" charset="2"/>
              <a:buChar char="§"/>
            </a:pPr>
            <a:r>
              <a:rPr lang="en-US" sz="2400" dirty="0"/>
              <a:t>Sleep disturbances </a:t>
            </a:r>
            <a:endParaRPr dirty="0"/>
          </a:p>
          <a:p>
            <a:pPr lvl="0" algn="l" rtl="0">
              <a:spcBef>
                <a:spcPts val="1080"/>
              </a:spcBef>
              <a:spcAft>
                <a:spcPts val="0"/>
              </a:spcAft>
              <a:buSzPts val="2208"/>
              <a:buFont typeface="Wingdings" pitchFamily="2" charset="2"/>
              <a:buChar char="§"/>
            </a:pPr>
            <a:r>
              <a:rPr lang="en-US" sz="2400" dirty="0"/>
              <a:t>Feeling like a burden </a:t>
            </a:r>
            <a:endParaRPr sz="2400" dirty="0"/>
          </a:p>
          <a:p>
            <a:pPr lvl="0" algn="l" rtl="0">
              <a:spcBef>
                <a:spcPts val="1080"/>
              </a:spcBef>
              <a:spcAft>
                <a:spcPts val="0"/>
              </a:spcAft>
              <a:buSzPts val="2400"/>
              <a:buFont typeface="Wingdings" pitchFamily="2" charset="2"/>
              <a:buChar char="§"/>
            </a:pPr>
            <a:r>
              <a:rPr lang="en-US" sz="2400" dirty="0"/>
              <a:t>Giving away personal possessions</a:t>
            </a:r>
            <a:endParaRPr sz="2400" dirty="0"/>
          </a:p>
          <a:p>
            <a:pPr marL="306000" lvl="0" indent="-200844" algn="l" rtl="0">
              <a:spcBef>
                <a:spcPts val="960"/>
              </a:spcBef>
              <a:spcAft>
                <a:spcPts val="0"/>
              </a:spcAft>
              <a:buSzPts val="1656"/>
              <a:buNone/>
            </a:pPr>
            <a:endParaRPr dirty="0"/>
          </a:p>
          <a:p>
            <a:pPr marL="306000" lvl="0" indent="-200844" algn="l" rtl="0">
              <a:spcBef>
                <a:spcPts val="960"/>
              </a:spcBef>
              <a:spcAft>
                <a:spcPts val="0"/>
              </a:spcAft>
              <a:buSzPts val="1656"/>
              <a:buNone/>
            </a:pPr>
            <a:endParaRPr dirty="0"/>
          </a:p>
          <a:p>
            <a:pPr marL="306000" lvl="0" indent="-200844" algn="l" rtl="0">
              <a:spcBef>
                <a:spcPts val="960"/>
              </a:spcBef>
              <a:spcAft>
                <a:spcPts val="0"/>
              </a:spcAft>
              <a:buSzPts val="1656"/>
              <a:buNone/>
            </a:pPr>
            <a:endParaRPr dirty="0"/>
          </a:p>
          <a:p>
            <a:pPr marL="306000" lvl="0" indent="-200844" algn="l" rtl="0">
              <a:spcBef>
                <a:spcPts val="960"/>
              </a:spcBef>
              <a:spcAft>
                <a:spcPts val="0"/>
              </a:spcAft>
              <a:buSzPts val="1656"/>
              <a:buNone/>
            </a:pPr>
            <a:endParaRPr dirty="0"/>
          </a:p>
          <a:p>
            <a:pPr marL="306000" lvl="0" indent="-200844" algn="l" rtl="0">
              <a:spcBef>
                <a:spcPts val="960"/>
              </a:spcBef>
              <a:spcAft>
                <a:spcPts val="0"/>
              </a:spcAft>
              <a:buSzPts val="1656"/>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9"/>
          <p:cNvSpPr txBox="1">
            <a:spLocks noGrp="1"/>
          </p:cNvSpPr>
          <p:nvPr>
            <p:ph type="title"/>
          </p:nvPr>
        </p:nvSpPr>
        <p:spPr>
          <a:xfrm>
            <a:off x="419824" y="557594"/>
            <a:ext cx="10837345" cy="1280890"/>
          </a:xfrm>
          <a:prstGeom prst="rect">
            <a:avLst/>
          </a:prstGeom>
          <a:noFill/>
          <a:ln>
            <a:noFill/>
          </a:ln>
        </p:spPr>
        <p:txBody>
          <a:bodyPr spcFirstLastPara="1" wrap="square" lIns="91425" tIns="45700" rIns="91425" bIns="45700" anchor="b" anchorCtr="0">
            <a:normAutofit/>
          </a:bodyPr>
          <a:lstStyle/>
          <a:p>
            <a:pPr marL="0" lvl="0" indent="0" rtl="0">
              <a:spcBef>
                <a:spcPts val="0"/>
              </a:spcBef>
              <a:spcAft>
                <a:spcPts val="0"/>
              </a:spcAft>
              <a:buClr>
                <a:schemeClr val="lt1"/>
              </a:buClr>
              <a:buSzPts val="2800"/>
              <a:buFont typeface="Gill Sans"/>
              <a:buNone/>
            </a:pPr>
            <a:r>
              <a:rPr lang="en-US" sz="3600" dirty="0"/>
              <a:t>STATEMENTS TO PAY ATTENTION TO</a:t>
            </a:r>
            <a:endParaRPr sz="3600" dirty="0"/>
          </a:p>
        </p:txBody>
      </p:sp>
      <p:sp>
        <p:nvSpPr>
          <p:cNvPr id="283" name="Google Shape;283;p19"/>
          <p:cNvSpPr txBox="1"/>
          <p:nvPr/>
        </p:nvSpPr>
        <p:spPr>
          <a:xfrm>
            <a:off x="467415" y="1886703"/>
            <a:ext cx="11257169" cy="83095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a:solidFill>
                  <a:schemeClr val="accent2"/>
                </a:solidFill>
                <a:ea typeface="Gill Sans"/>
                <a:cs typeface="Gill Sans"/>
                <a:sym typeface="Gill Sans"/>
              </a:rPr>
              <a:t>Examples of statements that a student may say when experiencing suicidal thoughts or feelings.  When heard help should be offered. </a:t>
            </a:r>
          </a:p>
        </p:txBody>
      </p:sp>
      <p:sp>
        <p:nvSpPr>
          <p:cNvPr id="284" name="Google Shape;284;p19"/>
          <p:cNvSpPr txBox="1"/>
          <p:nvPr/>
        </p:nvSpPr>
        <p:spPr>
          <a:xfrm>
            <a:off x="419824" y="2765878"/>
            <a:ext cx="11162100" cy="426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300" dirty="0">
                <a:solidFill>
                  <a:schemeClr val="dk1"/>
                </a:solidFill>
                <a:ea typeface="Gill Sans"/>
                <a:cs typeface="Gill Sans"/>
                <a:sym typeface="Gill Sans"/>
              </a:rPr>
              <a:t>“It’s just so hard to get out of bed lately.”</a:t>
            </a:r>
            <a:endParaRPr sz="1900" dirty="0"/>
          </a:p>
          <a:p>
            <a:pPr marL="0" marR="0" lvl="0" indent="0" algn="l" rtl="0">
              <a:spcBef>
                <a:spcPts val="0"/>
              </a:spcBef>
              <a:spcAft>
                <a:spcPts val="0"/>
              </a:spcAft>
              <a:buNone/>
            </a:pPr>
            <a:endParaRPr sz="2300" dirty="0">
              <a:solidFill>
                <a:schemeClr val="dk1"/>
              </a:solidFill>
              <a:ea typeface="Gill Sans"/>
              <a:cs typeface="Gill Sans"/>
              <a:sym typeface="Gill Sans"/>
            </a:endParaRPr>
          </a:p>
          <a:p>
            <a:pPr marL="0" marR="0" lvl="0" indent="0" algn="l" rtl="0">
              <a:spcBef>
                <a:spcPts val="0"/>
              </a:spcBef>
              <a:spcAft>
                <a:spcPts val="0"/>
              </a:spcAft>
              <a:buNone/>
            </a:pPr>
            <a:r>
              <a:rPr lang="en-US" sz="2300" dirty="0">
                <a:solidFill>
                  <a:schemeClr val="dk1"/>
                </a:solidFill>
                <a:ea typeface="Gill Sans"/>
                <a:cs typeface="Gill Sans"/>
                <a:sym typeface="Gill Sans"/>
              </a:rPr>
              <a:t>"I just can’t deal with life right now.”</a:t>
            </a:r>
            <a:endParaRPr sz="1900" dirty="0"/>
          </a:p>
          <a:p>
            <a:pPr marL="0" marR="0" lvl="0" indent="0" algn="l" rtl="0">
              <a:spcBef>
                <a:spcPts val="0"/>
              </a:spcBef>
              <a:spcAft>
                <a:spcPts val="0"/>
              </a:spcAft>
              <a:buNone/>
            </a:pPr>
            <a:endParaRPr sz="2300" dirty="0">
              <a:solidFill>
                <a:schemeClr val="dk1"/>
              </a:solidFill>
              <a:ea typeface="Gill Sans"/>
              <a:cs typeface="Gill Sans"/>
              <a:sym typeface="Gill Sans"/>
            </a:endParaRPr>
          </a:p>
          <a:p>
            <a:pPr marL="0" marR="0" lvl="0" indent="0" algn="l" rtl="0">
              <a:spcBef>
                <a:spcPts val="0"/>
              </a:spcBef>
              <a:spcAft>
                <a:spcPts val="0"/>
              </a:spcAft>
              <a:buNone/>
            </a:pPr>
            <a:r>
              <a:rPr lang="en-US" sz="2300" dirty="0">
                <a:solidFill>
                  <a:schemeClr val="dk1"/>
                </a:solidFill>
                <a:ea typeface="Gill Sans"/>
                <a:cs typeface="Gill Sans"/>
                <a:sym typeface="Gill Sans"/>
              </a:rPr>
              <a:t>”I want to go to sleep and never wake up.”</a:t>
            </a:r>
            <a:endParaRPr sz="1900" dirty="0"/>
          </a:p>
          <a:p>
            <a:pPr marL="0" marR="0" lvl="0" indent="0" algn="l" rtl="0">
              <a:spcBef>
                <a:spcPts val="0"/>
              </a:spcBef>
              <a:spcAft>
                <a:spcPts val="0"/>
              </a:spcAft>
              <a:buNone/>
            </a:pPr>
            <a:endParaRPr sz="2300" dirty="0">
              <a:solidFill>
                <a:schemeClr val="dk1"/>
              </a:solidFill>
              <a:ea typeface="Gill Sans"/>
              <a:cs typeface="Gill Sans"/>
              <a:sym typeface="Gill Sans"/>
            </a:endParaRPr>
          </a:p>
          <a:p>
            <a:pPr marL="0" marR="0" lvl="0" indent="0" algn="l" rtl="0">
              <a:spcBef>
                <a:spcPts val="0"/>
              </a:spcBef>
              <a:spcAft>
                <a:spcPts val="0"/>
              </a:spcAft>
              <a:buNone/>
            </a:pPr>
            <a:r>
              <a:rPr lang="en-US" sz="2300" dirty="0">
                <a:solidFill>
                  <a:schemeClr val="dk1"/>
                </a:solidFill>
                <a:ea typeface="Gill Sans"/>
                <a:cs typeface="Gill Sans"/>
                <a:sym typeface="Gill Sans"/>
              </a:rPr>
              <a:t>“Everything is too much.”</a:t>
            </a:r>
            <a:endParaRPr sz="1900" dirty="0"/>
          </a:p>
          <a:p>
            <a:pPr marL="0" marR="0" lvl="0" indent="0" algn="l" rtl="0">
              <a:spcBef>
                <a:spcPts val="0"/>
              </a:spcBef>
              <a:spcAft>
                <a:spcPts val="0"/>
              </a:spcAft>
              <a:buNone/>
            </a:pPr>
            <a:endParaRPr sz="2300" dirty="0">
              <a:solidFill>
                <a:schemeClr val="dk1"/>
              </a:solidFill>
              <a:ea typeface="Gill Sans"/>
              <a:cs typeface="Gill Sans"/>
              <a:sym typeface="Gill Sans"/>
            </a:endParaRPr>
          </a:p>
          <a:p>
            <a:pPr marL="0" marR="0" lvl="0" indent="0" algn="l" rtl="0">
              <a:spcBef>
                <a:spcPts val="0"/>
              </a:spcBef>
              <a:spcAft>
                <a:spcPts val="0"/>
              </a:spcAft>
              <a:buNone/>
            </a:pPr>
            <a:r>
              <a:rPr lang="en-US" sz="2300" dirty="0">
                <a:solidFill>
                  <a:schemeClr val="dk1"/>
                </a:solidFill>
                <a:ea typeface="Gill Sans"/>
                <a:cs typeface="Gill Sans"/>
                <a:sym typeface="Gill Sans"/>
              </a:rPr>
              <a:t>”I feel like nothing is ever going to change. My life will always be terrible.”</a:t>
            </a:r>
            <a:endParaRPr sz="1900" dirty="0"/>
          </a:p>
          <a:p>
            <a:pPr marL="0" marR="0" lvl="0" indent="0" algn="l" rtl="0">
              <a:spcBef>
                <a:spcPts val="0"/>
              </a:spcBef>
              <a:spcAft>
                <a:spcPts val="0"/>
              </a:spcAft>
              <a:buNone/>
            </a:pPr>
            <a:endParaRPr sz="2300" dirty="0">
              <a:solidFill>
                <a:schemeClr val="dk1"/>
              </a:solidFill>
              <a:ea typeface="Gill Sans"/>
              <a:cs typeface="Gill Sans"/>
              <a:sym typeface="Gill Sans"/>
            </a:endParaRPr>
          </a:p>
          <a:p>
            <a:pPr marL="0" marR="0" lvl="0" indent="0" algn="l" rtl="0">
              <a:spcBef>
                <a:spcPts val="0"/>
              </a:spcBef>
              <a:spcAft>
                <a:spcPts val="0"/>
              </a:spcAft>
              <a:buNone/>
            </a:pPr>
            <a:r>
              <a:rPr lang="en-US" sz="2300" dirty="0">
                <a:solidFill>
                  <a:schemeClr val="dk1"/>
                </a:solidFill>
                <a:ea typeface="Gill Sans"/>
                <a:cs typeface="Gill Sans"/>
                <a:sym typeface="Gill Sans"/>
              </a:rPr>
              <a:t>”I don’t want to live anymore.”</a:t>
            </a:r>
            <a:endParaRPr sz="1900" dirty="0"/>
          </a:p>
          <a:p>
            <a:pPr marL="285750" marR="0" lvl="0" indent="-171450" algn="l" rtl="0">
              <a:spcBef>
                <a:spcPts val="0"/>
              </a:spcBef>
              <a:spcAft>
                <a:spcPts val="0"/>
              </a:spcAft>
              <a:buClr>
                <a:schemeClr val="dk1"/>
              </a:buClr>
              <a:buSzPts val="1800"/>
              <a:buFont typeface="Noto Sans Symbols"/>
              <a:buNone/>
            </a:pPr>
            <a:endParaRPr sz="1800" dirty="0">
              <a:solidFill>
                <a:schemeClr val="dk1"/>
              </a:solidFill>
              <a:latin typeface="Gill Sans"/>
              <a:ea typeface="Gill Sans"/>
              <a:cs typeface="Gill Sans"/>
              <a:sym typeface="Gill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93DD0-F162-EB42-A813-37E346E6AB8D}"/>
              </a:ext>
            </a:extLst>
          </p:cNvPr>
          <p:cNvSpPr>
            <a:spLocks noGrp="1"/>
          </p:cNvSpPr>
          <p:nvPr>
            <p:ph type="title"/>
          </p:nvPr>
        </p:nvSpPr>
        <p:spPr/>
        <p:txBody>
          <a:bodyPr>
            <a:normAutofit/>
          </a:bodyPr>
          <a:lstStyle/>
          <a:p>
            <a:r>
              <a:rPr lang="en-US" sz="3600" dirty="0"/>
              <a:t>Protective Factors</a:t>
            </a:r>
          </a:p>
        </p:txBody>
      </p:sp>
      <p:sp>
        <p:nvSpPr>
          <p:cNvPr id="4" name="Rectangle 3">
            <a:extLst>
              <a:ext uri="{FF2B5EF4-FFF2-40B4-BE49-F238E27FC236}">
                <a16:creationId xmlns:a16="http://schemas.microsoft.com/office/drawing/2014/main" id="{9FCA335D-B38C-2645-82D8-0F29F4807851}"/>
              </a:ext>
            </a:extLst>
          </p:cNvPr>
          <p:cNvSpPr/>
          <p:nvPr/>
        </p:nvSpPr>
        <p:spPr>
          <a:xfrm>
            <a:off x="481914" y="2087463"/>
            <a:ext cx="11123596" cy="707886"/>
          </a:xfrm>
          <a:prstGeom prst="rect">
            <a:avLst/>
          </a:prstGeom>
        </p:spPr>
        <p:txBody>
          <a:bodyPr wrap="square">
            <a:spAutoFit/>
          </a:bodyPr>
          <a:lstStyle/>
          <a:p>
            <a:pPr algn="ctr"/>
            <a:r>
              <a:rPr lang="en-US" sz="2000" b="1" dirty="0">
                <a:solidFill>
                  <a:schemeClr val="accent2"/>
                </a:solidFill>
              </a:rPr>
              <a:t>Protective factors may help mitigate the crisis. </a:t>
            </a:r>
          </a:p>
          <a:p>
            <a:pPr algn="ctr"/>
            <a:r>
              <a:rPr lang="en-US" sz="2000" b="1" dirty="0">
                <a:solidFill>
                  <a:schemeClr val="accent2"/>
                </a:solidFill>
              </a:rPr>
              <a:t>However protective factors, when present, may not counteract significant suicide risk.</a:t>
            </a:r>
          </a:p>
        </p:txBody>
      </p:sp>
      <p:sp>
        <p:nvSpPr>
          <p:cNvPr id="6" name="TextBox 5">
            <a:extLst>
              <a:ext uri="{FF2B5EF4-FFF2-40B4-BE49-F238E27FC236}">
                <a16:creationId xmlns:a16="http://schemas.microsoft.com/office/drawing/2014/main" id="{25A2D3BB-FDC9-A54A-B4BA-91F25B4514AC}"/>
              </a:ext>
            </a:extLst>
          </p:cNvPr>
          <p:cNvSpPr txBox="1"/>
          <p:nvPr/>
        </p:nvSpPr>
        <p:spPr>
          <a:xfrm>
            <a:off x="2566827" y="6334781"/>
            <a:ext cx="9291542" cy="430887"/>
          </a:xfrm>
          <a:prstGeom prst="rect">
            <a:avLst/>
          </a:prstGeom>
          <a:noFill/>
        </p:spPr>
        <p:txBody>
          <a:bodyPr wrap="square" rtlCol="0">
            <a:spAutoFit/>
          </a:bodyPr>
          <a:lstStyle/>
          <a:p>
            <a:pPr algn="r"/>
            <a:r>
              <a:rPr lang="en-US" sz="1100" dirty="0"/>
              <a:t>(Suicide Prevention Resource Center, &amp; Rodgers, P. (2011). </a:t>
            </a:r>
            <a:r>
              <a:rPr lang="en-US" sz="1100" i="1" dirty="0"/>
              <a:t>Understanding risk and protective factors for suicide: A primer for preventing suicide.</a:t>
            </a:r>
            <a:r>
              <a:rPr lang="en-US" sz="1100" dirty="0"/>
              <a:t> Newton, MA: Education Development Center, Inc.)</a:t>
            </a:r>
          </a:p>
        </p:txBody>
      </p:sp>
      <p:sp>
        <p:nvSpPr>
          <p:cNvPr id="7" name="Rectangle 6">
            <a:extLst>
              <a:ext uri="{FF2B5EF4-FFF2-40B4-BE49-F238E27FC236}">
                <a16:creationId xmlns:a16="http://schemas.microsoft.com/office/drawing/2014/main" id="{81EABEA4-D344-7448-BF41-D80E3996A23F}"/>
              </a:ext>
            </a:extLst>
          </p:cNvPr>
          <p:cNvSpPr/>
          <p:nvPr/>
        </p:nvSpPr>
        <p:spPr>
          <a:xfrm>
            <a:off x="333631" y="2795349"/>
            <a:ext cx="11602995" cy="3447098"/>
          </a:xfrm>
          <a:prstGeom prst="rect">
            <a:avLst/>
          </a:prstGeom>
        </p:spPr>
        <p:txBody>
          <a:bodyPr wrap="square">
            <a:spAutoFit/>
          </a:bodyPr>
          <a:lstStyle/>
          <a:p>
            <a:r>
              <a:rPr lang="en-US" sz="2000" dirty="0">
                <a:solidFill>
                  <a:schemeClr val="tx2"/>
                </a:solidFill>
              </a:rPr>
              <a:t>Protective factors are personal or environmental characteristics that help protect people from suicide.</a:t>
            </a:r>
          </a:p>
          <a:p>
            <a:endParaRPr lang="en-US" sz="2000" dirty="0">
              <a:solidFill>
                <a:schemeClr val="tx2"/>
              </a:solidFill>
            </a:endParaRPr>
          </a:p>
          <a:p>
            <a:r>
              <a:rPr lang="en-US" sz="2000" b="1" dirty="0">
                <a:solidFill>
                  <a:schemeClr val="tx2"/>
                </a:solidFill>
              </a:rPr>
              <a:t>Major protective factors for suicide include:</a:t>
            </a:r>
          </a:p>
          <a:p>
            <a:pPr marL="285750" indent="-285750">
              <a:buFont typeface="Wingdings" pitchFamily="2" charset="2"/>
              <a:buChar char="§"/>
            </a:pPr>
            <a:r>
              <a:rPr lang="en-US" sz="2000" dirty="0">
                <a:solidFill>
                  <a:schemeClr val="tx2"/>
                </a:solidFill>
              </a:rPr>
              <a:t>Effective behavioral and physical health care</a:t>
            </a:r>
          </a:p>
          <a:p>
            <a:pPr marL="285750" indent="-285750">
              <a:buFont typeface="Wingdings" pitchFamily="2" charset="2"/>
              <a:buChar char="§"/>
            </a:pPr>
            <a:r>
              <a:rPr lang="en-US" sz="2000" dirty="0">
                <a:solidFill>
                  <a:schemeClr val="tx2"/>
                </a:solidFill>
              </a:rPr>
              <a:t>Feelings of connectedness to individual's, family, community and social institutions</a:t>
            </a:r>
          </a:p>
          <a:p>
            <a:pPr marL="285750" indent="-285750">
              <a:buFont typeface="Wingdings" pitchFamily="2" charset="2"/>
              <a:buChar char="§"/>
            </a:pPr>
            <a:r>
              <a:rPr lang="en-US" sz="2000" dirty="0">
                <a:solidFill>
                  <a:schemeClr val="tx2"/>
                </a:solidFill>
              </a:rPr>
              <a:t>Participating in religion or a spiritual practice </a:t>
            </a:r>
          </a:p>
          <a:p>
            <a:pPr marL="285750" indent="-285750">
              <a:buFont typeface="Wingdings" pitchFamily="2" charset="2"/>
              <a:buChar char="§"/>
            </a:pPr>
            <a:r>
              <a:rPr lang="en-US" sz="2000" dirty="0">
                <a:solidFill>
                  <a:schemeClr val="tx2"/>
                </a:solidFill>
              </a:rPr>
              <a:t>Having social and emotional support </a:t>
            </a:r>
          </a:p>
          <a:p>
            <a:pPr marL="285750" indent="-285750">
              <a:buFont typeface="Wingdings" pitchFamily="2" charset="2"/>
              <a:buChar char="§"/>
            </a:pPr>
            <a:r>
              <a:rPr lang="en-US" sz="2000" dirty="0">
                <a:solidFill>
                  <a:schemeClr val="tx2"/>
                </a:solidFill>
              </a:rPr>
              <a:t>Being involved in community programs</a:t>
            </a:r>
          </a:p>
          <a:p>
            <a:pPr marL="285750" indent="-285750">
              <a:buFont typeface="Wingdings" pitchFamily="2" charset="2"/>
              <a:buChar char="§"/>
            </a:pPr>
            <a:r>
              <a:rPr lang="en-US" sz="2000" dirty="0">
                <a:solidFill>
                  <a:schemeClr val="tx2"/>
                </a:solidFill>
              </a:rPr>
              <a:t>Having hope </a:t>
            </a:r>
          </a:p>
          <a:p>
            <a:pPr marL="285750" indent="-285750">
              <a:buFont typeface="Wingdings" pitchFamily="2" charset="2"/>
              <a:buChar char="§"/>
            </a:pPr>
            <a:r>
              <a:rPr lang="en-US" sz="2000" dirty="0">
                <a:solidFill>
                  <a:schemeClr val="tx2"/>
                </a:solidFill>
              </a:rPr>
              <a:t>Positive ethnic identity </a:t>
            </a:r>
          </a:p>
          <a:p>
            <a:endParaRPr lang="en-US" dirty="0">
              <a:solidFill>
                <a:srgbClr val="373737"/>
              </a:solidFill>
            </a:endParaRPr>
          </a:p>
        </p:txBody>
      </p:sp>
    </p:spTree>
    <p:extLst>
      <p:ext uri="{BB962C8B-B14F-4D97-AF65-F5344CB8AC3E}">
        <p14:creationId xmlns:p14="http://schemas.microsoft.com/office/powerpoint/2010/main" val="4293335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22"/>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2"/>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2"/>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2"/>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grpSp>
        <p:nvGrpSpPr>
          <p:cNvPr id="309" name="Google Shape;309;p22"/>
          <p:cNvGrpSpPr/>
          <p:nvPr/>
        </p:nvGrpSpPr>
        <p:grpSpPr>
          <a:xfrm>
            <a:off x="446533" y="453643"/>
            <a:ext cx="11298934" cy="5936922"/>
            <a:chOff x="446533" y="453643"/>
            <a:chExt cx="11298934" cy="5936922"/>
          </a:xfrm>
        </p:grpSpPr>
        <p:sp>
          <p:nvSpPr>
            <p:cNvPr id="310" name="Google Shape;310;p22"/>
            <p:cNvSpPr/>
            <p:nvPr/>
          </p:nvSpPr>
          <p:spPr>
            <a:xfrm>
              <a:off x="446533" y="4199467"/>
              <a:ext cx="11296733" cy="21910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2"/>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2"/>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2"/>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22"/>
          <p:cNvSpPr txBox="1">
            <a:spLocks noGrp="1"/>
          </p:cNvSpPr>
          <p:nvPr>
            <p:ph type="title"/>
          </p:nvPr>
        </p:nvSpPr>
        <p:spPr>
          <a:xfrm>
            <a:off x="482600" y="4666726"/>
            <a:ext cx="10993549" cy="1475013"/>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3600" dirty="0">
                <a:solidFill>
                  <a:schemeClr val="lt1"/>
                </a:solidFill>
              </a:rPr>
              <a:t>HOW to help</a:t>
            </a:r>
            <a:endParaRPr dirty="0"/>
          </a:p>
        </p:txBody>
      </p:sp>
      <p:pic>
        <p:nvPicPr>
          <p:cNvPr id="315" name="Google Shape;315;p22"/>
          <p:cNvPicPr preferRelativeResize="0">
            <a:picLocks noGrp="1"/>
          </p:cNvPicPr>
          <p:nvPr>
            <p:ph type="body" sz="half" idx="2"/>
          </p:nvPr>
        </p:nvPicPr>
        <p:blipFill rotWithShape="1">
          <a:blip r:embed="rId3">
            <a:alphaModFix/>
          </a:blip>
          <a:srcRect t="22825" r="-1" b="29980"/>
          <a:stretch/>
        </p:blipFill>
        <p:spPr>
          <a:xfrm>
            <a:off x="446532" y="599725"/>
            <a:ext cx="11292143" cy="35572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3"/>
          <p:cNvSpPr txBox="1">
            <a:spLocks noGrp="1"/>
          </p:cNvSpPr>
          <p:nvPr>
            <p:ph type="title"/>
          </p:nvPr>
        </p:nvSpPr>
        <p:spPr>
          <a:xfrm>
            <a:off x="496821" y="506058"/>
            <a:ext cx="10945536" cy="1280890"/>
          </a:xfrm>
          <a:prstGeom prst="rect">
            <a:avLst/>
          </a:prstGeom>
          <a:noFill/>
          <a:ln>
            <a:noFill/>
          </a:ln>
        </p:spPr>
        <p:txBody>
          <a:bodyPr spcFirstLastPara="1" wrap="square" lIns="91425" tIns="45700" rIns="91425" bIns="45700" anchor="b" anchorCtr="0">
            <a:normAutofit/>
          </a:bodyPr>
          <a:lstStyle/>
          <a:p>
            <a:pPr marL="0" lvl="0" indent="0" rtl="0">
              <a:spcBef>
                <a:spcPts val="0"/>
              </a:spcBef>
              <a:spcAft>
                <a:spcPts val="0"/>
              </a:spcAft>
              <a:buClr>
                <a:schemeClr val="dk2"/>
              </a:buClr>
              <a:buSzPts val="2880"/>
              <a:buFont typeface="Gill Sans"/>
              <a:buNone/>
            </a:pPr>
            <a:r>
              <a:rPr lang="en-US" sz="3600" dirty="0"/>
              <a:t>BEFORE YOU BEGIN…</a:t>
            </a:r>
            <a:endParaRPr sz="3600" dirty="0"/>
          </a:p>
        </p:txBody>
      </p:sp>
      <p:sp>
        <p:nvSpPr>
          <p:cNvPr id="321" name="Google Shape;321;p23"/>
          <p:cNvSpPr txBox="1">
            <a:spLocks noGrp="1"/>
          </p:cNvSpPr>
          <p:nvPr>
            <p:ph idx="1"/>
          </p:nvPr>
        </p:nvSpPr>
        <p:spPr>
          <a:xfrm>
            <a:off x="416576" y="2038486"/>
            <a:ext cx="11358848" cy="4819514"/>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0"/>
              </a:spcBef>
              <a:spcAft>
                <a:spcPts val="0"/>
              </a:spcAft>
              <a:buSzPts val="2100"/>
              <a:buFont typeface="Wingdings" pitchFamily="2" charset="2"/>
              <a:buChar char="§"/>
            </a:pPr>
            <a:r>
              <a:rPr lang="en-US" sz="2100" dirty="0"/>
              <a:t>Take a deep calming breath. </a:t>
            </a:r>
            <a:endParaRPr sz="2100" dirty="0"/>
          </a:p>
          <a:p>
            <a:pPr lvl="0" algn="l" rtl="0">
              <a:lnSpc>
                <a:spcPct val="90000"/>
              </a:lnSpc>
              <a:spcBef>
                <a:spcPts val="1200"/>
              </a:spcBef>
              <a:spcAft>
                <a:spcPts val="0"/>
              </a:spcAft>
              <a:buSzPts val="2100"/>
              <a:buFont typeface="Wingdings" pitchFamily="2" charset="2"/>
              <a:buChar char="§"/>
            </a:pPr>
            <a:r>
              <a:rPr lang="en-US" sz="2100" dirty="0"/>
              <a:t>The emphasis is on the students experience and feelings.</a:t>
            </a:r>
            <a:endParaRPr sz="2100" dirty="0"/>
          </a:p>
          <a:p>
            <a:pPr lvl="0" algn="l" rtl="0">
              <a:lnSpc>
                <a:spcPct val="90000"/>
              </a:lnSpc>
              <a:spcBef>
                <a:spcPts val="1200"/>
              </a:spcBef>
              <a:spcAft>
                <a:spcPts val="0"/>
              </a:spcAft>
              <a:buSzPts val="2100"/>
              <a:buFont typeface="Wingdings" pitchFamily="2" charset="2"/>
              <a:buChar char="§"/>
            </a:pPr>
            <a:r>
              <a:rPr lang="en-US" sz="2100" dirty="0"/>
              <a:t>Be prepared to listen, put away any distractions. </a:t>
            </a:r>
            <a:endParaRPr sz="2100" dirty="0"/>
          </a:p>
          <a:p>
            <a:pPr lvl="0" algn="l" rtl="0">
              <a:lnSpc>
                <a:spcPct val="90000"/>
              </a:lnSpc>
              <a:spcBef>
                <a:spcPts val="1200"/>
              </a:spcBef>
              <a:spcAft>
                <a:spcPts val="0"/>
              </a:spcAft>
              <a:buSzPts val="2100"/>
              <a:buFont typeface="Wingdings" pitchFamily="2" charset="2"/>
              <a:buChar char="§"/>
            </a:pPr>
            <a:r>
              <a:rPr lang="en-US" sz="2100" dirty="0"/>
              <a:t>Let individual know you are there to help and that you care.</a:t>
            </a:r>
            <a:endParaRPr sz="2100" dirty="0"/>
          </a:p>
          <a:p>
            <a:pPr lvl="0" algn="l" rtl="0">
              <a:lnSpc>
                <a:spcPct val="90000"/>
              </a:lnSpc>
              <a:spcBef>
                <a:spcPts val="1200"/>
              </a:spcBef>
              <a:spcAft>
                <a:spcPts val="0"/>
              </a:spcAft>
              <a:buSzPts val="2100"/>
              <a:buFont typeface="Wingdings" pitchFamily="2" charset="2"/>
              <a:buChar char="§"/>
            </a:pPr>
            <a:r>
              <a:rPr lang="en-US" sz="2100" dirty="0"/>
              <a:t>Be persistent. It is okay to ask about suicide more than once. </a:t>
            </a:r>
            <a:endParaRPr sz="2100" dirty="0"/>
          </a:p>
          <a:p>
            <a:pPr lvl="0" algn="l" rtl="0">
              <a:lnSpc>
                <a:spcPct val="90000"/>
              </a:lnSpc>
              <a:spcBef>
                <a:spcPts val="1200"/>
              </a:spcBef>
              <a:spcAft>
                <a:spcPts val="0"/>
              </a:spcAft>
              <a:buSzPts val="2100"/>
              <a:buFont typeface="Wingdings" pitchFamily="2" charset="2"/>
              <a:buChar char="§"/>
            </a:pPr>
            <a:r>
              <a:rPr lang="en-US" sz="2100" dirty="0"/>
              <a:t>Try not to argue, distract or cheer-up the individual.</a:t>
            </a:r>
            <a:endParaRPr sz="2100" dirty="0"/>
          </a:p>
          <a:p>
            <a:pPr lvl="0" algn="l" rtl="0">
              <a:lnSpc>
                <a:spcPct val="90000"/>
              </a:lnSpc>
              <a:spcBef>
                <a:spcPts val="1200"/>
              </a:spcBef>
              <a:spcAft>
                <a:spcPts val="0"/>
              </a:spcAft>
              <a:buSzPts val="2100"/>
              <a:buFont typeface="Wingdings" pitchFamily="2" charset="2"/>
              <a:buChar char="§"/>
            </a:pPr>
            <a:r>
              <a:rPr lang="en-US" sz="2100" dirty="0"/>
              <a:t>Remain attentive, open body language, comfortable eye contact. Even when using technology to connect this is important.</a:t>
            </a:r>
            <a:endParaRPr sz="2100" dirty="0"/>
          </a:p>
          <a:p>
            <a:pPr lvl="0" algn="l" rtl="0">
              <a:lnSpc>
                <a:spcPct val="90000"/>
              </a:lnSpc>
              <a:spcBef>
                <a:spcPts val="1200"/>
              </a:spcBef>
              <a:spcAft>
                <a:spcPts val="0"/>
              </a:spcAft>
              <a:buSzPts val="2100"/>
              <a:buFont typeface="Wingdings" pitchFamily="2" charset="2"/>
              <a:buChar char="§"/>
            </a:pPr>
            <a:r>
              <a:rPr lang="en-US" sz="2100" dirty="0"/>
              <a:t>Reflect emotions, paraphrase content of story and clarify anything you do not understand</a:t>
            </a:r>
            <a:endParaRPr sz="2100" dirty="0"/>
          </a:p>
          <a:p>
            <a:pPr lvl="0" algn="l" rtl="0">
              <a:lnSpc>
                <a:spcPct val="90000"/>
              </a:lnSpc>
              <a:spcBef>
                <a:spcPts val="1200"/>
              </a:spcBef>
              <a:spcAft>
                <a:spcPts val="0"/>
              </a:spcAft>
              <a:buSzPts val="2100"/>
              <a:buFont typeface="Wingdings" pitchFamily="2" charset="2"/>
              <a:buChar char="§"/>
            </a:pPr>
            <a:r>
              <a:rPr lang="en-US" sz="2100" dirty="0"/>
              <a:t>Respond with respect and understanding</a:t>
            </a:r>
            <a:endParaRPr sz="2100" dirty="0"/>
          </a:p>
          <a:p>
            <a:pPr marL="274320" lvl="0" indent="-167665" algn="l" rtl="0">
              <a:lnSpc>
                <a:spcPct val="90000"/>
              </a:lnSpc>
              <a:spcBef>
                <a:spcPts val="1200"/>
              </a:spcBef>
              <a:spcAft>
                <a:spcPts val="0"/>
              </a:spcAft>
              <a:buSzPts val="1680"/>
              <a:buNone/>
            </a:pPr>
            <a:endParaRPr sz="2100" dirty="0"/>
          </a:p>
          <a:p>
            <a:pPr marL="274320" lvl="0" indent="-167665" algn="l" rtl="0">
              <a:lnSpc>
                <a:spcPct val="90000"/>
              </a:lnSpc>
              <a:spcBef>
                <a:spcPts val="1200"/>
              </a:spcBef>
              <a:spcAft>
                <a:spcPts val="0"/>
              </a:spcAft>
              <a:buSzPts val="1680"/>
              <a:buNone/>
            </a:pPr>
            <a:endParaRPr sz="21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sp>
        <p:nvSpPr>
          <p:cNvPr id="326" name="Google Shape;326;p2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31" name="Google Shape;331;p26"/>
          <p:cNvSpPr txBox="1">
            <a:spLocks noGrp="1"/>
          </p:cNvSpPr>
          <p:nvPr>
            <p:ph type="title"/>
          </p:nvPr>
        </p:nvSpPr>
        <p:spPr>
          <a:xfrm>
            <a:off x="8920649" y="1507425"/>
            <a:ext cx="2824800" cy="3025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3690"/>
              <a:buFont typeface="Gill Sans"/>
              <a:buNone/>
            </a:pPr>
            <a:r>
              <a:rPr lang="en-US" sz="1690">
                <a:solidFill>
                  <a:schemeClr val="accent1"/>
                </a:solidFill>
              </a:rPr>
              <a:t>“WE’RE ARE ALL IN THIS TOGETHER” </a:t>
            </a:r>
            <a:br>
              <a:rPr lang="en-US" sz="1690">
                <a:solidFill>
                  <a:schemeClr val="accent1"/>
                </a:solidFill>
              </a:rPr>
            </a:br>
            <a:br>
              <a:rPr lang="en-US" sz="1690">
                <a:solidFill>
                  <a:schemeClr val="accent1"/>
                </a:solidFill>
              </a:rPr>
            </a:br>
            <a:r>
              <a:rPr lang="en-US" sz="1690">
                <a:solidFill>
                  <a:schemeClr val="accent1"/>
                </a:solidFill>
              </a:rPr>
              <a:t>BY ACTIVE MINDS &amp; NATL SUICIDE PREVENTION LIFELINE</a:t>
            </a:r>
            <a:endParaRPr sz="520"/>
          </a:p>
        </p:txBody>
      </p:sp>
      <p:sp>
        <p:nvSpPr>
          <p:cNvPr id="332" name="Google Shape;332;p26"/>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6"/>
          <p:cNvSpPr/>
          <p:nvPr/>
        </p:nvSpPr>
        <p:spPr>
          <a:xfrm rot="5400000" flipH="1">
            <a:off x="2209064" y="3329711"/>
            <a:ext cx="3703320" cy="5872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6"/>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Were In This Together">
            <a:hlinkClick r:id="" action="ppaction://media"/>
            <a:extLst>
              <a:ext uri="{FF2B5EF4-FFF2-40B4-BE49-F238E27FC236}">
                <a16:creationId xmlns:a16="http://schemas.microsoft.com/office/drawing/2014/main" id="{E66A23DB-51F1-FFDC-D05A-B7FC29BD1F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0270" y="779024"/>
            <a:ext cx="9520620" cy="5355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31"/>
                                        </p:tgtEl>
                                        <p:attrNameLst>
                                          <p:attrName>style.visibility</p:attrName>
                                        </p:attrNameLst>
                                      </p:cBhvr>
                                      <p:to>
                                        <p:strVal val="visible"/>
                                      </p:to>
                                    </p:set>
                                    <p:animEffect transition="in" filter="fade">
                                      <p:cBhvr>
                                        <p:cTn id="7" dur="700"/>
                                        <p:tgtEl>
                                          <p:spTgt spid="3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ECD24-B716-5B99-1D6E-BEA1FFEA3F17}"/>
              </a:ext>
            </a:extLst>
          </p:cNvPr>
          <p:cNvSpPr>
            <a:spLocks noGrp="1"/>
          </p:cNvSpPr>
          <p:nvPr>
            <p:ph type="title"/>
          </p:nvPr>
        </p:nvSpPr>
        <p:spPr/>
        <p:txBody>
          <a:bodyPr>
            <a:normAutofit/>
          </a:bodyPr>
          <a:lstStyle/>
          <a:p>
            <a:r>
              <a:rPr lang="en-US" sz="3600" dirty="0"/>
              <a:t>We are all in this together by active Minds  </a:t>
            </a:r>
          </a:p>
        </p:txBody>
      </p:sp>
      <p:pic>
        <p:nvPicPr>
          <p:cNvPr id="3" name="Were In This Together">
            <a:hlinkClick r:id="" action="ppaction://media"/>
            <a:extLst>
              <a:ext uri="{FF2B5EF4-FFF2-40B4-BE49-F238E27FC236}">
                <a16:creationId xmlns:a16="http://schemas.microsoft.com/office/drawing/2014/main" id="{4450D4EB-23E1-0E7E-D187-3FFD099B2E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8765" y="1915494"/>
            <a:ext cx="11403874" cy="4655123"/>
          </a:xfrm>
          <a:prstGeom prst="rect">
            <a:avLst/>
          </a:prstGeom>
        </p:spPr>
      </p:pic>
    </p:spTree>
    <p:extLst>
      <p:ext uri="{BB962C8B-B14F-4D97-AF65-F5344CB8AC3E}">
        <p14:creationId xmlns:p14="http://schemas.microsoft.com/office/powerpoint/2010/main" val="344621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5"/>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grpSp>
        <p:nvGrpSpPr>
          <p:cNvPr id="136" name="Google Shape;136;p5"/>
          <p:cNvGrpSpPr/>
          <p:nvPr/>
        </p:nvGrpSpPr>
        <p:grpSpPr>
          <a:xfrm>
            <a:off x="446534" y="453643"/>
            <a:ext cx="11298933" cy="98554"/>
            <a:chOff x="446534" y="453643"/>
            <a:chExt cx="11298933" cy="98554"/>
          </a:xfrm>
        </p:grpSpPr>
        <p:sp>
          <p:nvSpPr>
            <p:cNvPr id="137" name="Google Shape;137;p5"/>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0" name="Google Shape;140;p5" descr="A person with her hand on her face&#10;&#10;Description automatically generated with low confidence"/>
          <p:cNvPicPr preferRelativeResize="0"/>
          <p:nvPr/>
        </p:nvPicPr>
        <p:blipFill rotWithShape="1">
          <a:blip r:embed="rId3">
            <a:alphaModFix/>
          </a:blip>
          <a:srcRect l="12252" r="12277" b="-2"/>
          <a:stretch/>
        </p:blipFill>
        <p:spPr>
          <a:xfrm>
            <a:off x="448732" y="600075"/>
            <a:ext cx="3683001" cy="5775325"/>
          </a:xfrm>
          <a:prstGeom prst="rect">
            <a:avLst/>
          </a:prstGeom>
          <a:noFill/>
          <a:ln>
            <a:noFill/>
          </a:ln>
        </p:spPr>
      </p:pic>
      <p:sp>
        <p:nvSpPr>
          <p:cNvPr id="141" name="Google Shape;141;p5"/>
          <p:cNvSpPr txBox="1"/>
          <p:nvPr/>
        </p:nvSpPr>
        <p:spPr>
          <a:xfrm>
            <a:off x="4241825" y="617976"/>
            <a:ext cx="7830000" cy="6077100"/>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l" rtl="0">
              <a:lnSpc>
                <a:spcPct val="90000"/>
              </a:lnSpc>
              <a:spcBef>
                <a:spcPts val="0"/>
              </a:spcBef>
              <a:spcAft>
                <a:spcPts val="0"/>
              </a:spcAft>
              <a:buNone/>
            </a:pPr>
            <a:r>
              <a:rPr lang="en-US" sz="3600" b="1" i="0" u="none" strike="noStrike" cap="none" dirty="0">
                <a:solidFill>
                  <a:schemeClr val="accent2"/>
                </a:solidFill>
                <a:latin typeface="+mj-lt"/>
                <a:ea typeface="Gill Sans"/>
                <a:cs typeface="Gill Sans"/>
                <a:sym typeface="Gill Sans"/>
              </a:rPr>
              <a:t>LOCAL SUICIDE PREVENTION RESOURCES</a:t>
            </a:r>
            <a:endParaRPr sz="3600" dirty="0">
              <a:solidFill>
                <a:schemeClr val="accent2"/>
              </a:solidFill>
              <a:latin typeface="+mj-lt"/>
            </a:endParaRPr>
          </a:p>
          <a:p>
            <a:pPr marL="0" marR="0" lvl="0" indent="0" algn="l" rtl="0">
              <a:lnSpc>
                <a:spcPct val="90000"/>
              </a:lnSpc>
              <a:spcBef>
                <a:spcPts val="936"/>
              </a:spcBef>
              <a:spcAft>
                <a:spcPts val="0"/>
              </a:spcAft>
              <a:buNone/>
            </a:pPr>
            <a:r>
              <a:rPr lang="en-US" sz="3134" b="1" i="0" u="none" strike="noStrike" cap="none" dirty="0">
                <a:solidFill>
                  <a:schemeClr val="dk2"/>
                </a:solidFill>
                <a:ea typeface="Gill Sans"/>
                <a:cs typeface="Gill Sans"/>
                <a:sym typeface="Gill Sans"/>
              </a:rPr>
              <a:t>Crisis Support Services of Alameda County </a:t>
            </a:r>
            <a:endParaRPr sz="2134" dirty="0"/>
          </a:p>
          <a:p>
            <a:pPr marL="0" marR="0" lvl="0" indent="0" algn="l" rtl="0">
              <a:lnSpc>
                <a:spcPct val="90000"/>
              </a:lnSpc>
              <a:spcBef>
                <a:spcPts val="936"/>
              </a:spcBef>
              <a:spcAft>
                <a:spcPts val="0"/>
              </a:spcAft>
              <a:buNone/>
            </a:pPr>
            <a:r>
              <a:rPr lang="en-US" sz="3134" b="1" i="0" u="none" strike="noStrike" cap="none" dirty="0">
                <a:solidFill>
                  <a:schemeClr val="dk2"/>
                </a:solidFill>
                <a:ea typeface="Gill Sans"/>
                <a:cs typeface="Gill Sans"/>
                <a:sym typeface="Gill Sans"/>
              </a:rPr>
              <a:t>24/7 Crisis Line</a:t>
            </a:r>
            <a:endParaRPr sz="2134" dirty="0"/>
          </a:p>
          <a:p>
            <a:pPr marL="0" marR="0" lvl="0" indent="0" algn="l" rtl="0">
              <a:lnSpc>
                <a:spcPct val="90000"/>
              </a:lnSpc>
              <a:spcBef>
                <a:spcPts val="936"/>
              </a:spcBef>
              <a:spcAft>
                <a:spcPts val="0"/>
              </a:spcAft>
              <a:buNone/>
            </a:pPr>
            <a:r>
              <a:rPr lang="en-US" sz="3134" dirty="0">
                <a:solidFill>
                  <a:schemeClr val="dk2"/>
                </a:solidFill>
                <a:ea typeface="Gill Sans"/>
                <a:cs typeface="Gill Sans"/>
                <a:sym typeface="Gill Sans"/>
              </a:rPr>
              <a:t>988 or </a:t>
            </a:r>
            <a:r>
              <a:rPr lang="en-US" sz="3134" b="0" i="0" u="none" strike="noStrike" cap="none" dirty="0">
                <a:solidFill>
                  <a:schemeClr val="dk2"/>
                </a:solidFill>
                <a:ea typeface="Gill Sans"/>
                <a:cs typeface="Gill Sans"/>
                <a:sym typeface="Gill Sans"/>
              </a:rPr>
              <a:t>1800-309-2131</a:t>
            </a:r>
            <a:endParaRPr sz="2134" dirty="0"/>
          </a:p>
          <a:p>
            <a:pPr marL="0" marR="0" lvl="0" indent="0" algn="l" rtl="0">
              <a:lnSpc>
                <a:spcPct val="90000"/>
              </a:lnSpc>
              <a:spcBef>
                <a:spcPts val="936"/>
              </a:spcBef>
              <a:spcAft>
                <a:spcPts val="0"/>
              </a:spcAft>
              <a:buClr>
                <a:schemeClr val="accent2"/>
              </a:buClr>
              <a:buSzPct val="70436"/>
              <a:buFont typeface="Noto Sans Symbols"/>
              <a:buNone/>
            </a:pPr>
            <a:endParaRPr sz="3134" b="0" i="0" u="none" strike="noStrike" cap="none" dirty="0">
              <a:solidFill>
                <a:schemeClr val="dk2"/>
              </a:solidFill>
              <a:ea typeface="Gill Sans"/>
              <a:cs typeface="Gill Sans"/>
              <a:sym typeface="Gill Sans"/>
            </a:endParaRPr>
          </a:p>
          <a:p>
            <a:pPr marL="0" marR="0" lvl="0" indent="0" algn="l" rtl="0">
              <a:lnSpc>
                <a:spcPct val="90000"/>
              </a:lnSpc>
              <a:spcBef>
                <a:spcPts val="936"/>
              </a:spcBef>
              <a:spcAft>
                <a:spcPts val="0"/>
              </a:spcAft>
              <a:buNone/>
            </a:pPr>
            <a:r>
              <a:rPr lang="en-US" sz="3134" b="1" i="0" u="none" strike="noStrike" cap="none" dirty="0">
                <a:solidFill>
                  <a:schemeClr val="dk2"/>
                </a:solidFill>
                <a:ea typeface="Gill Sans"/>
                <a:cs typeface="Gill Sans"/>
                <a:sym typeface="Gill Sans"/>
              </a:rPr>
              <a:t>Youth </a:t>
            </a:r>
            <a:r>
              <a:rPr lang="en-US" sz="3134" b="1" i="0" u="none" strike="noStrike" cap="none" dirty="0" err="1">
                <a:solidFill>
                  <a:schemeClr val="dk2"/>
                </a:solidFill>
                <a:ea typeface="Gill Sans"/>
                <a:cs typeface="Gill Sans"/>
                <a:sym typeface="Gill Sans"/>
              </a:rPr>
              <a:t>Textline</a:t>
            </a:r>
            <a:r>
              <a:rPr lang="en-US" sz="3134" b="1" i="0" u="none" strike="noStrike" cap="none" dirty="0">
                <a:solidFill>
                  <a:schemeClr val="dk2"/>
                </a:solidFill>
                <a:ea typeface="Gill Sans"/>
                <a:cs typeface="Gill Sans"/>
                <a:sym typeface="Gill Sans"/>
              </a:rPr>
              <a:t> </a:t>
            </a:r>
            <a:endParaRPr sz="2134" dirty="0"/>
          </a:p>
          <a:p>
            <a:pPr marL="0" marR="0" lvl="0" indent="0" algn="l" rtl="0">
              <a:lnSpc>
                <a:spcPct val="90000"/>
              </a:lnSpc>
              <a:spcBef>
                <a:spcPts val="936"/>
              </a:spcBef>
              <a:spcAft>
                <a:spcPts val="0"/>
              </a:spcAft>
              <a:buNone/>
            </a:pPr>
            <a:r>
              <a:rPr lang="en-US" sz="3134" b="0" i="0" u="none" strike="noStrike" cap="none" dirty="0">
                <a:solidFill>
                  <a:schemeClr val="dk2"/>
                </a:solidFill>
                <a:ea typeface="Gill Sans"/>
                <a:cs typeface="Gill Sans"/>
                <a:sym typeface="Gill Sans"/>
              </a:rPr>
              <a:t>Text SAFE to 20121 (</a:t>
            </a:r>
            <a:r>
              <a:rPr lang="en-US" sz="3134" dirty="0">
                <a:solidFill>
                  <a:schemeClr val="dk2"/>
                </a:solidFill>
                <a:ea typeface="Gill Sans"/>
                <a:cs typeface="Gill Sans"/>
                <a:sym typeface="Gill Sans"/>
              </a:rPr>
              <a:t>8a-12a</a:t>
            </a:r>
            <a:r>
              <a:rPr lang="en-US" sz="3134" b="0" i="0" u="none" strike="noStrike" cap="none" dirty="0">
                <a:solidFill>
                  <a:schemeClr val="dk2"/>
                </a:solidFill>
                <a:ea typeface="Gill Sans"/>
                <a:cs typeface="Gill Sans"/>
                <a:sym typeface="Gill Sans"/>
              </a:rPr>
              <a:t> Daily)</a:t>
            </a:r>
            <a:endParaRPr sz="2134" dirty="0"/>
          </a:p>
          <a:p>
            <a:pPr marL="0" marR="0" lvl="0" indent="0" algn="l" rtl="0">
              <a:lnSpc>
                <a:spcPct val="90000"/>
              </a:lnSpc>
              <a:spcBef>
                <a:spcPts val="936"/>
              </a:spcBef>
              <a:spcAft>
                <a:spcPts val="0"/>
              </a:spcAft>
              <a:buNone/>
            </a:pPr>
            <a:r>
              <a:rPr lang="en-US" sz="3134" b="1" i="0" u="none" strike="noStrike" cap="none" dirty="0">
                <a:solidFill>
                  <a:schemeClr val="dk2"/>
                </a:solidFill>
                <a:ea typeface="Gill Sans"/>
                <a:cs typeface="Gill Sans"/>
                <a:sym typeface="Gill Sans"/>
              </a:rPr>
              <a:t>For Spanish: </a:t>
            </a:r>
            <a:r>
              <a:rPr lang="en-US" sz="3134" b="0" i="0" u="none" strike="noStrike" cap="none" dirty="0">
                <a:solidFill>
                  <a:schemeClr val="dk2"/>
                </a:solidFill>
                <a:ea typeface="Gill Sans"/>
                <a:cs typeface="Gill Sans"/>
                <a:sym typeface="Gill Sans"/>
              </a:rPr>
              <a:t>Text SEGURO to 20121 (5p – 9pm Tues-Fri)</a:t>
            </a:r>
            <a:endParaRPr sz="2134" dirty="0"/>
          </a:p>
          <a:p>
            <a:pPr marL="0" marR="0" lvl="0" indent="0" algn="l" rtl="0">
              <a:lnSpc>
                <a:spcPct val="90000"/>
              </a:lnSpc>
              <a:spcBef>
                <a:spcPts val="936"/>
              </a:spcBef>
              <a:spcAft>
                <a:spcPts val="0"/>
              </a:spcAft>
              <a:buNone/>
            </a:pPr>
            <a:r>
              <a:rPr lang="en-US" sz="3134" b="1" i="0" u="none" strike="noStrike" cap="none" dirty="0">
                <a:solidFill>
                  <a:schemeClr val="dk2"/>
                </a:solidFill>
                <a:ea typeface="Gill Sans"/>
                <a:cs typeface="Gill Sans"/>
                <a:sym typeface="Gill Sans"/>
              </a:rPr>
              <a:t>Para </a:t>
            </a:r>
            <a:r>
              <a:rPr lang="en-US" sz="3134" b="1" i="0" u="none" strike="noStrike" cap="none" dirty="0" err="1">
                <a:solidFill>
                  <a:schemeClr val="dk2"/>
                </a:solidFill>
                <a:ea typeface="Gill Sans"/>
                <a:cs typeface="Gill Sans"/>
                <a:sym typeface="Gill Sans"/>
              </a:rPr>
              <a:t>Español</a:t>
            </a:r>
            <a:r>
              <a:rPr lang="en-US" sz="3134" b="1" i="0" u="none" strike="noStrike" cap="none" dirty="0">
                <a:solidFill>
                  <a:schemeClr val="dk2"/>
                </a:solidFill>
                <a:ea typeface="Gill Sans"/>
                <a:cs typeface="Gill Sans"/>
                <a:sym typeface="Gill Sans"/>
              </a:rPr>
              <a:t>: </a:t>
            </a:r>
            <a:r>
              <a:rPr lang="en-US" sz="3134" b="0" i="0" u="none" strike="noStrike" cap="none" dirty="0" err="1">
                <a:solidFill>
                  <a:schemeClr val="dk2"/>
                </a:solidFill>
                <a:ea typeface="Gill Sans"/>
                <a:cs typeface="Gill Sans"/>
                <a:sym typeface="Gill Sans"/>
              </a:rPr>
              <a:t>Textear</a:t>
            </a:r>
            <a:r>
              <a:rPr lang="en-US" sz="3134" b="0" i="0" u="none" strike="noStrike" cap="none" dirty="0">
                <a:solidFill>
                  <a:schemeClr val="dk2"/>
                </a:solidFill>
                <a:ea typeface="Gill Sans"/>
                <a:cs typeface="Gill Sans"/>
                <a:sym typeface="Gill Sans"/>
              </a:rPr>
              <a:t> SEGURO al 20121 (5 pm - 9 pm martes - </a:t>
            </a:r>
            <a:r>
              <a:rPr lang="en-US" sz="3134" b="0" i="0" u="none" strike="noStrike" cap="none" dirty="0" err="1">
                <a:solidFill>
                  <a:schemeClr val="dk2"/>
                </a:solidFill>
                <a:ea typeface="Gill Sans"/>
                <a:cs typeface="Gill Sans"/>
                <a:sym typeface="Gill Sans"/>
              </a:rPr>
              <a:t>viernes</a:t>
            </a:r>
            <a:r>
              <a:rPr lang="en-US" sz="3134" b="0" i="0" u="none" strike="noStrike" cap="none" dirty="0">
                <a:solidFill>
                  <a:schemeClr val="dk2"/>
                </a:solidFill>
                <a:ea typeface="Gill Sans"/>
                <a:cs typeface="Gill Sans"/>
                <a:sym typeface="Gill Sans"/>
              </a:rPr>
              <a:t>)</a:t>
            </a:r>
            <a:endParaRPr sz="2134" dirty="0"/>
          </a:p>
          <a:p>
            <a:pPr marL="0" marR="0" lvl="0" indent="0" algn="l" rtl="0">
              <a:lnSpc>
                <a:spcPct val="90000"/>
              </a:lnSpc>
              <a:spcBef>
                <a:spcPts val="936"/>
              </a:spcBef>
              <a:spcAft>
                <a:spcPts val="0"/>
              </a:spcAft>
              <a:buClr>
                <a:schemeClr val="accent2"/>
              </a:buClr>
              <a:buSzPct val="92000"/>
              <a:buFont typeface="Noto Sans Symbols"/>
              <a:buNone/>
            </a:pPr>
            <a:endParaRPr sz="2400" b="0" i="0" u="none" strike="noStrike" cap="none" dirty="0">
              <a:solidFill>
                <a:schemeClr val="dk2"/>
              </a:solidFill>
              <a:latin typeface="Gill Sans"/>
              <a:ea typeface="Gill Sans"/>
              <a:cs typeface="Gill Sans"/>
              <a:sym typeface="Gill Sans"/>
            </a:endParaRPr>
          </a:p>
          <a:p>
            <a:pPr marL="0" marR="0" lvl="0" indent="0" algn="l" rtl="0">
              <a:lnSpc>
                <a:spcPct val="90000"/>
              </a:lnSpc>
              <a:spcBef>
                <a:spcPts val="936"/>
              </a:spcBef>
              <a:spcAft>
                <a:spcPts val="0"/>
              </a:spcAft>
              <a:buNone/>
            </a:pPr>
            <a:r>
              <a:rPr lang="en-US" sz="3200" b="1" i="0" u="none" strike="noStrike" cap="none" dirty="0">
                <a:solidFill>
                  <a:schemeClr val="accent2"/>
                </a:solidFill>
                <a:latin typeface="+mj-lt"/>
                <a:ea typeface="Gill Sans"/>
                <a:cs typeface="Gill Sans"/>
                <a:sym typeface="Gill Sans"/>
              </a:rPr>
              <a:t>NATIONAL RESOURCES</a:t>
            </a:r>
            <a:endParaRPr sz="2200" dirty="0">
              <a:solidFill>
                <a:schemeClr val="accent2"/>
              </a:solidFill>
              <a:latin typeface="+mj-lt"/>
            </a:endParaRPr>
          </a:p>
          <a:p>
            <a:pPr marL="0" marR="0" lvl="0" indent="0" algn="l" rtl="0">
              <a:lnSpc>
                <a:spcPct val="90000"/>
              </a:lnSpc>
              <a:spcBef>
                <a:spcPts val="936"/>
              </a:spcBef>
              <a:spcAft>
                <a:spcPts val="0"/>
              </a:spcAft>
              <a:buNone/>
            </a:pPr>
            <a:r>
              <a:rPr lang="en-US" sz="3243" b="1" dirty="0">
                <a:solidFill>
                  <a:schemeClr val="dk2"/>
                </a:solidFill>
                <a:ea typeface="Gill Sans"/>
                <a:cs typeface="Gill Sans"/>
                <a:sym typeface="Gill Sans"/>
              </a:rPr>
              <a:t>988 Suicide &amp; Crisis Lifeline (24-Hours)</a:t>
            </a:r>
            <a:endParaRPr sz="3243" b="1" dirty="0">
              <a:solidFill>
                <a:schemeClr val="dk2"/>
              </a:solidFill>
              <a:ea typeface="Gill Sans"/>
              <a:cs typeface="Gill Sans"/>
              <a:sym typeface="Gill Sans"/>
            </a:endParaRPr>
          </a:p>
          <a:p>
            <a:pPr marL="0" marR="0" lvl="0" indent="0" algn="l" rtl="0">
              <a:lnSpc>
                <a:spcPct val="90000"/>
              </a:lnSpc>
              <a:spcBef>
                <a:spcPts val="936"/>
              </a:spcBef>
              <a:spcAft>
                <a:spcPts val="0"/>
              </a:spcAft>
              <a:buNone/>
            </a:pPr>
            <a:r>
              <a:rPr lang="en-US" sz="3243" dirty="0">
                <a:solidFill>
                  <a:schemeClr val="dk2"/>
                </a:solidFill>
                <a:ea typeface="Gill Sans"/>
                <a:cs typeface="Gill Sans"/>
                <a:sym typeface="Gill Sans"/>
              </a:rPr>
              <a:t>988 </a:t>
            </a:r>
            <a:br>
              <a:rPr lang="en-US" sz="3243" dirty="0">
                <a:solidFill>
                  <a:schemeClr val="dk2"/>
                </a:solidFill>
                <a:ea typeface="Gill Sans"/>
                <a:cs typeface="Gill Sans"/>
                <a:sym typeface="Gill Sans"/>
              </a:rPr>
            </a:br>
            <a:r>
              <a:rPr lang="en-US" sz="3243" dirty="0">
                <a:solidFill>
                  <a:schemeClr val="dk2"/>
                </a:solidFill>
                <a:ea typeface="Gill Sans"/>
                <a:cs typeface="Gill Sans"/>
                <a:sym typeface="Gill Sans"/>
              </a:rPr>
              <a:t>*press 1 for Veterans, press 2 for Spanish</a:t>
            </a:r>
            <a:endParaRPr sz="3243" dirty="0">
              <a:solidFill>
                <a:schemeClr val="dk2"/>
              </a:solidFill>
              <a:ea typeface="Gill Sans"/>
              <a:cs typeface="Gill Sans"/>
              <a:sym typeface="Gill Sans"/>
            </a:endParaRPr>
          </a:p>
          <a:p>
            <a:pPr marL="0" marR="0" lvl="0" indent="0" algn="l" rtl="0">
              <a:lnSpc>
                <a:spcPct val="90000"/>
              </a:lnSpc>
              <a:spcBef>
                <a:spcPts val="936"/>
              </a:spcBef>
              <a:spcAft>
                <a:spcPts val="0"/>
              </a:spcAft>
              <a:buNone/>
            </a:pPr>
            <a:endParaRPr sz="3146" dirty="0"/>
          </a:p>
          <a:p>
            <a:pPr marL="0" marR="0" lvl="0" indent="0" algn="l" rtl="0">
              <a:lnSpc>
                <a:spcPct val="90000"/>
              </a:lnSpc>
              <a:spcBef>
                <a:spcPts val="936"/>
              </a:spcBef>
              <a:spcAft>
                <a:spcPts val="0"/>
              </a:spcAft>
              <a:buNone/>
            </a:pPr>
            <a:r>
              <a:rPr lang="en-US" sz="3243" b="1" i="0" u="none" strike="noStrike" cap="none" dirty="0">
                <a:solidFill>
                  <a:schemeClr val="dk2"/>
                </a:solidFill>
                <a:ea typeface="Gill Sans"/>
                <a:cs typeface="Gill Sans"/>
                <a:sym typeface="Gill Sans"/>
              </a:rPr>
              <a:t>Crisis </a:t>
            </a:r>
            <a:r>
              <a:rPr lang="en-US" sz="3243" b="1" i="0" u="none" strike="noStrike" cap="none" dirty="0" err="1">
                <a:solidFill>
                  <a:schemeClr val="dk2"/>
                </a:solidFill>
                <a:ea typeface="Gill Sans"/>
                <a:cs typeface="Gill Sans"/>
                <a:sym typeface="Gill Sans"/>
              </a:rPr>
              <a:t>Textline</a:t>
            </a:r>
            <a:r>
              <a:rPr lang="en-US" sz="3243" b="1" i="0" u="none" strike="noStrike" cap="none" dirty="0">
                <a:solidFill>
                  <a:schemeClr val="dk2"/>
                </a:solidFill>
                <a:ea typeface="Gill Sans"/>
                <a:cs typeface="Gill Sans"/>
                <a:sym typeface="Gill Sans"/>
              </a:rPr>
              <a:t> </a:t>
            </a:r>
            <a:endParaRPr sz="2243" dirty="0"/>
          </a:p>
          <a:p>
            <a:pPr marL="0" marR="0" lvl="0" indent="0" algn="l" rtl="0">
              <a:lnSpc>
                <a:spcPct val="90000"/>
              </a:lnSpc>
              <a:spcBef>
                <a:spcPts val="936"/>
              </a:spcBef>
              <a:spcAft>
                <a:spcPts val="0"/>
              </a:spcAft>
              <a:buNone/>
            </a:pPr>
            <a:r>
              <a:rPr lang="en-US" sz="3243" b="0" i="0" u="none" strike="noStrike" cap="none" dirty="0">
                <a:solidFill>
                  <a:schemeClr val="dk2"/>
                </a:solidFill>
                <a:ea typeface="Gill Sans"/>
                <a:cs typeface="Gill Sans"/>
                <a:sym typeface="Gill Sans"/>
              </a:rPr>
              <a:t>Text </a:t>
            </a:r>
            <a:r>
              <a:rPr lang="en-US" sz="3243" dirty="0">
                <a:solidFill>
                  <a:schemeClr val="dk2"/>
                </a:solidFill>
                <a:ea typeface="Gill Sans"/>
                <a:cs typeface="Gill Sans"/>
                <a:sym typeface="Gill Sans"/>
              </a:rPr>
              <a:t>BRAVE</a:t>
            </a:r>
            <a:r>
              <a:rPr lang="en-US" sz="3243" b="0" i="0" u="none" strike="noStrike" cap="none" dirty="0">
                <a:solidFill>
                  <a:schemeClr val="dk2"/>
                </a:solidFill>
                <a:ea typeface="Gill Sans"/>
                <a:cs typeface="Gill Sans"/>
                <a:sym typeface="Gill Sans"/>
              </a:rPr>
              <a:t> to 741-741 (24-Hours)</a:t>
            </a:r>
            <a:endParaRPr sz="2243" dirty="0"/>
          </a:p>
          <a:p>
            <a:pPr marL="0" marR="0" lvl="0" indent="0" algn="l" rtl="0">
              <a:lnSpc>
                <a:spcPct val="90000"/>
              </a:lnSpc>
              <a:spcBef>
                <a:spcPts val="698"/>
              </a:spcBef>
              <a:spcAft>
                <a:spcPts val="0"/>
              </a:spcAft>
              <a:buClr>
                <a:schemeClr val="accent2"/>
              </a:buClr>
              <a:buSzPct val="92000"/>
              <a:buFont typeface="Noto Sans Symbols"/>
              <a:buNone/>
            </a:pPr>
            <a:endParaRPr sz="700" b="0" i="0" u="none" strike="noStrike" cap="none" dirty="0">
              <a:solidFill>
                <a:schemeClr val="dk2"/>
              </a:solidFill>
              <a:latin typeface="Gill Sans"/>
              <a:ea typeface="Gill Sans"/>
              <a:cs typeface="Gill Sans"/>
              <a:sym typeface="Gill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7"/>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sz="3600" dirty="0"/>
              <a:t>HOW TO HELP</a:t>
            </a:r>
            <a:endParaRPr sz="3600" dirty="0"/>
          </a:p>
        </p:txBody>
      </p:sp>
      <p:sp>
        <p:nvSpPr>
          <p:cNvPr id="342" name="Google Shape;342;p27"/>
          <p:cNvSpPr txBox="1"/>
          <p:nvPr/>
        </p:nvSpPr>
        <p:spPr>
          <a:xfrm>
            <a:off x="468183" y="1964393"/>
            <a:ext cx="7138382" cy="47704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ea typeface="Gill Sans"/>
                <a:cs typeface="Gill Sans"/>
                <a:sym typeface="Gill Sans"/>
              </a:rPr>
              <a:t>Talking about suicide can understandably be anxiety provoking for the helper and the at risk student. </a:t>
            </a:r>
            <a:endParaRPr sz="2800" dirty="0"/>
          </a:p>
          <a:p>
            <a:pPr marL="0" marR="0" lvl="0" indent="0" algn="l" rtl="0">
              <a:spcBef>
                <a:spcPts val="0"/>
              </a:spcBef>
              <a:spcAft>
                <a:spcPts val="0"/>
              </a:spcAft>
              <a:buNone/>
            </a:pPr>
            <a:endParaRPr sz="2800" dirty="0">
              <a:solidFill>
                <a:schemeClr val="dk1"/>
              </a:solidFill>
              <a:ea typeface="Gill Sans"/>
              <a:cs typeface="Gill Sans"/>
              <a:sym typeface="Gill Sans"/>
            </a:endParaRPr>
          </a:p>
          <a:p>
            <a:pPr marL="0" marR="0" lvl="0" indent="0" algn="l" rtl="0">
              <a:spcBef>
                <a:spcPts val="0"/>
              </a:spcBef>
              <a:spcAft>
                <a:spcPts val="0"/>
              </a:spcAft>
              <a:buNone/>
            </a:pPr>
            <a:r>
              <a:rPr lang="en-US" sz="2800" dirty="0">
                <a:solidFill>
                  <a:schemeClr val="dk1"/>
                </a:solidFill>
                <a:ea typeface="Gill Sans"/>
                <a:cs typeface="Gill Sans"/>
                <a:sym typeface="Gill Sans"/>
              </a:rPr>
              <a:t>The 5 Steps are: </a:t>
            </a:r>
            <a:endParaRPr sz="2800" dirty="0"/>
          </a:p>
          <a:p>
            <a:pPr marL="557213" marR="0" lvl="1" indent="-214312" algn="l" rtl="0">
              <a:spcBef>
                <a:spcPts val="0"/>
              </a:spcBef>
              <a:spcAft>
                <a:spcPts val="0"/>
              </a:spcAft>
              <a:buClr>
                <a:schemeClr val="dk1"/>
              </a:buClr>
              <a:buSzPts val="2000"/>
              <a:buFont typeface="Noto Sans Symbols"/>
              <a:buChar char="▪"/>
            </a:pPr>
            <a:r>
              <a:rPr lang="en-US" sz="2800" b="0" i="0" u="none" strike="noStrike" cap="none" dirty="0">
                <a:solidFill>
                  <a:schemeClr val="dk1"/>
                </a:solidFill>
                <a:ea typeface="Gill Sans"/>
                <a:cs typeface="Gill Sans"/>
                <a:sym typeface="Gill Sans"/>
              </a:rPr>
              <a:t>Ask </a:t>
            </a:r>
            <a:endParaRPr sz="2800" dirty="0"/>
          </a:p>
          <a:p>
            <a:pPr marL="557213" marR="0" lvl="1" indent="-214312" algn="l" rtl="0">
              <a:spcBef>
                <a:spcPts val="0"/>
              </a:spcBef>
              <a:spcAft>
                <a:spcPts val="0"/>
              </a:spcAft>
              <a:buClr>
                <a:schemeClr val="dk1"/>
              </a:buClr>
              <a:buSzPts val="2000"/>
              <a:buFont typeface="Noto Sans Symbols"/>
              <a:buChar char="▪"/>
            </a:pPr>
            <a:r>
              <a:rPr lang="en-US" sz="2800" b="0" i="0" u="none" strike="noStrike" cap="none" dirty="0">
                <a:solidFill>
                  <a:schemeClr val="dk1"/>
                </a:solidFill>
                <a:ea typeface="Gill Sans"/>
                <a:cs typeface="Gill Sans"/>
                <a:sym typeface="Gill Sans"/>
              </a:rPr>
              <a:t>Be There</a:t>
            </a:r>
            <a:endParaRPr sz="2800" dirty="0"/>
          </a:p>
          <a:p>
            <a:pPr marL="557213" marR="0" lvl="1" indent="-214312" algn="l" rtl="0">
              <a:spcBef>
                <a:spcPts val="0"/>
              </a:spcBef>
              <a:spcAft>
                <a:spcPts val="0"/>
              </a:spcAft>
              <a:buClr>
                <a:schemeClr val="dk1"/>
              </a:buClr>
              <a:buSzPts val="2000"/>
              <a:buFont typeface="Noto Sans Symbols"/>
              <a:buChar char="▪"/>
            </a:pPr>
            <a:r>
              <a:rPr lang="en-US" sz="2800" b="0" i="0" u="none" strike="noStrike" cap="none" dirty="0">
                <a:solidFill>
                  <a:schemeClr val="dk1"/>
                </a:solidFill>
                <a:ea typeface="Gill Sans"/>
                <a:cs typeface="Gill Sans"/>
                <a:sym typeface="Gill Sans"/>
              </a:rPr>
              <a:t>Keep them safe</a:t>
            </a:r>
            <a:endParaRPr sz="2800" dirty="0"/>
          </a:p>
          <a:p>
            <a:pPr marL="557213" marR="0" lvl="1" indent="-214312" algn="l" rtl="0">
              <a:spcBef>
                <a:spcPts val="0"/>
              </a:spcBef>
              <a:spcAft>
                <a:spcPts val="0"/>
              </a:spcAft>
              <a:buClr>
                <a:schemeClr val="dk1"/>
              </a:buClr>
              <a:buSzPts val="2000"/>
              <a:buFont typeface="Noto Sans Symbols"/>
              <a:buChar char="▪"/>
            </a:pPr>
            <a:r>
              <a:rPr lang="en-US" sz="2800" b="0" i="0" u="none" strike="noStrike" cap="none" dirty="0">
                <a:solidFill>
                  <a:schemeClr val="dk1"/>
                </a:solidFill>
                <a:ea typeface="Gill Sans"/>
                <a:cs typeface="Gill Sans"/>
                <a:sym typeface="Gill Sans"/>
              </a:rPr>
              <a:t>Help them connect</a:t>
            </a:r>
            <a:endParaRPr sz="2800" dirty="0"/>
          </a:p>
          <a:p>
            <a:pPr marL="557213" marR="0" lvl="1" indent="-214312" algn="l" rtl="0">
              <a:spcBef>
                <a:spcPts val="0"/>
              </a:spcBef>
              <a:spcAft>
                <a:spcPts val="0"/>
              </a:spcAft>
              <a:buClr>
                <a:schemeClr val="dk1"/>
              </a:buClr>
              <a:buSzPts val="2000"/>
              <a:buFont typeface="Noto Sans Symbols"/>
              <a:buChar char="▪"/>
            </a:pPr>
            <a:r>
              <a:rPr lang="en-US" sz="2800" b="0" i="0" u="none" strike="noStrike" cap="none" dirty="0">
                <a:solidFill>
                  <a:schemeClr val="dk1"/>
                </a:solidFill>
                <a:ea typeface="Gill Sans"/>
                <a:cs typeface="Gill Sans"/>
                <a:sym typeface="Gill Sans"/>
              </a:rPr>
              <a:t>Follow up</a:t>
            </a:r>
            <a:endParaRPr sz="2800" dirty="0"/>
          </a:p>
          <a:p>
            <a:pPr marL="0" marR="0" lvl="0" indent="0" algn="l" rtl="0">
              <a:spcBef>
                <a:spcPts val="0"/>
              </a:spcBef>
              <a:spcAft>
                <a:spcPts val="0"/>
              </a:spcAft>
              <a:buNone/>
            </a:pPr>
            <a:endParaRPr sz="2400" dirty="0">
              <a:solidFill>
                <a:schemeClr val="dk1"/>
              </a:solidFill>
              <a:ea typeface="Gill Sans"/>
              <a:cs typeface="Gill Sans"/>
              <a:sym typeface="Gill Sans"/>
            </a:endParaRPr>
          </a:p>
        </p:txBody>
      </p:sp>
      <p:pic>
        <p:nvPicPr>
          <p:cNvPr id="1026" name="Picture 2">
            <a:extLst>
              <a:ext uri="{FF2B5EF4-FFF2-40B4-BE49-F238E27FC236}">
                <a16:creationId xmlns:a16="http://schemas.microsoft.com/office/drawing/2014/main" id="{BCF6CEE6-D26F-8DC4-EC3B-C3DE3751B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141" y="2118898"/>
            <a:ext cx="4250724" cy="4231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p28"/>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8"/>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8"/>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8"/>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8"/>
          <p:cNvSpPr/>
          <p:nvPr/>
        </p:nvSpPr>
        <p:spPr>
          <a:xfrm>
            <a:off x="62208"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52" name="Google Shape;352;p28"/>
          <p:cNvSpPr txBox="1">
            <a:spLocks noGrp="1"/>
          </p:cNvSpPr>
          <p:nvPr>
            <p:ph type="title"/>
          </p:nvPr>
        </p:nvSpPr>
        <p:spPr>
          <a:xfrm>
            <a:off x="454025" y="967104"/>
            <a:ext cx="72252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2800"/>
              <a:buFont typeface="Gill Sans"/>
              <a:buNone/>
            </a:pPr>
            <a:r>
              <a:rPr lang="en-US" dirty="0">
                <a:solidFill>
                  <a:schemeClr val="accent2"/>
                </a:solidFill>
              </a:rPr>
              <a:t>STEP # 1 – ASK </a:t>
            </a:r>
            <a:endParaRPr dirty="0">
              <a:solidFill>
                <a:schemeClr val="accent2"/>
              </a:solidFill>
            </a:endParaRPr>
          </a:p>
        </p:txBody>
      </p:sp>
      <p:grpSp>
        <p:nvGrpSpPr>
          <p:cNvPr id="353" name="Google Shape;353;p28"/>
          <p:cNvGrpSpPr/>
          <p:nvPr/>
        </p:nvGrpSpPr>
        <p:grpSpPr>
          <a:xfrm>
            <a:off x="446534" y="453643"/>
            <a:ext cx="11298933" cy="98554"/>
            <a:chOff x="446534" y="453643"/>
            <a:chExt cx="11298933" cy="98554"/>
          </a:xfrm>
        </p:grpSpPr>
        <p:sp>
          <p:nvSpPr>
            <p:cNvPr id="354" name="Google Shape;354;p28"/>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8"/>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8"/>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8"/>
          <p:cNvSpPr/>
          <p:nvPr/>
        </p:nvSpPr>
        <p:spPr>
          <a:xfrm>
            <a:off x="440286" y="1896532"/>
            <a:ext cx="7365982" cy="474715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2400" b="1" dirty="0">
                <a:solidFill>
                  <a:schemeClr val="accent2"/>
                </a:solidFill>
                <a:ea typeface="Gill Sans"/>
                <a:cs typeface="Gill Sans"/>
                <a:sym typeface="Gill Sans"/>
              </a:rPr>
              <a:t>Ask</a:t>
            </a:r>
            <a:r>
              <a:rPr lang="en-US" sz="2400" b="1" dirty="0">
                <a:solidFill>
                  <a:schemeClr val="dk2"/>
                </a:solidFill>
                <a:ea typeface="Gill Sans"/>
                <a:cs typeface="Gill Sans"/>
                <a:sym typeface="Gill Sans"/>
              </a:rPr>
              <a:t> </a:t>
            </a:r>
            <a:r>
              <a:rPr lang="en-US" sz="2400" dirty="0">
                <a:solidFill>
                  <a:schemeClr val="dk2"/>
                </a:solidFill>
                <a:ea typeface="Gill Sans"/>
                <a:cs typeface="Gill Sans"/>
                <a:sym typeface="Gill Sans"/>
              </a:rPr>
              <a:t>– Asking the question </a:t>
            </a:r>
            <a:r>
              <a:rPr lang="en-US" sz="2400" i="1" dirty="0">
                <a:solidFill>
                  <a:schemeClr val="dk2"/>
                </a:solidFill>
                <a:ea typeface="Gill Sans"/>
                <a:cs typeface="Gill Sans"/>
                <a:sym typeface="Gill Sans"/>
              </a:rPr>
              <a:t>“Are you thinking about taking your life?”</a:t>
            </a:r>
            <a:r>
              <a:rPr lang="en-US" sz="2400" dirty="0">
                <a:solidFill>
                  <a:schemeClr val="dk2"/>
                </a:solidFill>
                <a:ea typeface="Gill Sans"/>
                <a:cs typeface="Gill Sans"/>
                <a:sym typeface="Gill Sans"/>
              </a:rPr>
              <a:t> communicates that you’re open to speaking about suicide in a non-judgmental and supportive way.  </a:t>
            </a:r>
            <a:endParaRPr sz="2400" dirty="0"/>
          </a:p>
          <a:p>
            <a:pPr marL="0" marR="0" lvl="0" indent="0" algn="l" rtl="0">
              <a:lnSpc>
                <a:spcPct val="90000"/>
              </a:lnSpc>
              <a:spcBef>
                <a:spcPts val="1000"/>
              </a:spcBef>
              <a:spcAft>
                <a:spcPts val="0"/>
              </a:spcAft>
              <a:buClr>
                <a:schemeClr val="accent2"/>
              </a:buClr>
              <a:buSzPts val="1840"/>
              <a:buFont typeface="Noto Sans Symbols"/>
              <a:buNone/>
            </a:pPr>
            <a:endParaRPr sz="2400" dirty="0">
              <a:solidFill>
                <a:schemeClr val="dk2"/>
              </a:solidFill>
              <a:ea typeface="Gill Sans"/>
              <a:cs typeface="Gill Sans"/>
              <a:sym typeface="Gill Sans"/>
            </a:endParaRPr>
          </a:p>
          <a:p>
            <a:pPr marL="0" marR="0" lvl="0" indent="0" algn="l" rtl="0">
              <a:lnSpc>
                <a:spcPct val="90000"/>
              </a:lnSpc>
              <a:spcBef>
                <a:spcPts val="1000"/>
              </a:spcBef>
              <a:spcAft>
                <a:spcPts val="0"/>
              </a:spcAft>
              <a:buNone/>
            </a:pPr>
            <a:r>
              <a:rPr lang="en-US" sz="2400" dirty="0">
                <a:solidFill>
                  <a:schemeClr val="dk2"/>
                </a:solidFill>
                <a:ea typeface="Gill Sans"/>
                <a:cs typeface="Gill Sans"/>
                <a:sym typeface="Gill Sans"/>
              </a:rPr>
              <a:t>Asking in a direct unbiased manner, can open the door for an effective dialogue about their emotional pain. </a:t>
            </a:r>
            <a:endParaRPr sz="2400" dirty="0"/>
          </a:p>
          <a:p>
            <a:pPr marL="0" marR="0" lvl="0" indent="0" algn="l" rtl="0">
              <a:lnSpc>
                <a:spcPct val="90000"/>
              </a:lnSpc>
              <a:spcBef>
                <a:spcPts val="1000"/>
              </a:spcBef>
              <a:spcAft>
                <a:spcPts val="0"/>
              </a:spcAft>
              <a:buClr>
                <a:schemeClr val="accent2"/>
              </a:buClr>
              <a:buSzPts val="1840"/>
              <a:buFont typeface="Noto Sans Symbols"/>
              <a:buNone/>
            </a:pPr>
            <a:endParaRPr sz="2400" i="1" dirty="0">
              <a:solidFill>
                <a:schemeClr val="dk2"/>
              </a:solidFill>
              <a:ea typeface="Gill Sans"/>
              <a:cs typeface="Gill Sans"/>
              <a:sym typeface="Gill Sans"/>
            </a:endParaRPr>
          </a:p>
          <a:p>
            <a:pPr marL="0" marR="0" lvl="0" indent="0" algn="l" rtl="0">
              <a:lnSpc>
                <a:spcPct val="90000"/>
              </a:lnSpc>
              <a:spcBef>
                <a:spcPts val="1000"/>
              </a:spcBef>
              <a:spcAft>
                <a:spcPts val="0"/>
              </a:spcAft>
              <a:buNone/>
            </a:pPr>
            <a:r>
              <a:rPr lang="en-US" sz="2400" dirty="0">
                <a:solidFill>
                  <a:schemeClr val="dk2"/>
                </a:solidFill>
                <a:ea typeface="Gill Sans"/>
                <a:cs typeface="Gill Sans"/>
                <a:sym typeface="Gill Sans"/>
              </a:rPr>
              <a:t>You will not put the idea of suicide into someone mind when you ask about suicide. </a:t>
            </a:r>
            <a:endParaRPr sz="2400" dirty="0"/>
          </a:p>
          <a:p>
            <a:pPr marL="0" marR="0" lvl="0" indent="0" algn="l" rtl="0">
              <a:lnSpc>
                <a:spcPct val="90000"/>
              </a:lnSpc>
              <a:spcBef>
                <a:spcPts val="960"/>
              </a:spcBef>
              <a:spcAft>
                <a:spcPts val="0"/>
              </a:spcAft>
              <a:buClr>
                <a:schemeClr val="accent2"/>
              </a:buClr>
              <a:buSzPts val="1656"/>
              <a:buFont typeface="Noto Sans Symbols"/>
              <a:buNone/>
            </a:pPr>
            <a:endParaRPr sz="1800" dirty="0">
              <a:solidFill>
                <a:schemeClr val="dk2"/>
              </a:solidFill>
              <a:latin typeface="Gill Sans"/>
              <a:ea typeface="Gill Sans"/>
              <a:cs typeface="Gill Sans"/>
              <a:sym typeface="Gill Sans"/>
            </a:endParaRPr>
          </a:p>
        </p:txBody>
      </p:sp>
      <p:pic>
        <p:nvPicPr>
          <p:cNvPr id="358" name="Google Shape;358;p28"/>
          <p:cNvPicPr preferRelativeResize="0"/>
          <p:nvPr/>
        </p:nvPicPr>
        <p:blipFill rotWithShape="1">
          <a:blip r:embed="rId3">
            <a:alphaModFix/>
          </a:blip>
          <a:srcRect l="26950" r="30463" b="1"/>
          <a:stretch/>
        </p:blipFill>
        <p:spPr>
          <a:xfrm>
            <a:off x="8042147" y="600075"/>
            <a:ext cx="3695828" cy="579278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7271-1C39-9965-3F45-4CD2CE49713B}"/>
              </a:ext>
            </a:extLst>
          </p:cNvPr>
          <p:cNvSpPr>
            <a:spLocks noGrp="1"/>
          </p:cNvSpPr>
          <p:nvPr>
            <p:ph type="title"/>
          </p:nvPr>
        </p:nvSpPr>
        <p:spPr/>
        <p:txBody>
          <a:bodyPr>
            <a:normAutofit/>
          </a:bodyPr>
          <a:lstStyle/>
          <a:p>
            <a:r>
              <a:rPr lang="en-US" sz="3600" dirty="0"/>
              <a:t>Additional Ways to ask about suicide </a:t>
            </a:r>
          </a:p>
        </p:txBody>
      </p:sp>
      <p:sp>
        <p:nvSpPr>
          <p:cNvPr id="4" name="TextBox 3">
            <a:extLst>
              <a:ext uri="{FF2B5EF4-FFF2-40B4-BE49-F238E27FC236}">
                <a16:creationId xmlns:a16="http://schemas.microsoft.com/office/drawing/2014/main" id="{42B23F4B-D9EB-296A-67EA-B8CE41E3C545}"/>
              </a:ext>
            </a:extLst>
          </p:cNvPr>
          <p:cNvSpPr txBox="1"/>
          <p:nvPr/>
        </p:nvSpPr>
        <p:spPr>
          <a:xfrm>
            <a:off x="404683" y="2181707"/>
            <a:ext cx="11297165" cy="4187365"/>
          </a:xfrm>
          <a:prstGeom prst="rect">
            <a:avLst/>
          </a:prstGeom>
          <a:noFill/>
        </p:spPr>
        <p:txBody>
          <a:bodyPr wrap="square">
            <a:spAutoFit/>
          </a:bodyPr>
          <a:lstStyle/>
          <a:p>
            <a:pPr marL="39687" marR="0" lvl="0" indent="0" algn="l" rtl="0">
              <a:lnSpc>
                <a:spcPct val="200000"/>
              </a:lnSpc>
              <a:spcBef>
                <a:spcPts val="0"/>
              </a:spcBef>
              <a:spcAft>
                <a:spcPts val="0"/>
              </a:spcAft>
              <a:buNone/>
            </a:pPr>
            <a:r>
              <a:rPr lang="en-US" sz="2400" dirty="0">
                <a:solidFill>
                  <a:srgbClr val="404040"/>
                </a:solidFill>
                <a:ea typeface="Gill Sans"/>
                <a:cs typeface="Gill Sans"/>
                <a:sym typeface="Gill Sans"/>
              </a:rPr>
              <a:t>“</a:t>
            </a:r>
            <a:r>
              <a:rPr lang="en-US" sz="2400" dirty="0">
                <a:solidFill>
                  <a:schemeClr val="dk1"/>
                </a:solidFill>
                <a:ea typeface="Gill Sans"/>
                <a:cs typeface="Gill Sans"/>
                <a:sym typeface="Gill Sans"/>
              </a:rPr>
              <a:t>Do you feel so hopeless that you think about killing yourself?”</a:t>
            </a:r>
            <a:endParaRPr lang="en-US" sz="2400" dirty="0">
              <a:solidFill>
                <a:srgbClr val="000000"/>
              </a:solidFill>
              <a:ea typeface="Gill Sans"/>
              <a:cs typeface="Gill Sans"/>
              <a:sym typeface="Gill Sans"/>
            </a:endParaRPr>
          </a:p>
          <a:p>
            <a:pPr marL="39687" marR="0" lvl="0" indent="0" algn="l" rtl="0">
              <a:lnSpc>
                <a:spcPct val="200000"/>
              </a:lnSpc>
              <a:spcBef>
                <a:spcPts val="980"/>
              </a:spcBef>
              <a:spcAft>
                <a:spcPts val="0"/>
              </a:spcAft>
              <a:buNone/>
            </a:pPr>
            <a:r>
              <a:rPr lang="en-US" sz="2400" dirty="0">
                <a:solidFill>
                  <a:schemeClr val="dk1"/>
                </a:solidFill>
                <a:ea typeface="Gill Sans"/>
                <a:cs typeface="Gill Sans"/>
                <a:sym typeface="Gill Sans"/>
              </a:rPr>
              <a:t>"You said that you feel like there is no way out, have you been thinking about dying?”</a:t>
            </a:r>
            <a:endParaRPr lang="en-US" sz="2400" dirty="0">
              <a:solidFill>
                <a:srgbClr val="000000"/>
              </a:solidFill>
              <a:ea typeface="Gill Sans"/>
              <a:cs typeface="Gill Sans"/>
              <a:sym typeface="Gill Sans"/>
            </a:endParaRPr>
          </a:p>
          <a:p>
            <a:pPr marL="39687" marR="0" lvl="0" indent="0" algn="l" rtl="0">
              <a:lnSpc>
                <a:spcPct val="200000"/>
              </a:lnSpc>
              <a:spcBef>
                <a:spcPts val="980"/>
              </a:spcBef>
              <a:spcAft>
                <a:spcPts val="0"/>
              </a:spcAft>
              <a:buNone/>
            </a:pPr>
            <a:r>
              <a:rPr lang="en-US" sz="2400" dirty="0">
                <a:solidFill>
                  <a:schemeClr val="dk1"/>
                </a:solidFill>
                <a:ea typeface="Gill Sans"/>
                <a:cs typeface="Gill Sans"/>
                <a:sym typeface="Gill Sans"/>
              </a:rPr>
              <a:t>"Do you ever feel so bad that you want to hurt yourself?”</a:t>
            </a:r>
          </a:p>
          <a:p>
            <a:pPr marL="39687" marR="0" lvl="0" indent="0" algn="l" rtl="0">
              <a:lnSpc>
                <a:spcPct val="200000"/>
              </a:lnSpc>
              <a:spcBef>
                <a:spcPts val="980"/>
              </a:spcBef>
              <a:spcAft>
                <a:spcPts val="0"/>
              </a:spcAft>
              <a:buNone/>
            </a:pPr>
            <a:r>
              <a:rPr lang="en-US" sz="2400" dirty="0">
                <a:solidFill>
                  <a:schemeClr val="dk1"/>
                </a:solidFill>
                <a:ea typeface="Gill Sans"/>
                <a:cs typeface="Gill Sans"/>
                <a:sym typeface="Gill Sans"/>
              </a:rPr>
              <a:t>“Are you in so much pain that you don’t want to be alive anymore?”</a:t>
            </a:r>
          </a:p>
          <a:p>
            <a:pPr marL="39687" marR="0" lvl="0" indent="0" algn="l" rtl="0">
              <a:lnSpc>
                <a:spcPct val="200000"/>
              </a:lnSpc>
              <a:spcBef>
                <a:spcPts val="980"/>
              </a:spcBef>
              <a:spcAft>
                <a:spcPts val="0"/>
              </a:spcAft>
              <a:buNone/>
            </a:pPr>
            <a:r>
              <a:rPr lang="en-US" sz="2400" dirty="0">
                <a:solidFill>
                  <a:schemeClr val="dk1"/>
                </a:solidFill>
                <a:ea typeface="Gill Sans"/>
                <a:cs typeface="Gill Sans"/>
                <a:sym typeface="Gill Sans"/>
              </a:rPr>
              <a:t>“Do you ever wish someone would end your life?”</a:t>
            </a:r>
          </a:p>
        </p:txBody>
      </p:sp>
    </p:spTree>
    <p:extLst>
      <p:ext uri="{BB962C8B-B14F-4D97-AF65-F5344CB8AC3E}">
        <p14:creationId xmlns:p14="http://schemas.microsoft.com/office/powerpoint/2010/main" val="230519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sp>
        <p:nvSpPr>
          <p:cNvPr id="370" name="Google Shape;370;p30"/>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0"/>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0"/>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0"/>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0"/>
          <p:cNvSpPr/>
          <p:nvPr/>
        </p:nvSpPr>
        <p:spPr>
          <a:xfrm>
            <a:off x="0" y="614406"/>
            <a:ext cx="12192000" cy="62435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75" name="Google Shape;375;p30"/>
          <p:cNvSpPr/>
          <p:nvPr/>
        </p:nvSpPr>
        <p:spPr>
          <a:xfrm>
            <a:off x="442377" y="614407"/>
            <a:ext cx="3707477" cy="561177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0"/>
          <p:cNvSpPr txBox="1">
            <a:spLocks noGrp="1"/>
          </p:cNvSpPr>
          <p:nvPr>
            <p:ph type="title"/>
          </p:nvPr>
        </p:nvSpPr>
        <p:spPr>
          <a:xfrm>
            <a:off x="561495" y="502920"/>
            <a:ext cx="3409783" cy="1013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2800"/>
              <a:buFont typeface="Gill Sans"/>
              <a:buNone/>
            </a:pPr>
            <a:r>
              <a:rPr lang="en-US" sz="3200" dirty="0">
                <a:solidFill>
                  <a:schemeClr val="accent2"/>
                </a:solidFill>
              </a:rPr>
              <a:t>STEP #2 – </a:t>
            </a:r>
            <a:br>
              <a:rPr lang="en-US" sz="3200" dirty="0">
                <a:solidFill>
                  <a:schemeClr val="accent2"/>
                </a:solidFill>
              </a:rPr>
            </a:br>
            <a:r>
              <a:rPr lang="en-US" sz="3200" dirty="0">
                <a:solidFill>
                  <a:schemeClr val="accent2"/>
                </a:solidFill>
              </a:rPr>
              <a:t>BE  THERE </a:t>
            </a:r>
            <a:endParaRPr sz="3200" dirty="0">
              <a:solidFill>
                <a:schemeClr val="accent2"/>
              </a:solidFill>
            </a:endParaRPr>
          </a:p>
        </p:txBody>
      </p:sp>
      <p:sp>
        <p:nvSpPr>
          <p:cNvPr id="377" name="Google Shape;377;p30"/>
          <p:cNvSpPr/>
          <p:nvPr/>
        </p:nvSpPr>
        <p:spPr>
          <a:xfrm>
            <a:off x="601255" y="1344920"/>
            <a:ext cx="3543578" cy="505588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000" dirty="0">
                <a:solidFill>
                  <a:schemeClr val="lt1"/>
                </a:solidFill>
                <a:ea typeface="Gill Sans"/>
                <a:cs typeface="Gill Sans"/>
                <a:sym typeface="Gill Sans"/>
              </a:rPr>
              <a:t>This could mean being physically present for someone, speaking to them on the phone, texting, or any other way that shows support.</a:t>
            </a:r>
            <a:endParaRPr dirty="0"/>
          </a:p>
          <a:p>
            <a:pPr marL="0" marR="0" lvl="0" indent="0" algn="l" rtl="0">
              <a:lnSpc>
                <a:spcPct val="90000"/>
              </a:lnSpc>
              <a:spcBef>
                <a:spcPts val="1000"/>
              </a:spcBef>
              <a:spcAft>
                <a:spcPts val="0"/>
              </a:spcAft>
              <a:buClr>
                <a:schemeClr val="accent2"/>
              </a:buClr>
              <a:buSzPts val="1840"/>
              <a:buFont typeface="Noto Sans Symbols"/>
              <a:buNone/>
            </a:pPr>
            <a:endParaRPr sz="2000" dirty="0">
              <a:solidFill>
                <a:schemeClr val="lt1"/>
              </a:solidFill>
              <a:ea typeface="Gill Sans"/>
              <a:cs typeface="Gill Sans"/>
              <a:sym typeface="Gill Sans"/>
            </a:endParaRPr>
          </a:p>
          <a:p>
            <a:pPr marL="0" marR="0" lvl="0" indent="0" algn="l" rtl="0">
              <a:lnSpc>
                <a:spcPct val="90000"/>
              </a:lnSpc>
              <a:spcBef>
                <a:spcPts val="1000"/>
              </a:spcBef>
              <a:spcAft>
                <a:spcPts val="0"/>
              </a:spcAft>
              <a:buNone/>
            </a:pPr>
            <a:r>
              <a:rPr lang="en-US" sz="2000" dirty="0">
                <a:solidFill>
                  <a:schemeClr val="lt1"/>
                </a:solidFill>
                <a:ea typeface="Gill Sans"/>
                <a:cs typeface="Gill Sans"/>
                <a:sym typeface="Gill Sans"/>
              </a:rPr>
              <a:t>It is important that you follow through in the ways you say you'll support the person. </a:t>
            </a:r>
            <a:endParaRPr dirty="0"/>
          </a:p>
          <a:p>
            <a:pPr marL="0" marR="0" lvl="0" indent="0" algn="l" rtl="0">
              <a:lnSpc>
                <a:spcPct val="90000"/>
              </a:lnSpc>
              <a:spcBef>
                <a:spcPts val="1000"/>
              </a:spcBef>
              <a:spcAft>
                <a:spcPts val="0"/>
              </a:spcAft>
              <a:buNone/>
            </a:pPr>
            <a:endParaRPr sz="2000" dirty="0">
              <a:solidFill>
                <a:schemeClr val="lt1"/>
              </a:solidFill>
              <a:ea typeface="Gill Sans"/>
              <a:cs typeface="Gill Sans"/>
              <a:sym typeface="Gill Sans"/>
            </a:endParaRPr>
          </a:p>
          <a:p>
            <a:pPr marL="0" marR="0" lvl="0" indent="0" algn="l" rtl="0">
              <a:lnSpc>
                <a:spcPct val="90000"/>
              </a:lnSpc>
              <a:spcBef>
                <a:spcPts val="1000"/>
              </a:spcBef>
              <a:spcAft>
                <a:spcPts val="0"/>
              </a:spcAft>
              <a:buNone/>
            </a:pPr>
            <a:r>
              <a:rPr lang="en-US" sz="1800" dirty="0">
                <a:solidFill>
                  <a:schemeClr val="lt1"/>
                </a:solidFill>
                <a:ea typeface="Gill Sans"/>
                <a:cs typeface="Gill Sans"/>
                <a:sym typeface="Gill Sans"/>
              </a:rPr>
              <a:t>If you are unable to be physically present with someone with thoughts of suicide, talk with them to develop some ideas for others who might be able to help as well</a:t>
            </a:r>
            <a:r>
              <a:rPr lang="en-US" sz="1800" dirty="0">
                <a:solidFill>
                  <a:schemeClr val="lt1"/>
                </a:solidFill>
                <a:latin typeface="Gill Sans"/>
                <a:ea typeface="Gill Sans"/>
                <a:cs typeface="Gill Sans"/>
                <a:sym typeface="Gill Sans"/>
              </a:rPr>
              <a:t>.</a:t>
            </a:r>
            <a:r>
              <a:rPr lang="en-US" sz="2000" dirty="0">
                <a:solidFill>
                  <a:schemeClr val="lt1"/>
                </a:solidFill>
                <a:latin typeface="Gill Sans"/>
                <a:ea typeface="Gill Sans"/>
                <a:cs typeface="Gill Sans"/>
                <a:sym typeface="Gill Sans"/>
              </a:rPr>
              <a:t>      </a:t>
            </a:r>
            <a:endParaRPr dirty="0"/>
          </a:p>
        </p:txBody>
      </p:sp>
      <p:pic>
        <p:nvPicPr>
          <p:cNvPr id="378" name="Google Shape;378;p30" descr="A picture containing person, window, sport, indoor&#10;&#10;Description automatically generated"/>
          <p:cNvPicPr preferRelativeResize="0"/>
          <p:nvPr/>
        </p:nvPicPr>
        <p:blipFill rotWithShape="1">
          <a:blip r:embed="rId3">
            <a:alphaModFix/>
          </a:blip>
          <a:srcRect/>
          <a:stretch/>
        </p:blipFill>
        <p:spPr>
          <a:xfrm>
            <a:off x="4258932" y="936932"/>
            <a:ext cx="7530452" cy="4984136"/>
          </a:xfrm>
          <a:prstGeom prst="rect">
            <a:avLst/>
          </a:prstGeom>
          <a:noFill/>
          <a:ln>
            <a:noFill/>
          </a:ln>
        </p:spPr>
      </p:pic>
      <p:sp>
        <p:nvSpPr>
          <p:cNvPr id="379" name="Google Shape;379;p30"/>
          <p:cNvSpPr/>
          <p:nvPr/>
        </p:nvSpPr>
        <p:spPr>
          <a:xfrm>
            <a:off x="8421138" y="6400800"/>
            <a:ext cx="365542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Gill Sans"/>
                <a:ea typeface="Gill Sans"/>
                <a:cs typeface="Gill Sans"/>
                <a:sym typeface="Gill Sans"/>
              </a:rPr>
              <a:t>Photo by </a:t>
            </a:r>
            <a:r>
              <a:rPr lang="en-US" sz="1200" u="sng">
                <a:solidFill>
                  <a:schemeClr val="dk1"/>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Christina @ wocintechchat.com</a:t>
            </a:r>
            <a:r>
              <a:rPr lang="en-US" sz="1200">
                <a:solidFill>
                  <a:schemeClr val="dk1"/>
                </a:solidFill>
                <a:latin typeface="Gill Sans"/>
                <a:ea typeface="Gill Sans"/>
                <a:cs typeface="Gill Sans"/>
                <a:sym typeface="Gill Sans"/>
              </a:rPr>
              <a:t> on </a:t>
            </a:r>
            <a:r>
              <a:rPr lang="en-US" sz="1200" u="sng">
                <a:solidFill>
                  <a:schemeClr val="dk1"/>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Unsplash</a:t>
            </a:r>
            <a:r>
              <a:rPr lang="en-US" sz="1200">
                <a:solidFill>
                  <a:schemeClr val="dk1"/>
                </a:solidFill>
                <a:latin typeface="Gill Sans"/>
                <a:ea typeface="Gill Sans"/>
                <a:cs typeface="Gill Sans"/>
                <a:sym typeface="Gill Sans"/>
              </a:rPr>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3"/>
        <p:cNvGrpSpPr/>
        <p:nvPr/>
      </p:nvGrpSpPr>
      <p:grpSpPr>
        <a:xfrm>
          <a:off x="0" y="0"/>
          <a:ext cx="0" cy="0"/>
          <a:chOff x="0" y="0"/>
          <a:chExt cx="0" cy="0"/>
        </a:xfrm>
      </p:grpSpPr>
      <p:sp>
        <p:nvSpPr>
          <p:cNvPr id="384" name="Google Shape;384;g119ac23e100_0_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385" name="Google Shape;385;g119ac23e100_0_0"/>
          <p:cNvSpPr txBox="1">
            <a:spLocks noGrp="1"/>
          </p:cNvSpPr>
          <p:nvPr>
            <p:ph type="title"/>
          </p:nvPr>
        </p:nvSpPr>
        <p:spPr>
          <a:xfrm>
            <a:off x="4332612" y="271463"/>
            <a:ext cx="72252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2800"/>
              <a:buFont typeface="Gill Sans"/>
              <a:buNone/>
            </a:pPr>
            <a:r>
              <a:rPr lang="en-US" sz="3600" dirty="0">
                <a:solidFill>
                  <a:schemeClr val="accent2"/>
                </a:solidFill>
              </a:rPr>
              <a:t>MAKING A CONNECTION </a:t>
            </a:r>
            <a:endParaRPr sz="3600" dirty="0">
              <a:solidFill>
                <a:schemeClr val="accent2"/>
              </a:solidFill>
            </a:endParaRPr>
          </a:p>
        </p:txBody>
      </p:sp>
      <p:sp>
        <p:nvSpPr>
          <p:cNvPr id="391" name="Google Shape;391;g119ac23e100_0_0"/>
          <p:cNvSpPr txBox="1">
            <a:spLocks noGrp="1"/>
          </p:cNvSpPr>
          <p:nvPr>
            <p:ph idx="1"/>
          </p:nvPr>
        </p:nvSpPr>
        <p:spPr>
          <a:xfrm>
            <a:off x="4241829" y="1285263"/>
            <a:ext cx="7788300" cy="5115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SzPts val="1656"/>
              <a:buNone/>
            </a:pPr>
            <a:endParaRPr b="1" dirty="0"/>
          </a:p>
          <a:p>
            <a:pPr marL="0" marR="0" lvl="0" indent="0" algn="l" rtl="0">
              <a:lnSpc>
                <a:spcPct val="90000"/>
              </a:lnSpc>
              <a:spcBef>
                <a:spcPts val="600"/>
              </a:spcBef>
              <a:spcAft>
                <a:spcPts val="0"/>
              </a:spcAft>
              <a:buSzPts val="1656"/>
              <a:buNone/>
            </a:pPr>
            <a:r>
              <a:rPr lang="en-US" b="1" dirty="0"/>
              <a:t> O –  Open ended questions </a:t>
            </a:r>
            <a:r>
              <a:rPr lang="en-US" dirty="0"/>
              <a:t>– Helps gather information, builds better</a:t>
            </a:r>
            <a:endParaRPr dirty="0"/>
          </a:p>
          <a:p>
            <a:pPr marL="0" marR="0" lvl="0" indent="0" algn="l" rtl="0">
              <a:lnSpc>
                <a:spcPct val="90000"/>
              </a:lnSpc>
              <a:spcBef>
                <a:spcPts val="600"/>
              </a:spcBef>
              <a:spcAft>
                <a:spcPts val="0"/>
              </a:spcAft>
              <a:buSzPts val="1656"/>
              <a:buNone/>
            </a:pPr>
            <a:r>
              <a:rPr lang="en-US" dirty="0"/>
              <a:t>          understanding, and deepens rapport. Example: “How are you feeling today?</a:t>
            </a:r>
            <a:endParaRPr dirty="0"/>
          </a:p>
          <a:p>
            <a:pPr marL="0" marR="0" lvl="0" indent="0" algn="l" rtl="0">
              <a:lnSpc>
                <a:spcPct val="90000"/>
              </a:lnSpc>
              <a:spcBef>
                <a:spcPts val="600"/>
              </a:spcBef>
              <a:spcAft>
                <a:spcPts val="0"/>
              </a:spcAft>
              <a:buSzPts val="1656"/>
              <a:buNone/>
            </a:pPr>
            <a:endParaRPr dirty="0"/>
          </a:p>
          <a:p>
            <a:pPr marL="0" marR="0" lvl="0" indent="0" algn="l" rtl="0">
              <a:lnSpc>
                <a:spcPct val="90000"/>
              </a:lnSpc>
              <a:spcBef>
                <a:spcPts val="600"/>
              </a:spcBef>
              <a:spcAft>
                <a:spcPts val="0"/>
              </a:spcAft>
              <a:buSzPts val="1656"/>
              <a:buNone/>
            </a:pPr>
            <a:r>
              <a:rPr lang="en-US" b="1" dirty="0"/>
              <a:t>  A -  Affirming  - </a:t>
            </a:r>
            <a:r>
              <a:rPr lang="en-US" dirty="0"/>
              <a:t>Statement recognizing the strength of the person and</a:t>
            </a:r>
            <a:endParaRPr dirty="0"/>
          </a:p>
          <a:p>
            <a:pPr marL="0" marR="0" lvl="0" indent="0" algn="l" rtl="0">
              <a:lnSpc>
                <a:spcPct val="90000"/>
              </a:lnSpc>
              <a:spcBef>
                <a:spcPts val="600"/>
              </a:spcBef>
              <a:spcAft>
                <a:spcPts val="0"/>
              </a:spcAft>
              <a:buSzPts val="1656"/>
              <a:buNone/>
            </a:pPr>
            <a:r>
              <a:rPr lang="en-US" b="1" dirty="0"/>
              <a:t>          </a:t>
            </a:r>
            <a:r>
              <a:rPr lang="en-US" dirty="0"/>
              <a:t>their</a:t>
            </a:r>
            <a:r>
              <a:rPr lang="en-US" b="1" dirty="0"/>
              <a:t> </a:t>
            </a:r>
            <a:r>
              <a:rPr lang="en-US" dirty="0"/>
              <a:t>positive behavior. Example. “ It took a lot of strength to pick up</a:t>
            </a:r>
            <a:endParaRPr dirty="0"/>
          </a:p>
          <a:p>
            <a:pPr marL="0" marR="0" lvl="0" indent="0" algn="l" rtl="0">
              <a:lnSpc>
                <a:spcPct val="90000"/>
              </a:lnSpc>
              <a:spcBef>
                <a:spcPts val="600"/>
              </a:spcBef>
              <a:spcAft>
                <a:spcPts val="0"/>
              </a:spcAft>
              <a:buSzPts val="1656"/>
              <a:buNone/>
            </a:pPr>
            <a:r>
              <a:rPr lang="en-US" dirty="0"/>
              <a:t>          the phone and reach out for help today.”</a:t>
            </a:r>
            <a:endParaRPr dirty="0"/>
          </a:p>
          <a:p>
            <a:pPr marL="0" marR="0" lvl="0" indent="0" algn="l" rtl="0">
              <a:lnSpc>
                <a:spcPct val="90000"/>
              </a:lnSpc>
              <a:spcBef>
                <a:spcPts val="600"/>
              </a:spcBef>
              <a:spcAft>
                <a:spcPts val="0"/>
              </a:spcAft>
              <a:buSzPts val="1656"/>
              <a:buNone/>
            </a:pPr>
            <a:endParaRPr dirty="0"/>
          </a:p>
          <a:p>
            <a:pPr marL="0" marR="0" lvl="0" indent="0" algn="l" rtl="0">
              <a:lnSpc>
                <a:spcPct val="90000"/>
              </a:lnSpc>
              <a:spcBef>
                <a:spcPts val="600"/>
              </a:spcBef>
              <a:spcAft>
                <a:spcPts val="0"/>
              </a:spcAft>
              <a:buSzPts val="1656"/>
              <a:buNone/>
            </a:pPr>
            <a:r>
              <a:rPr lang="en-US" b="1" dirty="0"/>
              <a:t> R -  Reflection – </a:t>
            </a:r>
            <a:r>
              <a:rPr lang="en-US" dirty="0"/>
              <a:t>A restatement of the content and emotions expressed</a:t>
            </a:r>
            <a:endParaRPr dirty="0"/>
          </a:p>
          <a:p>
            <a:pPr marL="0" marR="0" lvl="0" indent="0" algn="l" rtl="0">
              <a:lnSpc>
                <a:spcPct val="90000"/>
              </a:lnSpc>
              <a:spcBef>
                <a:spcPts val="600"/>
              </a:spcBef>
              <a:spcAft>
                <a:spcPts val="0"/>
              </a:spcAft>
              <a:buSzPts val="1656"/>
              <a:buNone/>
            </a:pPr>
            <a:r>
              <a:rPr lang="en-US" dirty="0"/>
              <a:t>          in the person’s story. Example. “You’re right, this sucks.”  </a:t>
            </a:r>
            <a:endParaRPr dirty="0"/>
          </a:p>
          <a:p>
            <a:pPr marL="0" marR="0" lvl="0" indent="0" algn="l" rtl="0">
              <a:lnSpc>
                <a:spcPct val="90000"/>
              </a:lnSpc>
              <a:spcBef>
                <a:spcPts val="600"/>
              </a:spcBef>
              <a:spcAft>
                <a:spcPts val="0"/>
              </a:spcAft>
              <a:buSzPts val="1656"/>
              <a:buNone/>
            </a:pPr>
            <a:r>
              <a:rPr lang="en-US" dirty="0"/>
              <a:t>   </a:t>
            </a:r>
            <a:endParaRPr dirty="0"/>
          </a:p>
          <a:p>
            <a:pPr marL="0" marR="0" lvl="0" indent="0" algn="l" rtl="0">
              <a:lnSpc>
                <a:spcPct val="90000"/>
              </a:lnSpc>
              <a:spcBef>
                <a:spcPts val="600"/>
              </a:spcBef>
              <a:spcAft>
                <a:spcPts val="0"/>
              </a:spcAft>
              <a:buSzPts val="1656"/>
              <a:buNone/>
            </a:pPr>
            <a:r>
              <a:rPr lang="en-US" dirty="0"/>
              <a:t>  </a:t>
            </a:r>
            <a:r>
              <a:rPr lang="en-US" b="1" dirty="0"/>
              <a:t>S -  Summarizing – </a:t>
            </a:r>
            <a:r>
              <a:rPr lang="en-US" dirty="0"/>
              <a:t>A restatement of the major points covered in the</a:t>
            </a:r>
            <a:endParaRPr dirty="0"/>
          </a:p>
          <a:p>
            <a:pPr marL="0" marR="0" lvl="0" indent="0" algn="l" rtl="0">
              <a:lnSpc>
                <a:spcPct val="90000"/>
              </a:lnSpc>
              <a:spcBef>
                <a:spcPts val="600"/>
              </a:spcBef>
              <a:spcAft>
                <a:spcPts val="0"/>
              </a:spcAft>
              <a:buSzPts val="1656"/>
              <a:buNone/>
            </a:pPr>
            <a:r>
              <a:rPr lang="en-US" dirty="0"/>
              <a:t>        person’s story</a:t>
            </a:r>
            <a:r>
              <a:rPr lang="en-US" b="1" dirty="0"/>
              <a:t>.  </a:t>
            </a:r>
            <a:r>
              <a:rPr lang="en-US" dirty="0"/>
              <a:t>Example: “I heard you talk about a few stressful things that</a:t>
            </a:r>
            <a:endParaRPr dirty="0"/>
          </a:p>
          <a:p>
            <a:pPr marL="0" marR="0" lvl="0" indent="0" algn="l" rtl="0">
              <a:lnSpc>
                <a:spcPct val="90000"/>
              </a:lnSpc>
              <a:spcBef>
                <a:spcPts val="600"/>
              </a:spcBef>
              <a:spcAft>
                <a:spcPts val="0"/>
              </a:spcAft>
              <a:buSzPts val="1656"/>
              <a:buNone/>
            </a:pPr>
            <a:r>
              <a:rPr lang="en-US" dirty="0"/>
              <a:t>        happened today - argument with your mom,  your dog being sick, missing</a:t>
            </a:r>
            <a:endParaRPr dirty="0"/>
          </a:p>
          <a:p>
            <a:pPr marL="0" marR="0" lvl="0" indent="0" algn="l" rtl="0">
              <a:lnSpc>
                <a:spcPct val="90000"/>
              </a:lnSpc>
              <a:spcBef>
                <a:spcPts val="600"/>
              </a:spcBef>
              <a:spcAft>
                <a:spcPts val="600"/>
              </a:spcAft>
              <a:buSzPts val="1656"/>
              <a:buNone/>
            </a:pPr>
            <a:r>
              <a:rPr lang="en-US" dirty="0"/>
              <a:t>        your friends.  </a:t>
            </a:r>
            <a:r>
              <a:rPr lang="en-US" b="1" dirty="0"/>
              <a:t>You are dealing with a lot right now.” </a:t>
            </a:r>
            <a:endParaRPr dirty="0"/>
          </a:p>
        </p:txBody>
      </p:sp>
      <p:grpSp>
        <p:nvGrpSpPr>
          <p:cNvPr id="386" name="Google Shape;386;g119ac23e100_0_0"/>
          <p:cNvGrpSpPr/>
          <p:nvPr/>
        </p:nvGrpSpPr>
        <p:grpSpPr>
          <a:xfrm>
            <a:off x="446534" y="453643"/>
            <a:ext cx="11298813" cy="98700"/>
            <a:chOff x="446534" y="453643"/>
            <a:chExt cx="11298813" cy="98700"/>
          </a:xfrm>
        </p:grpSpPr>
        <p:sp>
          <p:nvSpPr>
            <p:cNvPr id="387" name="Google Shape;387;g119ac23e100_0_0"/>
            <p:cNvSpPr/>
            <p:nvPr/>
          </p:nvSpPr>
          <p:spPr>
            <a:xfrm>
              <a:off x="446534" y="457200"/>
              <a:ext cx="3703200" cy="95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g119ac23e100_0_0"/>
            <p:cNvSpPr/>
            <p:nvPr/>
          </p:nvSpPr>
          <p:spPr>
            <a:xfrm>
              <a:off x="8042147" y="453643"/>
              <a:ext cx="3703200" cy="98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g119ac23e100_0_0"/>
            <p:cNvSpPr/>
            <p:nvPr/>
          </p:nvSpPr>
          <p:spPr>
            <a:xfrm>
              <a:off x="4241830" y="457200"/>
              <a:ext cx="3703200" cy="9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90" name="Google Shape;390;g119ac23e100_0_0" descr="A picture containing person, outdoor, tree, plant&#10;&#10;Description automatically generated"/>
          <p:cNvPicPr preferRelativeResize="0"/>
          <p:nvPr/>
        </p:nvPicPr>
        <p:blipFill rotWithShape="1">
          <a:blip r:embed="rId3">
            <a:alphaModFix/>
          </a:blip>
          <a:srcRect l="3744" r="-9"/>
          <a:stretch/>
        </p:blipFill>
        <p:spPr>
          <a:xfrm>
            <a:off x="448732" y="600075"/>
            <a:ext cx="3683003" cy="577532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5"/>
        <p:cNvGrpSpPr/>
        <p:nvPr/>
      </p:nvGrpSpPr>
      <p:grpSpPr>
        <a:xfrm>
          <a:off x="0" y="0"/>
          <a:ext cx="0" cy="0"/>
          <a:chOff x="0" y="0"/>
          <a:chExt cx="0" cy="0"/>
        </a:xfrm>
      </p:grpSpPr>
      <p:sp>
        <p:nvSpPr>
          <p:cNvPr id="396" name="Google Shape;396;g119ac23e100_0_11"/>
          <p:cNvSpPr/>
          <p:nvPr/>
        </p:nvSpPr>
        <p:spPr>
          <a:xfrm>
            <a:off x="446534" y="457200"/>
            <a:ext cx="3703200" cy="95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g119ac23e100_0_11"/>
          <p:cNvSpPr/>
          <p:nvPr/>
        </p:nvSpPr>
        <p:spPr>
          <a:xfrm>
            <a:off x="8042147" y="453643"/>
            <a:ext cx="3703200" cy="98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g119ac23e100_0_11"/>
          <p:cNvSpPr/>
          <p:nvPr/>
        </p:nvSpPr>
        <p:spPr>
          <a:xfrm>
            <a:off x="4241830" y="457200"/>
            <a:ext cx="3703200" cy="9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g119ac23e100_0_11"/>
          <p:cNvSpPr/>
          <p:nvPr/>
        </p:nvSpPr>
        <p:spPr>
          <a:xfrm>
            <a:off x="440286" y="614407"/>
            <a:ext cx="11309400" cy="1189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g119ac23e100_0_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01" name="Google Shape;401;g119ac23e100_0_11"/>
          <p:cNvSpPr txBox="1">
            <a:spLocks noGrp="1"/>
          </p:cNvSpPr>
          <p:nvPr>
            <p:ph type="title"/>
          </p:nvPr>
        </p:nvSpPr>
        <p:spPr>
          <a:xfrm>
            <a:off x="370539" y="195256"/>
            <a:ext cx="7225200" cy="1013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2800"/>
              <a:buFont typeface="Gill Sans"/>
              <a:buNone/>
            </a:pPr>
            <a:r>
              <a:rPr lang="en-US" dirty="0">
                <a:solidFill>
                  <a:schemeClr val="accent2"/>
                </a:solidFill>
              </a:rPr>
              <a:t>CONNECTION SKILLS: SPACE &amp; EMPATHY </a:t>
            </a:r>
            <a:endParaRPr dirty="0">
              <a:solidFill>
                <a:schemeClr val="accent2"/>
              </a:solidFill>
            </a:endParaRPr>
          </a:p>
        </p:txBody>
      </p:sp>
      <p:grpSp>
        <p:nvGrpSpPr>
          <p:cNvPr id="402" name="Google Shape;402;g119ac23e100_0_11"/>
          <p:cNvGrpSpPr/>
          <p:nvPr/>
        </p:nvGrpSpPr>
        <p:grpSpPr>
          <a:xfrm>
            <a:off x="446534" y="453643"/>
            <a:ext cx="11298813" cy="98700"/>
            <a:chOff x="446534" y="453643"/>
            <a:chExt cx="11298813" cy="98700"/>
          </a:xfrm>
        </p:grpSpPr>
        <p:sp>
          <p:nvSpPr>
            <p:cNvPr id="403" name="Google Shape;403;g119ac23e100_0_11"/>
            <p:cNvSpPr/>
            <p:nvPr/>
          </p:nvSpPr>
          <p:spPr>
            <a:xfrm>
              <a:off x="446534" y="457200"/>
              <a:ext cx="3703200" cy="95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g119ac23e100_0_11"/>
            <p:cNvSpPr/>
            <p:nvPr/>
          </p:nvSpPr>
          <p:spPr>
            <a:xfrm>
              <a:off x="8042147" y="453643"/>
              <a:ext cx="3703200" cy="98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g119ac23e100_0_11"/>
            <p:cNvSpPr/>
            <p:nvPr/>
          </p:nvSpPr>
          <p:spPr>
            <a:xfrm>
              <a:off x="4241830" y="457200"/>
              <a:ext cx="3703200" cy="91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g119ac23e100_0_11"/>
          <p:cNvSpPr txBox="1"/>
          <p:nvPr/>
        </p:nvSpPr>
        <p:spPr>
          <a:xfrm>
            <a:off x="440286" y="1803705"/>
            <a:ext cx="7321800" cy="4987200"/>
          </a:xfrm>
          <a:prstGeom prst="rect">
            <a:avLst/>
          </a:prstGeom>
          <a:noFill/>
          <a:ln>
            <a:noFill/>
          </a:ln>
        </p:spPr>
        <p:txBody>
          <a:bodyPr spcFirstLastPara="1" wrap="square" lIns="91425" tIns="45700" rIns="91425" bIns="45700" anchor="ctr" anchorCtr="0">
            <a:normAutofit fontScale="85000" lnSpcReduction="20000"/>
          </a:bodyPr>
          <a:lstStyle/>
          <a:p>
            <a:pPr marL="0" marR="0" lvl="0" indent="0" algn="l" rtl="0">
              <a:lnSpc>
                <a:spcPct val="150000"/>
              </a:lnSpc>
              <a:spcBef>
                <a:spcPts val="476"/>
              </a:spcBef>
              <a:spcAft>
                <a:spcPts val="0"/>
              </a:spcAft>
              <a:buNone/>
            </a:pPr>
            <a:r>
              <a:rPr lang="en-US" sz="2800" dirty="0">
                <a:solidFill>
                  <a:schemeClr val="accent2"/>
                </a:solidFill>
                <a:ea typeface="Gill Sans"/>
                <a:cs typeface="Gill Sans"/>
                <a:sym typeface="Gill Sans"/>
              </a:rPr>
              <a:t>Space</a:t>
            </a:r>
            <a:r>
              <a:rPr lang="en-US" sz="2800" dirty="0">
                <a:solidFill>
                  <a:schemeClr val="dk2"/>
                </a:solidFill>
                <a:ea typeface="Gill Sans"/>
                <a:cs typeface="Gill Sans"/>
                <a:sym typeface="Gill Sans"/>
              </a:rPr>
              <a:t> - allows room to explore their story and feelings without major interruption. Allows someone to gather their thoughts. Often silence is a necessary intervention to express that you are present, not in a rush, and that you care. </a:t>
            </a:r>
            <a:endParaRPr sz="2800" dirty="0">
              <a:solidFill>
                <a:schemeClr val="dk2"/>
              </a:solidFill>
              <a:ea typeface="Gill Sans"/>
              <a:cs typeface="Gill Sans"/>
              <a:sym typeface="Gill Sans"/>
            </a:endParaRPr>
          </a:p>
          <a:p>
            <a:pPr marL="0" marR="0" lvl="0" indent="0" algn="l" rtl="0">
              <a:lnSpc>
                <a:spcPct val="150000"/>
              </a:lnSpc>
              <a:spcBef>
                <a:spcPts val="1076"/>
              </a:spcBef>
              <a:spcAft>
                <a:spcPts val="0"/>
              </a:spcAft>
              <a:buNone/>
            </a:pPr>
            <a:endParaRPr sz="2800" dirty="0">
              <a:solidFill>
                <a:schemeClr val="dk2"/>
              </a:solidFill>
              <a:ea typeface="Gill Sans"/>
              <a:cs typeface="Gill Sans"/>
              <a:sym typeface="Gill Sans"/>
            </a:endParaRPr>
          </a:p>
          <a:p>
            <a:pPr marL="0" marR="0" lvl="0" indent="0" algn="l" rtl="0">
              <a:lnSpc>
                <a:spcPct val="150000"/>
              </a:lnSpc>
              <a:spcBef>
                <a:spcPts val="1076"/>
              </a:spcBef>
              <a:spcAft>
                <a:spcPts val="0"/>
              </a:spcAft>
              <a:buNone/>
            </a:pPr>
            <a:r>
              <a:rPr lang="en-US" sz="2800" dirty="0">
                <a:solidFill>
                  <a:schemeClr val="accent2"/>
                </a:solidFill>
                <a:ea typeface="Gill Sans"/>
                <a:cs typeface="Gill Sans"/>
                <a:sym typeface="Gill Sans"/>
              </a:rPr>
              <a:t>Empathy</a:t>
            </a:r>
            <a:r>
              <a:rPr lang="en-US" sz="2800" b="1" dirty="0">
                <a:solidFill>
                  <a:schemeClr val="dk2"/>
                </a:solidFill>
                <a:ea typeface="Gill Sans"/>
                <a:cs typeface="Gill Sans"/>
                <a:sym typeface="Gill Sans"/>
              </a:rPr>
              <a:t> – </a:t>
            </a:r>
            <a:r>
              <a:rPr lang="en-US" sz="2800" dirty="0">
                <a:solidFill>
                  <a:schemeClr val="dk2"/>
                </a:solidFill>
                <a:ea typeface="Gill Sans"/>
                <a:cs typeface="Gill Sans"/>
                <a:sym typeface="Gill Sans"/>
              </a:rPr>
              <a:t>understanding and sharing their feelings. Without feelings and expressing empathy, connecting with someone in crisis is impossible.  </a:t>
            </a:r>
            <a:endParaRPr sz="2800" dirty="0">
              <a:solidFill>
                <a:schemeClr val="dk2"/>
              </a:solidFill>
              <a:ea typeface="Gill Sans"/>
              <a:cs typeface="Gill Sans"/>
              <a:sym typeface="Gill Sans"/>
            </a:endParaRPr>
          </a:p>
          <a:p>
            <a:pPr marL="0" marR="0" lvl="0" indent="0" algn="l" rtl="0">
              <a:lnSpc>
                <a:spcPct val="150000"/>
              </a:lnSpc>
              <a:spcBef>
                <a:spcPts val="1076"/>
              </a:spcBef>
              <a:spcAft>
                <a:spcPts val="0"/>
              </a:spcAft>
              <a:buClr>
                <a:schemeClr val="accent2"/>
              </a:buClr>
              <a:buSzPct val="92000"/>
              <a:buFont typeface="Noto Sans Symbols"/>
              <a:buNone/>
            </a:pPr>
            <a:endParaRPr sz="2800" dirty="0">
              <a:solidFill>
                <a:schemeClr val="dk2"/>
              </a:solidFill>
              <a:latin typeface="Gill Sans"/>
              <a:ea typeface="Gill Sans"/>
              <a:cs typeface="Gill Sans"/>
              <a:sym typeface="Gill Sans"/>
            </a:endParaRPr>
          </a:p>
          <a:p>
            <a:pPr marL="0" marR="0" lvl="0" indent="0" algn="l" rtl="0">
              <a:spcBef>
                <a:spcPts val="906"/>
              </a:spcBef>
              <a:spcAft>
                <a:spcPts val="0"/>
              </a:spcAft>
              <a:buClr>
                <a:schemeClr val="accent2"/>
              </a:buClr>
              <a:buSzPct val="91999"/>
              <a:buFont typeface="Noto Sans Symbols"/>
              <a:buNone/>
            </a:pPr>
            <a:endParaRPr sz="1800" dirty="0">
              <a:solidFill>
                <a:schemeClr val="dk2"/>
              </a:solidFill>
              <a:latin typeface="Gill Sans"/>
              <a:ea typeface="Gill Sans"/>
              <a:cs typeface="Gill Sans"/>
              <a:sym typeface="Gill Sans"/>
            </a:endParaRPr>
          </a:p>
          <a:p>
            <a:pPr marL="0" marR="0" lvl="0" indent="0" algn="l" rtl="0">
              <a:spcBef>
                <a:spcPts val="906"/>
              </a:spcBef>
              <a:spcAft>
                <a:spcPts val="600"/>
              </a:spcAft>
              <a:buClr>
                <a:schemeClr val="accent2"/>
              </a:buClr>
              <a:buSzPct val="91999"/>
              <a:buFont typeface="Noto Sans Symbols"/>
              <a:buNone/>
            </a:pPr>
            <a:endParaRPr sz="1800" dirty="0">
              <a:solidFill>
                <a:schemeClr val="dk2"/>
              </a:solidFill>
              <a:latin typeface="Gill Sans"/>
              <a:ea typeface="Gill Sans"/>
              <a:cs typeface="Gill Sans"/>
              <a:sym typeface="Gill Sans"/>
            </a:endParaRPr>
          </a:p>
        </p:txBody>
      </p:sp>
      <p:pic>
        <p:nvPicPr>
          <p:cNvPr id="407" name="Google Shape;407;g119ac23e100_0_11" descr="Text&#10;&#10;Description automatically generated with low confidence"/>
          <p:cNvPicPr preferRelativeResize="0"/>
          <p:nvPr/>
        </p:nvPicPr>
        <p:blipFill rotWithShape="1">
          <a:blip r:embed="rId3">
            <a:alphaModFix/>
          </a:blip>
          <a:srcRect t="28254" b="26811"/>
          <a:stretch/>
        </p:blipFill>
        <p:spPr>
          <a:xfrm>
            <a:off x="8042590" y="641102"/>
            <a:ext cx="3702877" cy="2828500"/>
          </a:xfrm>
          <a:prstGeom prst="rect">
            <a:avLst/>
          </a:prstGeom>
          <a:noFill/>
          <a:ln>
            <a:noFill/>
          </a:ln>
        </p:spPr>
      </p:pic>
      <p:pic>
        <p:nvPicPr>
          <p:cNvPr id="408" name="Google Shape;408;g119ac23e100_0_11"/>
          <p:cNvPicPr preferRelativeResize="0"/>
          <p:nvPr/>
        </p:nvPicPr>
        <p:blipFill rotWithShape="1">
          <a:blip r:embed="rId4">
            <a:alphaModFix/>
          </a:blip>
          <a:srcRect r="6138"/>
          <a:stretch/>
        </p:blipFill>
        <p:spPr>
          <a:xfrm>
            <a:off x="8042590" y="3562063"/>
            <a:ext cx="3702877" cy="2828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1"/>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sz="3200" dirty="0">
                <a:solidFill>
                  <a:srgbClr val="FFFFFF"/>
                </a:solidFill>
              </a:rPr>
              <a:t>STEP #3 KEEP THEM SAFE </a:t>
            </a:r>
            <a:endParaRPr sz="3200" dirty="0">
              <a:solidFill>
                <a:srgbClr val="FFFFFF"/>
              </a:solidFill>
            </a:endParaRPr>
          </a:p>
        </p:txBody>
      </p:sp>
      <p:sp>
        <p:nvSpPr>
          <p:cNvPr id="414" name="Google Shape;414;p31"/>
          <p:cNvSpPr/>
          <p:nvPr/>
        </p:nvSpPr>
        <p:spPr>
          <a:xfrm>
            <a:off x="421532" y="2136338"/>
            <a:ext cx="11183978"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Gill Sans"/>
                <a:ea typeface="Gill Sans"/>
                <a:cs typeface="Gill Sans"/>
                <a:sym typeface="Gill Sans"/>
              </a:rPr>
              <a:t> </a:t>
            </a:r>
            <a:r>
              <a:rPr lang="en-US" sz="2400" dirty="0">
                <a:solidFill>
                  <a:schemeClr val="dk1"/>
                </a:solidFill>
                <a:ea typeface="Gill Sans"/>
                <a:cs typeface="Gill Sans"/>
                <a:sym typeface="Gill Sans"/>
              </a:rPr>
              <a:t>After you have determined that suicide is being talked about, it is important to find out a few additional things to establish immediate safety. Some ways to ask are:</a:t>
            </a:r>
            <a:endParaRPr sz="2400" dirty="0">
              <a:ea typeface="Gill Sans"/>
              <a:cs typeface="Gill Sans"/>
              <a:sym typeface="Gill Sans"/>
            </a:endParaRPr>
          </a:p>
          <a:p>
            <a:pPr marL="557213" marR="0" lvl="1" indent="-61912" algn="l" rtl="0">
              <a:spcBef>
                <a:spcPts val="0"/>
              </a:spcBef>
              <a:spcAft>
                <a:spcPts val="0"/>
              </a:spcAft>
              <a:buClr>
                <a:schemeClr val="dk1"/>
              </a:buClr>
              <a:buSzPts val="2400"/>
              <a:buFont typeface="Noto Sans Symbols"/>
              <a:buNone/>
            </a:pPr>
            <a:endParaRPr sz="2400" i="0" u="none" strike="noStrike" cap="none" dirty="0">
              <a:solidFill>
                <a:schemeClr val="dk1"/>
              </a:solidFill>
              <a:ea typeface="Gill Sans"/>
              <a:cs typeface="Gill Sans"/>
              <a:sym typeface="Gill Sans"/>
            </a:endParaRPr>
          </a:p>
          <a:p>
            <a:pPr marL="0" marR="0" lvl="0" indent="0" algn="l" rtl="0">
              <a:spcBef>
                <a:spcPts val="0"/>
              </a:spcBef>
              <a:spcAft>
                <a:spcPts val="0"/>
              </a:spcAft>
              <a:buNone/>
            </a:pPr>
            <a:r>
              <a:rPr lang="en-US" sz="2400" b="1" dirty="0">
                <a:solidFill>
                  <a:schemeClr val="accent2"/>
                </a:solidFill>
                <a:ea typeface="Gill Sans"/>
                <a:cs typeface="Gill Sans"/>
                <a:sym typeface="Gill Sans"/>
              </a:rPr>
              <a:t>“Have you done anything to try and take your life before we started talking?”</a:t>
            </a:r>
            <a:endParaRPr sz="2400" b="1" dirty="0">
              <a:solidFill>
                <a:schemeClr val="accent2"/>
              </a:solidFill>
              <a:ea typeface="Gill Sans"/>
              <a:cs typeface="Gill Sans"/>
              <a:sym typeface="Gill Sans"/>
            </a:endParaRPr>
          </a:p>
          <a:p>
            <a:pPr marL="0" marR="0" lvl="0" indent="0" algn="l" rtl="0">
              <a:spcBef>
                <a:spcPts val="0"/>
              </a:spcBef>
              <a:spcAft>
                <a:spcPts val="0"/>
              </a:spcAft>
              <a:buNone/>
            </a:pPr>
            <a:endParaRPr sz="2400" b="1" dirty="0">
              <a:solidFill>
                <a:schemeClr val="accent2"/>
              </a:solidFill>
              <a:ea typeface="Gill Sans"/>
              <a:cs typeface="Gill Sans"/>
              <a:sym typeface="Gill Sans"/>
            </a:endParaRPr>
          </a:p>
          <a:p>
            <a:pPr marL="0" marR="0" lvl="0" indent="0" algn="l" rtl="0">
              <a:spcBef>
                <a:spcPts val="0"/>
              </a:spcBef>
              <a:spcAft>
                <a:spcPts val="0"/>
              </a:spcAft>
              <a:buNone/>
            </a:pPr>
            <a:r>
              <a:rPr lang="en-US" sz="2400" b="1" dirty="0">
                <a:solidFill>
                  <a:schemeClr val="accent2"/>
                </a:solidFill>
                <a:ea typeface="Gill Sans"/>
                <a:cs typeface="Gill Sans"/>
                <a:sym typeface="Gill Sans"/>
              </a:rPr>
              <a:t>“Have you thought about how you would end your life?”</a:t>
            </a:r>
            <a:endParaRPr sz="2400" b="1" dirty="0">
              <a:solidFill>
                <a:schemeClr val="accent2"/>
              </a:solidFill>
              <a:ea typeface="Gill Sans"/>
              <a:cs typeface="Gill Sans"/>
              <a:sym typeface="Gill Sans"/>
            </a:endParaRPr>
          </a:p>
          <a:p>
            <a:pPr marL="0" marR="0" lvl="0" indent="0" algn="l" rtl="0">
              <a:spcBef>
                <a:spcPts val="0"/>
              </a:spcBef>
              <a:spcAft>
                <a:spcPts val="0"/>
              </a:spcAft>
              <a:buNone/>
            </a:pPr>
            <a:endParaRPr sz="2400" dirty="0">
              <a:solidFill>
                <a:schemeClr val="accent2"/>
              </a:solidFill>
              <a:latin typeface="Gill Sans"/>
              <a:ea typeface="Gill Sans"/>
              <a:cs typeface="Gill Sans"/>
              <a:sym typeface="Gill Sans"/>
            </a:endParaRPr>
          </a:p>
          <a:p>
            <a:pPr marL="0" marR="0" lvl="0" indent="0" algn="l" rtl="0">
              <a:spcBef>
                <a:spcPts val="0"/>
              </a:spcBef>
              <a:spcAft>
                <a:spcPts val="0"/>
              </a:spcAft>
              <a:buNone/>
            </a:pPr>
            <a:r>
              <a:rPr lang="en-US" sz="2400" b="1" dirty="0">
                <a:solidFill>
                  <a:schemeClr val="accent2"/>
                </a:solidFill>
                <a:ea typeface="Gill Sans"/>
                <a:cs typeface="Gill Sans"/>
                <a:sym typeface="Gill Sans"/>
              </a:rPr>
              <a:t>“Thank you for letting me know you are thinking about ending your life. Do you have a plan? When do you plan to end your life? Do you know how you would do it? Do you have access to the method?’</a:t>
            </a:r>
            <a:endParaRPr sz="2400" b="1" dirty="0">
              <a:solidFill>
                <a:schemeClr val="accent2"/>
              </a:solidFill>
              <a:ea typeface="Gill Sans"/>
              <a:cs typeface="Gill Sans"/>
              <a:sym typeface="Gill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p32"/>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24" name="Google Shape;424;p32"/>
          <p:cNvSpPr txBox="1">
            <a:spLocks noGrp="1"/>
          </p:cNvSpPr>
          <p:nvPr>
            <p:ph type="title"/>
          </p:nvPr>
        </p:nvSpPr>
        <p:spPr>
          <a:xfrm>
            <a:off x="489415" y="263181"/>
            <a:ext cx="7225075" cy="1013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2800"/>
              <a:buFont typeface="Gill Sans"/>
              <a:buNone/>
            </a:pPr>
            <a:r>
              <a:rPr lang="en-US" sz="3200" dirty="0">
                <a:solidFill>
                  <a:schemeClr val="accent2"/>
                </a:solidFill>
              </a:rPr>
              <a:t>STEP #4 HELP THEM TO CONNECT </a:t>
            </a:r>
            <a:endParaRPr sz="3200" dirty="0">
              <a:solidFill>
                <a:schemeClr val="accent2"/>
              </a:solidFill>
            </a:endParaRPr>
          </a:p>
        </p:txBody>
      </p:sp>
      <p:grpSp>
        <p:nvGrpSpPr>
          <p:cNvPr id="425" name="Google Shape;425;p32"/>
          <p:cNvGrpSpPr/>
          <p:nvPr/>
        </p:nvGrpSpPr>
        <p:grpSpPr>
          <a:xfrm>
            <a:off x="446534" y="453643"/>
            <a:ext cx="11298933" cy="98554"/>
            <a:chOff x="446534" y="453643"/>
            <a:chExt cx="11298933" cy="98554"/>
          </a:xfrm>
        </p:grpSpPr>
        <p:sp>
          <p:nvSpPr>
            <p:cNvPr id="426" name="Google Shape;426;p32"/>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9" name="Google Shape;429;p32"/>
          <p:cNvSpPr/>
          <p:nvPr/>
        </p:nvSpPr>
        <p:spPr>
          <a:xfrm>
            <a:off x="441514" y="1886271"/>
            <a:ext cx="7272976" cy="451452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000" dirty="0">
                <a:solidFill>
                  <a:schemeClr val="dk1"/>
                </a:solidFill>
                <a:ea typeface="Gill Sans"/>
                <a:cs typeface="Gill Sans"/>
                <a:sym typeface="Gill Sans"/>
              </a:rPr>
              <a:t>It is important to create a safety net for the person at risk. </a:t>
            </a:r>
            <a:endParaRPr dirty="0"/>
          </a:p>
          <a:p>
            <a:pPr marL="0" marR="0" lvl="0" indent="0" algn="l" rtl="0">
              <a:lnSpc>
                <a:spcPct val="90000"/>
              </a:lnSpc>
              <a:spcBef>
                <a:spcPts val="1000"/>
              </a:spcBef>
              <a:spcAft>
                <a:spcPts val="0"/>
              </a:spcAft>
              <a:buNone/>
            </a:pPr>
            <a:r>
              <a:rPr lang="en-US" sz="2000" dirty="0">
                <a:solidFill>
                  <a:schemeClr val="dk1"/>
                </a:solidFill>
                <a:ea typeface="Gill Sans"/>
                <a:cs typeface="Gill Sans"/>
                <a:sym typeface="Gill Sans"/>
              </a:rPr>
              <a:t>Be creative when thinking about how you can help someone connect to support and help. </a:t>
            </a:r>
            <a:endParaRPr dirty="0"/>
          </a:p>
          <a:p>
            <a:pPr marL="0" marR="0" lvl="0" indent="0" algn="l" rtl="0">
              <a:lnSpc>
                <a:spcPct val="90000"/>
              </a:lnSpc>
              <a:spcBef>
                <a:spcPts val="1000"/>
              </a:spcBef>
              <a:spcAft>
                <a:spcPts val="0"/>
              </a:spcAft>
              <a:buNone/>
            </a:pPr>
            <a:endParaRPr sz="2000" dirty="0">
              <a:solidFill>
                <a:schemeClr val="dk1"/>
              </a:solidFill>
              <a:ea typeface="Gill Sans"/>
              <a:cs typeface="Gill Sans"/>
              <a:sym typeface="Gill Sans"/>
            </a:endParaRPr>
          </a:p>
          <a:p>
            <a:pPr marL="685801" marR="0" lvl="1" indent="-342900" algn="l" rtl="0">
              <a:lnSpc>
                <a:spcPct val="90000"/>
              </a:lnSpc>
              <a:spcBef>
                <a:spcPts val="1000"/>
              </a:spcBef>
              <a:spcAft>
                <a:spcPts val="0"/>
              </a:spcAft>
              <a:buClr>
                <a:schemeClr val="accent2"/>
              </a:buClr>
              <a:buSzPts val="1840"/>
              <a:buFont typeface="Wingdings" pitchFamily="2" charset="2"/>
              <a:buChar char="§"/>
            </a:pPr>
            <a:r>
              <a:rPr lang="en-US" sz="2000" b="0" i="0" u="none" strike="noStrike" cap="none" dirty="0">
                <a:solidFill>
                  <a:schemeClr val="dk1"/>
                </a:solidFill>
                <a:ea typeface="Gill Sans"/>
                <a:cs typeface="Gill Sans"/>
                <a:sym typeface="Gill Sans"/>
              </a:rPr>
              <a:t>Collaborate and ask who they think could help best right now </a:t>
            </a:r>
            <a:endParaRPr dirty="0"/>
          </a:p>
          <a:p>
            <a:pPr marL="685801" marR="0" lvl="1" indent="-342900" algn="l" rtl="0">
              <a:lnSpc>
                <a:spcPct val="90000"/>
              </a:lnSpc>
              <a:spcBef>
                <a:spcPts val="1000"/>
              </a:spcBef>
              <a:spcAft>
                <a:spcPts val="0"/>
              </a:spcAft>
              <a:buClr>
                <a:schemeClr val="accent2"/>
              </a:buClr>
              <a:buSzPts val="1840"/>
              <a:buFont typeface="Wingdings" pitchFamily="2" charset="2"/>
              <a:buChar char="§"/>
            </a:pPr>
            <a:r>
              <a:rPr lang="en-US" sz="2000" b="0" i="0" u="none" strike="noStrike" cap="none" dirty="0">
                <a:solidFill>
                  <a:schemeClr val="dk1"/>
                </a:solidFill>
                <a:ea typeface="Gill Sans"/>
                <a:cs typeface="Gill Sans"/>
                <a:sym typeface="Gill Sans"/>
              </a:rPr>
              <a:t>Offer to go with them to the student counseling center</a:t>
            </a:r>
            <a:endParaRPr dirty="0"/>
          </a:p>
          <a:p>
            <a:pPr marL="685801" marR="0" lvl="1" indent="-342900" algn="l" rtl="0">
              <a:lnSpc>
                <a:spcPct val="90000"/>
              </a:lnSpc>
              <a:spcBef>
                <a:spcPts val="1000"/>
              </a:spcBef>
              <a:spcAft>
                <a:spcPts val="0"/>
              </a:spcAft>
              <a:buClr>
                <a:schemeClr val="accent2"/>
              </a:buClr>
              <a:buSzPts val="1840"/>
              <a:buFont typeface="Wingdings" pitchFamily="2" charset="2"/>
              <a:buChar char="§"/>
            </a:pPr>
            <a:r>
              <a:rPr lang="en-US" sz="2000" b="0" i="0" u="none" strike="noStrike" cap="none" dirty="0">
                <a:solidFill>
                  <a:schemeClr val="dk1"/>
                </a:solidFill>
                <a:ea typeface="Gill Sans"/>
                <a:cs typeface="Gill Sans"/>
                <a:sym typeface="Gill Sans"/>
              </a:rPr>
              <a:t>Mental health professional, campus supports, religious/ spiritual leaders  </a:t>
            </a:r>
            <a:endParaRPr sz="2000" b="0" i="0" u="none" strike="noStrike" cap="none" dirty="0">
              <a:solidFill>
                <a:schemeClr val="dk1"/>
              </a:solidFill>
              <a:ea typeface="Gill Sans"/>
              <a:cs typeface="Gill Sans"/>
              <a:sym typeface="Gill Sans"/>
            </a:endParaRPr>
          </a:p>
          <a:p>
            <a:pPr marL="685801" marR="0" lvl="1" indent="-342900" algn="l" rtl="0">
              <a:lnSpc>
                <a:spcPct val="90000"/>
              </a:lnSpc>
              <a:spcBef>
                <a:spcPts val="1000"/>
              </a:spcBef>
              <a:spcAft>
                <a:spcPts val="0"/>
              </a:spcAft>
              <a:buClr>
                <a:schemeClr val="accent2"/>
              </a:buClr>
              <a:buSzPts val="1840"/>
              <a:buFont typeface="Wingdings" pitchFamily="2" charset="2"/>
              <a:buChar char="§"/>
            </a:pPr>
            <a:r>
              <a:rPr lang="en-US" sz="2000" b="0" i="0" u="none" strike="noStrike" cap="none" dirty="0">
                <a:solidFill>
                  <a:schemeClr val="dk1"/>
                </a:solidFill>
                <a:ea typeface="Gill Sans"/>
                <a:cs typeface="Gill Sans"/>
                <a:sym typeface="Gill Sans"/>
              </a:rPr>
              <a:t>Call the local or national crisis line</a:t>
            </a:r>
            <a:endParaRPr dirty="0"/>
          </a:p>
          <a:p>
            <a:pPr marL="0" marR="0" lvl="0" indent="0" algn="l" rtl="0">
              <a:lnSpc>
                <a:spcPct val="90000"/>
              </a:lnSpc>
              <a:spcBef>
                <a:spcPts val="1000"/>
              </a:spcBef>
              <a:spcAft>
                <a:spcPts val="0"/>
              </a:spcAft>
              <a:buNone/>
            </a:pPr>
            <a:endParaRPr sz="2000" dirty="0">
              <a:solidFill>
                <a:schemeClr val="dk1"/>
              </a:solidFill>
              <a:ea typeface="Gill Sans"/>
              <a:cs typeface="Gill Sans"/>
              <a:sym typeface="Gill Sans"/>
            </a:endParaRPr>
          </a:p>
          <a:p>
            <a:pPr marL="0" marR="0" lvl="0" indent="0" algn="l" rtl="0">
              <a:lnSpc>
                <a:spcPct val="90000"/>
              </a:lnSpc>
              <a:spcBef>
                <a:spcPts val="1000"/>
              </a:spcBef>
              <a:spcAft>
                <a:spcPts val="0"/>
              </a:spcAft>
              <a:buNone/>
            </a:pPr>
            <a:r>
              <a:rPr lang="en-US" sz="2000" dirty="0">
                <a:solidFill>
                  <a:schemeClr val="dk1"/>
                </a:solidFill>
                <a:ea typeface="Gill Sans"/>
                <a:cs typeface="Gill Sans"/>
                <a:sym typeface="Gill Sans"/>
              </a:rPr>
              <a:t>If someone is at immediate risk of harm to themselves, it may be necessary to call emergency services.</a:t>
            </a:r>
            <a:endParaRPr dirty="0"/>
          </a:p>
          <a:p>
            <a:pPr marL="0" marR="0" lvl="0" indent="0" algn="l" rtl="0">
              <a:spcBef>
                <a:spcPts val="1000"/>
              </a:spcBef>
              <a:spcAft>
                <a:spcPts val="0"/>
              </a:spcAft>
              <a:buNone/>
            </a:pPr>
            <a:r>
              <a:rPr lang="en-US" sz="2000" dirty="0">
                <a:solidFill>
                  <a:schemeClr val="dk1"/>
                </a:solidFill>
                <a:ea typeface="Gill Sans"/>
                <a:cs typeface="Gill Sans"/>
                <a:sym typeface="Gill Sans"/>
              </a:rPr>
              <a:t>One way to start helping them find ways to connect is to work with them to develop a safety plan.  A safety plan can also include a list of individuals to contact when a crisis occurs.</a:t>
            </a:r>
            <a:endParaRPr sz="2400" dirty="0">
              <a:solidFill>
                <a:schemeClr val="dk1"/>
              </a:solidFill>
              <a:ea typeface="Gill Sans"/>
              <a:cs typeface="Gill Sans"/>
              <a:sym typeface="Gill Sans"/>
            </a:endParaRPr>
          </a:p>
          <a:p>
            <a:pPr marL="0" marR="0" lvl="0" indent="0" algn="l" rtl="0">
              <a:lnSpc>
                <a:spcPct val="90000"/>
              </a:lnSpc>
              <a:spcBef>
                <a:spcPts val="1000"/>
              </a:spcBef>
              <a:spcAft>
                <a:spcPts val="0"/>
              </a:spcAft>
              <a:buNone/>
            </a:pPr>
            <a:endParaRPr sz="2000" dirty="0">
              <a:solidFill>
                <a:schemeClr val="dk2"/>
              </a:solidFill>
              <a:latin typeface="Gill Sans"/>
              <a:ea typeface="Gill Sans"/>
              <a:cs typeface="Gill Sans"/>
              <a:sym typeface="Gill Sans"/>
            </a:endParaRPr>
          </a:p>
        </p:txBody>
      </p:sp>
      <p:pic>
        <p:nvPicPr>
          <p:cNvPr id="430" name="Google Shape;430;p32"/>
          <p:cNvPicPr preferRelativeResize="0"/>
          <p:nvPr/>
        </p:nvPicPr>
        <p:blipFill rotWithShape="1">
          <a:blip r:embed="rId3">
            <a:alphaModFix/>
          </a:blip>
          <a:srcRect l="42378" r="15034" b="1"/>
          <a:stretch/>
        </p:blipFill>
        <p:spPr>
          <a:xfrm>
            <a:off x="8042147" y="600075"/>
            <a:ext cx="3695828" cy="579278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4"/>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200"/>
              <a:buFont typeface="Gill Sans"/>
              <a:buNone/>
            </a:pPr>
            <a:r>
              <a:rPr lang="en-US" sz="3600" dirty="0"/>
              <a:t>RESOURCE: SAFETY PLAN</a:t>
            </a:r>
            <a:endParaRPr sz="3600" dirty="0"/>
          </a:p>
        </p:txBody>
      </p:sp>
      <p:sp>
        <p:nvSpPr>
          <p:cNvPr id="436" name="Google Shape;436;p34"/>
          <p:cNvSpPr txBox="1"/>
          <p:nvPr/>
        </p:nvSpPr>
        <p:spPr>
          <a:xfrm>
            <a:off x="465495" y="1914525"/>
            <a:ext cx="6921000" cy="528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dirty="0">
                <a:solidFill>
                  <a:schemeClr val="dk1"/>
                </a:solidFill>
                <a:ea typeface="Gill Sans"/>
                <a:cs typeface="Gill Sans"/>
                <a:sym typeface="Gill Sans"/>
              </a:rPr>
              <a:t>Safety planning is a collaboration between the provider and the person at risk to develop a list of coping strategies and resources that can be used during a crisis. </a:t>
            </a:r>
            <a:endParaRPr dirty="0"/>
          </a:p>
          <a:p>
            <a:pPr marL="0" marR="0" lvl="0" indent="0" algn="ctr" rtl="0">
              <a:spcBef>
                <a:spcPts val="0"/>
              </a:spcBef>
              <a:spcAft>
                <a:spcPts val="0"/>
              </a:spcAft>
              <a:buNone/>
            </a:pPr>
            <a:endParaRPr sz="2100" dirty="0">
              <a:solidFill>
                <a:schemeClr val="dk1"/>
              </a:solidFill>
              <a:ea typeface="Gill Sans"/>
              <a:cs typeface="Gill Sans"/>
              <a:sym typeface="Gill Sans"/>
            </a:endParaRPr>
          </a:p>
          <a:p>
            <a:pPr marL="0" marR="0" lvl="0" indent="0" algn="ctr" rtl="0">
              <a:spcBef>
                <a:spcPts val="0"/>
              </a:spcBef>
              <a:spcAft>
                <a:spcPts val="0"/>
              </a:spcAft>
              <a:buNone/>
            </a:pPr>
            <a:r>
              <a:rPr lang="en-US" sz="2100" dirty="0">
                <a:solidFill>
                  <a:schemeClr val="dk1"/>
                </a:solidFill>
                <a:ea typeface="Gill Sans"/>
                <a:cs typeface="Gill Sans"/>
                <a:sym typeface="Gill Sans"/>
              </a:rPr>
              <a:t>The plan is brief, in the person’s own words, and </a:t>
            </a:r>
            <a:endParaRPr dirty="0"/>
          </a:p>
          <a:p>
            <a:pPr marL="0" marR="0" lvl="0" indent="0" algn="ctr" rtl="0">
              <a:spcBef>
                <a:spcPts val="0"/>
              </a:spcBef>
              <a:spcAft>
                <a:spcPts val="0"/>
              </a:spcAft>
              <a:buNone/>
            </a:pPr>
            <a:r>
              <a:rPr lang="en-US" sz="2100" dirty="0">
                <a:solidFill>
                  <a:schemeClr val="dk1"/>
                </a:solidFill>
                <a:ea typeface="Gill Sans"/>
                <a:cs typeface="Gill Sans"/>
                <a:sym typeface="Gill Sans"/>
              </a:rPr>
              <a:t>easy to read. </a:t>
            </a:r>
            <a:endParaRPr dirty="0"/>
          </a:p>
          <a:p>
            <a:pPr marL="0" marR="0" lvl="0" indent="0" algn="ctr" rtl="0">
              <a:spcBef>
                <a:spcPts val="0"/>
              </a:spcBef>
              <a:spcAft>
                <a:spcPts val="0"/>
              </a:spcAft>
              <a:buNone/>
            </a:pPr>
            <a:endParaRPr sz="2100" dirty="0">
              <a:solidFill>
                <a:schemeClr val="dk1"/>
              </a:solidFill>
              <a:ea typeface="Gill Sans"/>
              <a:cs typeface="Gill Sans"/>
              <a:sym typeface="Gill Sans"/>
            </a:endParaRPr>
          </a:p>
          <a:p>
            <a:pPr marL="0" marR="0" lvl="0" indent="0" algn="ctr" rtl="0">
              <a:spcBef>
                <a:spcPts val="0"/>
              </a:spcBef>
              <a:spcAft>
                <a:spcPts val="0"/>
              </a:spcAft>
              <a:buNone/>
            </a:pPr>
            <a:r>
              <a:rPr lang="en-US" sz="2100" dirty="0">
                <a:solidFill>
                  <a:schemeClr val="dk1"/>
                </a:solidFill>
                <a:ea typeface="Gill Sans"/>
                <a:cs typeface="Gill Sans"/>
                <a:sym typeface="Gill Sans"/>
              </a:rPr>
              <a:t>This is usually done in conjunction with a mental health provider. In an emergency it can be done with a friend, family member, someone in their support system…etc. </a:t>
            </a:r>
            <a:endParaRPr dirty="0"/>
          </a:p>
          <a:p>
            <a:pPr marL="0" marR="0" lvl="0" indent="0" algn="ctr" rtl="0">
              <a:spcBef>
                <a:spcPts val="0"/>
              </a:spcBef>
              <a:spcAft>
                <a:spcPts val="0"/>
              </a:spcAft>
              <a:buNone/>
            </a:pPr>
            <a:endParaRPr sz="2100" dirty="0">
              <a:solidFill>
                <a:schemeClr val="dk1"/>
              </a:solidFill>
              <a:ea typeface="Gill Sans"/>
              <a:cs typeface="Gill Sans"/>
              <a:sym typeface="Gill Sans"/>
            </a:endParaRPr>
          </a:p>
          <a:p>
            <a:pPr marL="0" marR="0" lvl="0" indent="0" algn="ctr" rtl="0">
              <a:spcBef>
                <a:spcPts val="0"/>
              </a:spcBef>
              <a:spcAft>
                <a:spcPts val="0"/>
              </a:spcAft>
              <a:buNone/>
            </a:pPr>
            <a:r>
              <a:rPr lang="en-US" sz="2100" dirty="0">
                <a:solidFill>
                  <a:schemeClr val="dk1"/>
                </a:solidFill>
                <a:ea typeface="Gill Sans"/>
                <a:cs typeface="Gill Sans"/>
                <a:sym typeface="Gill Sans"/>
              </a:rPr>
              <a:t>Safety planning can help remind someone about their support systems during a suicidal crisis</a:t>
            </a:r>
            <a:r>
              <a:rPr lang="en-US" sz="2400" dirty="0">
                <a:solidFill>
                  <a:schemeClr val="dk1"/>
                </a:solidFill>
                <a:ea typeface="Gill Sans"/>
                <a:cs typeface="Gill Sans"/>
                <a:sym typeface="Gill Sans"/>
              </a:rPr>
              <a:t>. </a:t>
            </a:r>
            <a:br>
              <a:rPr lang="en-US" sz="2400" dirty="0">
                <a:solidFill>
                  <a:schemeClr val="dk1"/>
                </a:solidFill>
                <a:ea typeface="Gill Sans"/>
                <a:cs typeface="Gill Sans"/>
                <a:sym typeface="Gill Sans"/>
              </a:rPr>
            </a:br>
            <a:endParaRPr sz="2100" dirty="0">
              <a:solidFill>
                <a:schemeClr val="dk1"/>
              </a:solidFill>
              <a:ea typeface="Calibri"/>
              <a:cs typeface="Calibri"/>
              <a:sym typeface="Calibri"/>
            </a:endParaRPr>
          </a:p>
          <a:p>
            <a:pPr marL="0" marR="0" lvl="0" indent="0" algn="l" rtl="0">
              <a:spcBef>
                <a:spcPts val="0"/>
              </a:spcBef>
              <a:spcAft>
                <a:spcPts val="0"/>
              </a:spcAft>
              <a:buNone/>
            </a:pPr>
            <a:endParaRPr sz="1350" dirty="0">
              <a:solidFill>
                <a:schemeClr val="dk1"/>
              </a:solidFill>
              <a:latin typeface="Gill Sans"/>
              <a:ea typeface="Gill Sans"/>
              <a:cs typeface="Gill Sans"/>
              <a:sym typeface="Gill Sans"/>
            </a:endParaRPr>
          </a:p>
          <a:p>
            <a:pPr marL="0" marR="0" lvl="0" indent="0" algn="l" rtl="0">
              <a:spcBef>
                <a:spcPts val="0"/>
              </a:spcBef>
              <a:spcAft>
                <a:spcPts val="0"/>
              </a:spcAft>
              <a:buNone/>
            </a:pPr>
            <a:endParaRPr sz="1350" dirty="0">
              <a:solidFill>
                <a:schemeClr val="dk1"/>
              </a:solidFill>
              <a:latin typeface="Gill Sans"/>
              <a:ea typeface="Gill Sans"/>
              <a:cs typeface="Gill Sans"/>
              <a:sym typeface="Gill Sans"/>
            </a:endParaRPr>
          </a:p>
          <a:p>
            <a:pPr marL="0" marR="0" lvl="0" indent="0" algn="l" rtl="0">
              <a:spcBef>
                <a:spcPts val="0"/>
              </a:spcBef>
              <a:spcAft>
                <a:spcPts val="0"/>
              </a:spcAft>
              <a:buNone/>
            </a:pPr>
            <a:endParaRPr sz="1350" dirty="0">
              <a:solidFill>
                <a:schemeClr val="dk1"/>
              </a:solidFill>
              <a:latin typeface="Gill Sans"/>
              <a:ea typeface="Gill Sans"/>
              <a:cs typeface="Gill Sans"/>
              <a:sym typeface="Gill Sans"/>
            </a:endParaRPr>
          </a:p>
        </p:txBody>
      </p:sp>
      <p:pic>
        <p:nvPicPr>
          <p:cNvPr id="437" name="Google Shape;437;p34"/>
          <p:cNvPicPr preferRelativeResize="0"/>
          <p:nvPr/>
        </p:nvPicPr>
        <p:blipFill rotWithShape="1">
          <a:blip r:embed="rId3">
            <a:alphaModFix/>
          </a:blip>
          <a:srcRect/>
          <a:stretch/>
        </p:blipFill>
        <p:spPr>
          <a:xfrm>
            <a:off x="7759337" y="1855519"/>
            <a:ext cx="3967168" cy="5287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5"/>
          <p:cNvSpPr txBox="1">
            <a:spLocks noGrp="1"/>
          </p:cNvSpPr>
          <p:nvPr>
            <p:ph type="title"/>
          </p:nvPr>
        </p:nvSpPr>
        <p:spPr>
          <a:xfrm>
            <a:off x="470580" y="233464"/>
            <a:ext cx="11192884" cy="1611216"/>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3200" dirty="0"/>
              <a:t>HOW A SAFETY PLAN HELPS KEEP THEIR </a:t>
            </a:r>
            <a:br>
              <a:rPr lang="en-US" sz="3200" dirty="0"/>
            </a:br>
            <a:r>
              <a:rPr lang="en-US" sz="3200" dirty="0"/>
              <a:t>THERMOMETER IN THE GREEN</a:t>
            </a:r>
            <a:endParaRPr sz="3200" dirty="0"/>
          </a:p>
        </p:txBody>
      </p:sp>
      <p:pic>
        <p:nvPicPr>
          <p:cNvPr id="443" name="Google Shape;443;p35" descr="FEELINGS THERMOMETER - Lost and Found Moms"/>
          <p:cNvPicPr preferRelativeResize="0"/>
          <p:nvPr/>
        </p:nvPicPr>
        <p:blipFill rotWithShape="1">
          <a:blip r:embed="rId3">
            <a:alphaModFix/>
          </a:blip>
          <a:srcRect/>
          <a:stretch/>
        </p:blipFill>
        <p:spPr>
          <a:xfrm>
            <a:off x="8671724" y="2290474"/>
            <a:ext cx="2878250" cy="3118104"/>
          </a:xfrm>
          <a:prstGeom prst="rect">
            <a:avLst/>
          </a:prstGeom>
          <a:noFill/>
          <a:ln>
            <a:noFill/>
          </a:ln>
        </p:spPr>
      </p:pic>
      <p:sp>
        <p:nvSpPr>
          <p:cNvPr id="444" name="Google Shape;444;p35"/>
          <p:cNvSpPr txBox="1"/>
          <p:nvPr/>
        </p:nvSpPr>
        <p:spPr>
          <a:xfrm>
            <a:off x="470580" y="2076466"/>
            <a:ext cx="7941422" cy="51706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latin typeface="Gill Sans"/>
                <a:ea typeface="Gill Sans"/>
                <a:cs typeface="Gill Sans"/>
                <a:sym typeface="Gill Sans"/>
              </a:rPr>
              <a:t>Helps to develop:</a:t>
            </a:r>
            <a:endParaRPr sz="2000" dirty="0"/>
          </a:p>
          <a:p>
            <a:pPr marL="0" marR="0" lvl="0" indent="0" algn="l" rtl="0">
              <a:spcBef>
                <a:spcPts val="0"/>
              </a:spcBef>
              <a:spcAft>
                <a:spcPts val="0"/>
              </a:spcAft>
              <a:buNone/>
            </a:pPr>
            <a:endParaRPr sz="2000" b="1" dirty="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b="1" dirty="0">
                <a:solidFill>
                  <a:schemeClr val="dk1"/>
                </a:solidFill>
                <a:ea typeface="Gill Sans"/>
                <a:cs typeface="Gill Sans"/>
                <a:sym typeface="Gill Sans"/>
              </a:rPr>
              <a:t>Coping strategies </a:t>
            </a:r>
            <a:r>
              <a:rPr lang="en-US" sz="1800" dirty="0">
                <a:solidFill>
                  <a:schemeClr val="dk1"/>
                </a:solidFill>
                <a:ea typeface="Gill Sans"/>
                <a:cs typeface="Gill Sans"/>
                <a:sym typeface="Gill Sans"/>
              </a:rPr>
              <a:t>that can help us get out of our head such as: take a walk, doing something physical, use a mindfulness app, find something to distract us, service someone else.</a:t>
            </a:r>
            <a:endParaRPr dirty="0"/>
          </a:p>
          <a:p>
            <a:pPr marL="0" marR="0" lvl="0" indent="0" algn="l" rtl="0">
              <a:spcBef>
                <a:spcPts val="0"/>
              </a:spcBef>
              <a:spcAft>
                <a:spcPts val="0"/>
              </a:spcAft>
              <a:buNone/>
            </a:pPr>
            <a:endParaRPr sz="1800" dirty="0">
              <a:solidFill>
                <a:schemeClr val="dk1"/>
              </a:solidFill>
              <a:ea typeface="Gill Sans"/>
              <a:cs typeface="Gill Sans"/>
              <a:sym typeface="Gill Sans"/>
            </a:endParaRPr>
          </a:p>
          <a:p>
            <a:pPr marL="0" marR="0" lvl="0" indent="0" algn="l" rtl="0">
              <a:spcBef>
                <a:spcPts val="0"/>
              </a:spcBef>
              <a:spcAft>
                <a:spcPts val="0"/>
              </a:spcAft>
              <a:buNone/>
            </a:pPr>
            <a:r>
              <a:rPr lang="en-US" sz="1800" b="1" dirty="0">
                <a:solidFill>
                  <a:schemeClr val="dk1"/>
                </a:solidFill>
                <a:ea typeface="Gill Sans"/>
                <a:cs typeface="Gill Sans"/>
                <a:sym typeface="Gill Sans"/>
              </a:rPr>
              <a:t>Social contacts </a:t>
            </a:r>
            <a:r>
              <a:rPr lang="en-US" sz="1800" dirty="0">
                <a:solidFill>
                  <a:schemeClr val="dk1"/>
                </a:solidFill>
                <a:ea typeface="Gill Sans"/>
                <a:cs typeface="Gill Sans"/>
                <a:sym typeface="Gill Sans"/>
              </a:rPr>
              <a:t>that help provide distractions</a:t>
            </a:r>
            <a:endParaRPr dirty="0"/>
          </a:p>
          <a:p>
            <a:pPr marL="0" marR="0" lvl="0" indent="0" algn="l" rtl="0">
              <a:spcBef>
                <a:spcPts val="0"/>
              </a:spcBef>
              <a:spcAft>
                <a:spcPts val="0"/>
              </a:spcAft>
              <a:buNone/>
            </a:pPr>
            <a:endParaRPr sz="1800" dirty="0">
              <a:solidFill>
                <a:schemeClr val="dk1"/>
              </a:solidFill>
              <a:ea typeface="Gill Sans"/>
              <a:cs typeface="Gill Sans"/>
              <a:sym typeface="Gill Sans"/>
            </a:endParaRPr>
          </a:p>
          <a:p>
            <a:pPr marL="0" marR="0" lvl="0" indent="0" algn="l" rtl="0">
              <a:spcBef>
                <a:spcPts val="0"/>
              </a:spcBef>
              <a:spcAft>
                <a:spcPts val="0"/>
              </a:spcAft>
              <a:buNone/>
            </a:pPr>
            <a:r>
              <a:rPr lang="en-US" sz="1800" b="1" dirty="0">
                <a:solidFill>
                  <a:schemeClr val="dk1"/>
                </a:solidFill>
                <a:ea typeface="Gill Sans"/>
                <a:cs typeface="Gill Sans"/>
                <a:sym typeface="Gill Sans"/>
              </a:rPr>
              <a:t>People that can help: </a:t>
            </a:r>
            <a:r>
              <a:rPr lang="en-US" sz="1800" dirty="0">
                <a:solidFill>
                  <a:schemeClr val="dk1"/>
                </a:solidFill>
                <a:ea typeface="Gill Sans"/>
                <a:cs typeface="Gill Sans"/>
                <a:sym typeface="Gill Sans"/>
              </a:rPr>
              <a:t>identify who is available in their life that can help during a crisis. Help ID emergency contacts and how to work with a provider using telehealth. </a:t>
            </a:r>
            <a:endParaRPr dirty="0"/>
          </a:p>
          <a:p>
            <a:pPr marL="0" marR="0" lvl="0" indent="0" algn="l" rtl="0">
              <a:spcBef>
                <a:spcPts val="0"/>
              </a:spcBef>
              <a:spcAft>
                <a:spcPts val="0"/>
              </a:spcAft>
              <a:buNone/>
            </a:pPr>
            <a:endParaRPr sz="1800" dirty="0">
              <a:solidFill>
                <a:schemeClr val="dk1"/>
              </a:solidFill>
              <a:ea typeface="Gill Sans"/>
              <a:cs typeface="Gill Sans"/>
              <a:sym typeface="Gill Sans"/>
            </a:endParaRPr>
          </a:p>
          <a:p>
            <a:pPr marL="0" marR="0" lvl="0" indent="0" algn="l" rtl="0">
              <a:spcBef>
                <a:spcPts val="0"/>
              </a:spcBef>
              <a:spcAft>
                <a:spcPts val="0"/>
              </a:spcAft>
              <a:buNone/>
            </a:pPr>
            <a:r>
              <a:rPr lang="en-US" sz="1800" dirty="0">
                <a:solidFill>
                  <a:schemeClr val="dk1"/>
                </a:solidFill>
                <a:ea typeface="Gill Sans"/>
                <a:cs typeface="Gill Sans"/>
                <a:sym typeface="Gill Sans"/>
              </a:rPr>
              <a:t>Using the thermometer helps the individual recognize where their emotions are on the thermometer and what strategies would be helpful. </a:t>
            </a:r>
            <a:endParaRPr dirty="0"/>
          </a:p>
          <a:p>
            <a:pPr marL="0" marR="0" lvl="0" indent="0" algn="l" rtl="0">
              <a:spcBef>
                <a:spcPts val="0"/>
              </a:spcBef>
              <a:spcAft>
                <a:spcPts val="0"/>
              </a:spcAft>
              <a:buNone/>
            </a:pPr>
            <a:endParaRPr sz="1600" b="1" dirty="0">
              <a:solidFill>
                <a:schemeClr val="dk1"/>
              </a:solidFill>
              <a:latin typeface="Gill Sans"/>
              <a:ea typeface="Gill Sans"/>
              <a:cs typeface="Gill Sans"/>
              <a:sym typeface="Gill Sans"/>
            </a:endParaRPr>
          </a:p>
          <a:p>
            <a:pPr marL="0" marR="0" lvl="0" indent="0" algn="r" rtl="0">
              <a:spcBef>
                <a:spcPts val="0"/>
              </a:spcBef>
              <a:spcAft>
                <a:spcPts val="0"/>
              </a:spcAft>
              <a:buNone/>
            </a:pPr>
            <a:r>
              <a:rPr lang="en-US" sz="1100" dirty="0">
                <a:solidFill>
                  <a:schemeClr val="dk1"/>
                </a:solidFill>
                <a:latin typeface="Gill Sans"/>
                <a:ea typeface="Gill Sans"/>
                <a:cs typeface="Gill Sans"/>
                <a:sym typeface="Gill Sans"/>
              </a:rPr>
              <a:t>(Stanley, B. (April 14, 2020).  Treating Suicidal Patients During COVID-19: Best Practices and Telehealth. Suicide Prevention Resource Center Webinar. Retrieved April 14, 2020 from: </a:t>
            </a:r>
            <a:r>
              <a:rPr lang="en-US" sz="1100" dirty="0" err="1">
                <a:solidFill>
                  <a:schemeClr val="dk1"/>
                </a:solidFill>
                <a:latin typeface="Gill Sans"/>
                <a:ea typeface="Gill Sans"/>
                <a:cs typeface="Gill Sans"/>
                <a:sym typeface="Gill Sans"/>
              </a:rPr>
              <a:t>www.sprc.org</a:t>
            </a:r>
            <a:r>
              <a:rPr lang="en-US" sz="1100" dirty="0">
                <a:solidFill>
                  <a:schemeClr val="dk1"/>
                </a:solidFill>
                <a:latin typeface="Gill Sans"/>
                <a:ea typeface="Gill Sans"/>
                <a:cs typeface="Gill Sans"/>
                <a:sym typeface="Gill Sans"/>
              </a:rPr>
              <a:t>)</a:t>
            </a:r>
            <a:endParaRPr dirty="0"/>
          </a:p>
          <a:p>
            <a:pPr marL="0" marR="0" lvl="0" indent="0" algn="l" rtl="0">
              <a:spcBef>
                <a:spcPts val="0"/>
              </a:spcBef>
              <a:spcAft>
                <a:spcPts val="0"/>
              </a:spcAft>
              <a:buNone/>
            </a:pPr>
            <a:endParaRPr sz="1800" dirty="0">
              <a:solidFill>
                <a:schemeClr val="dk1"/>
              </a:solidFill>
              <a:latin typeface="Gill Sans"/>
              <a:ea typeface="Gill Sans"/>
              <a:cs typeface="Gill Sans"/>
              <a:sym typeface="Gill Sans"/>
            </a:endParaRPr>
          </a:p>
          <a:p>
            <a:pPr marL="0" marR="0" lvl="0" indent="0" algn="l" rtl="0">
              <a:spcBef>
                <a:spcPts val="0"/>
              </a:spcBef>
              <a:spcAft>
                <a:spcPts val="0"/>
              </a:spcAft>
              <a:buNone/>
            </a:pPr>
            <a:endParaRPr sz="1800" b="1" dirty="0">
              <a:solidFill>
                <a:schemeClr val="dk1"/>
              </a:solidFill>
              <a:latin typeface="Gill Sans"/>
              <a:ea typeface="Gill Sans"/>
              <a:cs typeface="Gill Sans"/>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ADA186-0229-300A-02DD-C46BE3AAC8DF}"/>
              </a:ext>
            </a:extLst>
          </p:cNvPr>
          <p:cNvPicPr>
            <a:picLocks noChangeAspect="1"/>
          </p:cNvPicPr>
          <p:nvPr/>
        </p:nvPicPr>
        <p:blipFill>
          <a:blip r:embed="rId2"/>
          <a:stretch>
            <a:fillRect/>
          </a:stretch>
        </p:blipFill>
        <p:spPr>
          <a:xfrm>
            <a:off x="441789" y="200346"/>
            <a:ext cx="11352944" cy="4922606"/>
          </a:xfrm>
          <a:prstGeom prst="rect">
            <a:avLst/>
          </a:prstGeom>
        </p:spPr>
      </p:pic>
      <p:sp>
        <p:nvSpPr>
          <p:cNvPr id="6" name="TextBox 5">
            <a:extLst>
              <a:ext uri="{FF2B5EF4-FFF2-40B4-BE49-F238E27FC236}">
                <a16:creationId xmlns:a16="http://schemas.microsoft.com/office/drawing/2014/main" id="{571C6C14-5232-23CE-EDA9-9D986E2739A4}"/>
              </a:ext>
            </a:extLst>
          </p:cNvPr>
          <p:cNvSpPr txBox="1"/>
          <p:nvPr/>
        </p:nvSpPr>
        <p:spPr>
          <a:xfrm>
            <a:off x="534256" y="5445303"/>
            <a:ext cx="11116638" cy="707886"/>
          </a:xfrm>
          <a:prstGeom prst="rect">
            <a:avLst/>
          </a:prstGeom>
          <a:noFill/>
        </p:spPr>
        <p:txBody>
          <a:bodyPr wrap="square" rtlCol="0">
            <a:spAutoFit/>
          </a:bodyPr>
          <a:lstStyle/>
          <a:p>
            <a:r>
              <a:rPr lang="en-US" sz="4000" dirty="0">
                <a:solidFill>
                  <a:schemeClr val="bg2"/>
                </a:solidFill>
              </a:rPr>
              <a:t>Mental Health on College Campuses  </a:t>
            </a:r>
          </a:p>
        </p:txBody>
      </p:sp>
    </p:spTree>
    <p:extLst>
      <p:ext uri="{BB962C8B-B14F-4D97-AF65-F5344CB8AC3E}">
        <p14:creationId xmlns:p14="http://schemas.microsoft.com/office/powerpoint/2010/main" val="53766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p33"/>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3"/>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3"/>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3"/>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3"/>
          <p:cNvSpPr/>
          <p:nvPr/>
        </p:nvSpPr>
        <p:spPr>
          <a:xfrm>
            <a:off x="182880" y="8180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sp>
        <p:nvSpPr>
          <p:cNvPr id="454" name="Google Shape;454;p33"/>
          <p:cNvSpPr txBox="1">
            <a:spLocks noGrp="1"/>
          </p:cNvSpPr>
          <p:nvPr>
            <p:ph type="title"/>
          </p:nvPr>
        </p:nvSpPr>
        <p:spPr>
          <a:xfrm>
            <a:off x="543141" y="329419"/>
            <a:ext cx="7225075"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2800"/>
              <a:buFont typeface="Gill Sans"/>
              <a:buNone/>
            </a:pPr>
            <a:r>
              <a:rPr lang="en-US" sz="3200" dirty="0">
                <a:solidFill>
                  <a:schemeClr val="accent2"/>
                </a:solidFill>
              </a:rPr>
              <a:t>STEP # 5 FOLLOW UP</a:t>
            </a:r>
            <a:endParaRPr sz="3200" dirty="0">
              <a:solidFill>
                <a:schemeClr val="accent2"/>
              </a:solidFill>
            </a:endParaRPr>
          </a:p>
        </p:txBody>
      </p:sp>
      <p:grpSp>
        <p:nvGrpSpPr>
          <p:cNvPr id="455" name="Google Shape;455;p33"/>
          <p:cNvGrpSpPr/>
          <p:nvPr/>
        </p:nvGrpSpPr>
        <p:grpSpPr>
          <a:xfrm>
            <a:off x="446534" y="453643"/>
            <a:ext cx="11298933" cy="98554"/>
            <a:chOff x="446534" y="453643"/>
            <a:chExt cx="11298933" cy="98554"/>
          </a:xfrm>
        </p:grpSpPr>
        <p:sp>
          <p:nvSpPr>
            <p:cNvPr id="456" name="Google Shape;456;p33"/>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3"/>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3"/>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3"/>
          <p:cNvSpPr/>
          <p:nvPr/>
        </p:nvSpPr>
        <p:spPr>
          <a:xfrm>
            <a:off x="466863" y="1485481"/>
            <a:ext cx="7365982" cy="5286180"/>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None/>
            </a:pPr>
            <a:r>
              <a:rPr lang="en-US" sz="2000" dirty="0">
                <a:solidFill>
                  <a:schemeClr val="dk1"/>
                </a:solidFill>
                <a:ea typeface="Gill Sans"/>
                <a:cs typeface="Gill Sans"/>
                <a:sym typeface="Gill Sans"/>
              </a:rPr>
              <a:t>After your initial conversation with the person at risk and have connected them to the immediate support systems they need, make sure you follow up with them and help them stay connected.</a:t>
            </a:r>
            <a:endParaRPr dirty="0"/>
          </a:p>
          <a:p>
            <a:pPr marL="0" marR="0" lvl="0" indent="0" algn="l" rtl="0">
              <a:spcBef>
                <a:spcPts val="1000"/>
              </a:spcBef>
              <a:spcAft>
                <a:spcPts val="0"/>
              </a:spcAft>
              <a:buClr>
                <a:schemeClr val="accent2"/>
              </a:buClr>
              <a:buSzPts val="1840"/>
              <a:buFont typeface="Noto Sans Symbols"/>
              <a:buNone/>
            </a:pPr>
            <a:endParaRPr sz="2000" dirty="0">
              <a:solidFill>
                <a:schemeClr val="dk1"/>
              </a:solidFill>
              <a:ea typeface="Gill Sans"/>
              <a:cs typeface="Gill Sans"/>
              <a:sym typeface="Gill Sans"/>
            </a:endParaRPr>
          </a:p>
          <a:p>
            <a:pPr marL="0" marR="0" lvl="0" indent="0" algn="l" rtl="0">
              <a:spcBef>
                <a:spcPts val="1000"/>
              </a:spcBef>
              <a:spcAft>
                <a:spcPts val="0"/>
              </a:spcAft>
              <a:buNone/>
            </a:pPr>
            <a:r>
              <a:rPr lang="en-US" sz="2000" b="1" dirty="0">
                <a:solidFill>
                  <a:schemeClr val="dk1"/>
                </a:solidFill>
                <a:ea typeface="Gill Sans"/>
                <a:cs typeface="Gill Sans"/>
                <a:sym typeface="Gill Sans"/>
              </a:rPr>
              <a:t>Check in </a:t>
            </a:r>
            <a:r>
              <a:rPr lang="en-US" sz="2000" dirty="0">
                <a:solidFill>
                  <a:schemeClr val="dk1"/>
                </a:solidFill>
                <a:ea typeface="Gill Sans"/>
                <a:cs typeface="Gill Sans"/>
                <a:sym typeface="Gill Sans"/>
              </a:rPr>
              <a:t>and see how they are doing. If they had to go to the hospital, ask how you can be helpful. Would they like visits, meals, phone calls?  Don’t be afraid to ask if they have followed up on any supports you may have spoken about. </a:t>
            </a:r>
            <a:endParaRPr dirty="0"/>
          </a:p>
          <a:p>
            <a:pPr marL="0" marR="0" lvl="0" indent="0" algn="l" rtl="0">
              <a:spcBef>
                <a:spcPts val="1000"/>
              </a:spcBef>
              <a:spcAft>
                <a:spcPts val="0"/>
              </a:spcAft>
              <a:buNone/>
            </a:pPr>
            <a:endParaRPr sz="2000" dirty="0">
              <a:solidFill>
                <a:schemeClr val="dk1"/>
              </a:solidFill>
              <a:ea typeface="Gill Sans"/>
              <a:cs typeface="Gill Sans"/>
              <a:sym typeface="Gill Sans"/>
            </a:endParaRPr>
          </a:p>
          <a:p>
            <a:pPr marL="0" marR="0" lvl="0" indent="0" algn="l" rtl="0">
              <a:spcBef>
                <a:spcPts val="1000"/>
              </a:spcBef>
              <a:spcAft>
                <a:spcPts val="0"/>
              </a:spcAft>
              <a:buNone/>
            </a:pPr>
            <a:r>
              <a:rPr lang="en-US" sz="2000" dirty="0">
                <a:solidFill>
                  <a:schemeClr val="dk1"/>
                </a:solidFill>
                <a:ea typeface="Gill Sans"/>
                <a:cs typeface="Gill Sans"/>
                <a:sym typeface="Gill Sans"/>
              </a:rPr>
              <a:t>This step is important. This type of contact can continue to increase their feelings of connectedness and share your ongoing support. </a:t>
            </a:r>
            <a:endParaRPr dirty="0"/>
          </a:p>
          <a:p>
            <a:pPr marL="0" marR="0" lvl="0" indent="0" algn="l" rtl="0">
              <a:spcBef>
                <a:spcPts val="1000"/>
              </a:spcBef>
              <a:spcAft>
                <a:spcPts val="0"/>
              </a:spcAft>
              <a:buNone/>
            </a:pPr>
            <a:r>
              <a:rPr lang="en-US" sz="2000" dirty="0">
                <a:solidFill>
                  <a:schemeClr val="dk1"/>
                </a:solidFill>
                <a:ea typeface="Gill Sans"/>
                <a:cs typeface="Gill Sans"/>
                <a:sym typeface="Gill Sans"/>
              </a:rPr>
              <a:t>Studies have shown a reduction in the number of deaths by suicide when following up was involved with high risk populations after they were discharged from acute care services.</a:t>
            </a:r>
            <a:endParaRPr dirty="0"/>
          </a:p>
          <a:p>
            <a:pPr marL="0" marR="0" lvl="0" indent="0" algn="l" rtl="0">
              <a:spcBef>
                <a:spcPts val="960"/>
              </a:spcBef>
              <a:spcAft>
                <a:spcPts val="0"/>
              </a:spcAft>
              <a:buNone/>
            </a:pPr>
            <a:endParaRPr sz="1800" dirty="0">
              <a:solidFill>
                <a:schemeClr val="dk2"/>
              </a:solidFill>
              <a:latin typeface="Gill Sans"/>
              <a:ea typeface="Gill Sans"/>
              <a:cs typeface="Gill Sans"/>
              <a:sym typeface="Gill Sans"/>
            </a:endParaRPr>
          </a:p>
        </p:txBody>
      </p:sp>
      <p:pic>
        <p:nvPicPr>
          <p:cNvPr id="460" name="Google Shape;460;p33"/>
          <p:cNvPicPr preferRelativeResize="0"/>
          <p:nvPr/>
        </p:nvPicPr>
        <p:blipFill rotWithShape="1">
          <a:blip r:embed="rId3">
            <a:alphaModFix/>
          </a:blip>
          <a:srcRect l="37205" r="20208" b="1"/>
          <a:stretch/>
        </p:blipFill>
        <p:spPr>
          <a:xfrm>
            <a:off x="8042147" y="614407"/>
            <a:ext cx="3695828" cy="579278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7"/>
          <p:cNvSpPr txBox="1">
            <a:spLocks noGrp="1"/>
          </p:cNvSpPr>
          <p:nvPr>
            <p:ph type="title"/>
          </p:nvPr>
        </p:nvSpPr>
        <p:spPr>
          <a:xfrm>
            <a:off x="484776" y="216585"/>
            <a:ext cx="11154230" cy="153513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2"/>
              </a:buClr>
              <a:buSzPts val="2880"/>
              <a:buFont typeface="Gill Sans"/>
              <a:buNone/>
            </a:pPr>
            <a:r>
              <a:rPr lang="en-US" sz="3600" dirty="0"/>
              <a:t>Additional Thoughts</a:t>
            </a:r>
            <a:endParaRPr sz="3600" dirty="0"/>
          </a:p>
        </p:txBody>
      </p:sp>
      <p:sp>
        <p:nvSpPr>
          <p:cNvPr id="466" name="Google Shape;466;p37"/>
          <p:cNvSpPr txBox="1">
            <a:spLocks noGrp="1"/>
          </p:cNvSpPr>
          <p:nvPr>
            <p:ph idx="1"/>
          </p:nvPr>
        </p:nvSpPr>
        <p:spPr>
          <a:xfrm>
            <a:off x="421064" y="1751715"/>
            <a:ext cx="11349871" cy="5003514"/>
          </a:xfrm>
          <a:prstGeom prst="rect">
            <a:avLst/>
          </a:prstGeom>
          <a:noFill/>
          <a:ln>
            <a:noFill/>
          </a:ln>
        </p:spPr>
        <p:txBody>
          <a:bodyPr spcFirstLastPara="1" wrap="square" lIns="91425" tIns="45700" rIns="91425" bIns="45700" anchor="t" anchorCtr="0">
            <a:noAutofit/>
          </a:bodyPr>
          <a:lstStyle/>
          <a:p>
            <a:pPr lvl="0" algn="l" rtl="0">
              <a:lnSpc>
                <a:spcPct val="150000"/>
              </a:lnSpc>
              <a:spcBef>
                <a:spcPts val="0"/>
              </a:spcBef>
              <a:spcAft>
                <a:spcPts val="0"/>
              </a:spcAft>
              <a:buSzPts val="1531"/>
              <a:buFont typeface="Wingdings" pitchFamily="2" charset="2"/>
              <a:buChar char="§"/>
            </a:pPr>
            <a:r>
              <a:rPr lang="en-US" dirty="0"/>
              <a:t>Let the individual know you are there to help and you will do your best to continue to support them during this time. </a:t>
            </a:r>
            <a:endParaRPr dirty="0"/>
          </a:p>
          <a:p>
            <a:pPr lvl="0" algn="l" rtl="0">
              <a:lnSpc>
                <a:spcPct val="150000"/>
              </a:lnSpc>
              <a:spcBef>
                <a:spcPts val="0"/>
              </a:spcBef>
              <a:spcAft>
                <a:spcPts val="0"/>
              </a:spcAft>
              <a:buSzPts val="1531"/>
              <a:buFont typeface="Wingdings" pitchFamily="2" charset="2"/>
              <a:buChar char="§"/>
            </a:pPr>
            <a:r>
              <a:rPr lang="en-US" dirty="0"/>
              <a:t>Acknowledge they what they told you for example, “Thank you for letting me know how you are feeling. I know this must have been hard for you but I am here to help.”</a:t>
            </a:r>
            <a:endParaRPr dirty="0"/>
          </a:p>
          <a:p>
            <a:pPr lvl="0" algn="l" rtl="0">
              <a:lnSpc>
                <a:spcPct val="150000"/>
              </a:lnSpc>
              <a:spcBef>
                <a:spcPts val="1200"/>
              </a:spcBef>
              <a:spcAft>
                <a:spcPts val="0"/>
              </a:spcAft>
              <a:buSzPts val="1531"/>
              <a:buFont typeface="Wingdings" pitchFamily="2" charset="2"/>
              <a:buChar char="§"/>
            </a:pPr>
            <a:r>
              <a:rPr lang="en-US" dirty="0"/>
              <a:t>Follow college protocols. It is always good to ask about protocols before a crisis occurs. </a:t>
            </a:r>
            <a:endParaRPr dirty="0"/>
          </a:p>
          <a:p>
            <a:pPr lvl="0" algn="l" rtl="0">
              <a:lnSpc>
                <a:spcPct val="150000"/>
              </a:lnSpc>
              <a:spcBef>
                <a:spcPts val="1200"/>
              </a:spcBef>
              <a:spcAft>
                <a:spcPts val="0"/>
              </a:spcAft>
              <a:buSzPts val="1531"/>
              <a:buFont typeface="Wingdings" pitchFamily="2" charset="2"/>
              <a:buChar char="§"/>
            </a:pPr>
            <a:r>
              <a:rPr lang="en-US" dirty="0"/>
              <a:t>Do not make any promises for example, “I’ll keep this between us."</a:t>
            </a:r>
            <a:endParaRPr dirty="0"/>
          </a:p>
          <a:p>
            <a:pPr lvl="0" algn="l" rtl="0">
              <a:lnSpc>
                <a:spcPct val="150000"/>
              </a:lnSpc>
              <a:spcBef>
                <a:spcPts val="1200"/>
              </a:spcBef>
              <a:spcAft>
                <a:spcPts val="0"/>
              </a:spcAft>
              <a:buSzPts val="1531"/>
              <a:buFont typeface="Wingdings" pitchFamily="2" charset="2"/>
              <a:buChar char="§"/>
            </a:pPr>
            <a:r>
              <a:rPr lang="en-US" dirty="0"/>
              <a:t>Be patient and take care of yourself as well. Remember we are all in this together. </a:t>
            </a:r>
            <a:endParaRPr dirty="0"/>
          </a:p>
          <a:p>
            <a:pPr lvl="0" algn="l" rtl="0">
              <a:lnSpc>
                <a:spcPct val="150000"/>
              </a:lnSpc>
              <a:spcBef>
                <a:spcPts val="1200"/>
              </a:spcBef>
              <a:spcAft>
                <a:spcPts val="0"/>
              </a:spcAft>
              <a:buSzPts val="1531"/>
              <a:buFont typeface="Wingdings" pitchFamily="2" charset="2"/>
              <a:buChar char="§"/>
            </a:pPr>
            <a:r>
              <a:rPr lang="en-US" dirty="0"/>
              <a:t>Setting boundaries is helpful even when it seems unhelpful. It’s okay to know your limits with regards to how much you can help. </a:t>
            </a:r>
            <a:endParaRPr dirty="0"/>
          </a:p>
          <a:p>
            <a:pPr lvl="0" algn="l" rtl="0">
              <a:lnSpc>
                <a:spcPct val="150000"/>
              </a:lnSpc>
              <a:spcBef>
                <a:spcPts val="1800"/>
              </a:spcBef>
              <a:spcAft>
                <a:spcPts val="0"/>
              </a:spcAft>
              <a:buSzPts val="1531"/>
              <a:buFont typeface="Wingdings" pitchFamily="2" charset="2"/>
              <a:buChar char="§"/>
            </a:pPr>
            <a:r>
              <a:rPr lang="en-US" dirty="0"/>
              <a:t>Do not handle any of this on your own. Reach out for support. </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470"/>
        <p:cNvGrpSpPr/>
        <p:nvPr/>
      </p:nvGrpSpPr>
      <p:grpSpPr>
        <a:xfrm>
          <a:off x="0" y="0"/>
          <a:ext cx="0" cy="0"/>
          <a:chOff x="0" y="0"/>
          <a:chExt cx="0" cy="0"/>
        </a:xfrm>
      </p:grpSpPr>
      <p:pic>
        <p:nvPicPr>
          <p:cNvPr id="471" name="Google Shape;471;p38" descr="HeartMath Quick Coherence Technique"/>
          <p:cNvPicPr preferRelativeResize="0"/>
          <p:nvPr/>
        </p:nvPicPr>
        <p:blipFill rotWithShape="1">
          <a:blip r:embed="rId3">
            <a:alphaModFix/>
          </a:blip>
          <a:srcRect/>
          <a:stretch/>
        </p:blipFill>
        <p:spPr>
          <a:xfrm>
            <a:off x="373626" y="434155"/>
            <a:ext cx="11474245" cy="59896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5000"/>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39"/>
          <p:cNvSpPr txBox="1">
            <a:spLocks noGrp="1"/>
          </p:cNvSpPr>
          <p:nvPr>
            <p:ph type="title"/>
          </p:nvPr>
        </p:nvSpPr>
        <p:spPr>
          <a:xfrm>
            <a:off x="476655" y="875489"/>
            <a:ext cx="11157626" cy="9144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sz="3200" dirty="0"/>
              <a:t>PRACTICING SELF COMPASSION </a:t>
            </a:r>
            <a:endParaRPr sz="3200" dirty="0"/>
          </a:p>
        </p:txBody>
      </p:sp>
      <p:sp>
        <p:nvSpPr>
          <p:cNvPr id="477" name="Google Shape;477;p39"/>
          <p:cNvSpPr txBox="1"/>
          <p:nvPr/>
        </p:nvSpPr>
        <p:spPr>
          <a:xfrm>
            <a:off x="398208" y="1948755"/>
            <a:ext cx="4982967" cy="48012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ea typeface="Gill Sans"/>
                <a:cs typeface="Gill Sans"/>
                <a:sym typeface="Gill Sans"/>
              </a:rPr>
              <a:t>Having self-compassion for oneself is really no different than having compassion for others. </a:t>
            </a:r>
            <a:endParaRPr sz="1600" dirty="0"/>
          </a:p>
          <a:p>
            <a:pPr marL="0" marR="0" lvl="0" indent="0" algn="l" rtl="0">
              <a:spcBef>
                <a:spcPts val="0"/>
              </a:spcBef>
              <a:spcAft>
                <a:spcPts val="0"/>
              </a:spcAft>
              <a:buNone/>
            </a:pPr>
            <a:endParaRPr sz="1600" dirty="0">
              <a:solidFill>
                <a:schemeClr val="dk1"/>
              </a:solidFill>
              <a:ea typeface="Gill Sans"/>
              <a:cs typeface="Gill Sans"/>
              <a:sym typeface="Gill Sans"/>
            </a:endParaRPr>
          </a:p>
          <a:p>
            <a:pPr marL="0" marR="0" lvl="0" indent="0" algn="l" rtl="0">
              <a:spcBef>
                <a:spcPts val="0"/>
              </a:spcBef>
              <a:spcAft>
                <a:spcPts val="0"/>
              </a:spcAft>
              <a:buNone/>
            </a:pPr>
            <a:r>
              <a:rPr lang="en-US" sz="1600" dirty="0">
                <a:solidFill>
                  <a:schemeClr val="dk1"/>
                </a:solidFill>
                <a:ea typeface="Gill Sans"/>
                <a:cs typeface="Gill Sans"/>
                <a:sym typeface="Gill Sans"/>
              </a:rPr>
              <a:t>First, to have compassion for others you must notice that they are suffering. Be aware when you are experiencing suffering. </a:t>
            </a:r>
            <a:endParaRPr sz="1600" dirty="0"/>
          </a:p>
          <a:p>
            <a:pPr marL="0" marR="0" lvl="0" indent="0" algn="l" rtl="0">
              <a:spcBef>
                <a:spcPts val="0"/>
              </a:spcBef>
              <a:spcAft>
                <a:spcPts val="0"/>
              </a:spcAft>
              <a:buNone/>
            </a:pPr>
            <a:endParaRPr sz="1600" dirty="0">
              <a:solidFill>
                <a:schemeClr val="dk1"/>
              </a:solidFill>
              <a:ea typeface="Gill Sans"/>
              <a:cs typeface="Gill Sans"/>
              <a:sym typeface="Gill Sans"/>
            </a:endParaRPr>
          </a:p>
          <a:p>
            <a:pPr marL="0" marR="0" lvl="0" indent="0" algn="l" rtl="0">
              <a:spcBef>
                <a:spcPts val="0"/>
              </a:spcBef>
              <a:spcAft>
                <a:spcPts val="0"/>
              </a:spcAft>
              <a:buNone/>
            </a:pPr>
            <a:r>
              <a:rPr lang="en-US" sz="1600" dirty="0">
                <a:solidFill>
                  <a:schemeClr val="dk1"/>
                </a:solidFill>
                <a:ea typeface="Gill Sans"/>
                <a:cs typeface="Gill Sans"/>
                <a:sym typeface="Gill Sans"/>
              </a:rPr>
              <a:t>Second, compassion for yourself involves feeling moved by your suffering so you can respond to your pain. When this occurs, you feel warmth, caring towards yourself. </a:t>
            </a:r>
            <a:endParaRPr sz="1600" dirty="0"/>
          </a:p>
          <a:p>
            <a:pPr marL="0" marR="0" lvl="0" indent="0" algn="l" rtl="0">
              <a:spcBef>
                <a:spcPts val="0"/>
              </a:spcBef>
              <a:spcAft>
                <a:spcPts val="0"/>
              </a:spcAft>
              <a:buNone/>
            </a:pPr>
            <a:endParaRPr sz="1600" dirty="0">
              <a:solidFill>
                <a:schemeClr val="dk1"/>
              </a:solidFill>
              <a:ea typeface="Gill Sans"/>
              <a:cs typeface="Gill Sans"/>
              <a:sym typeface="Gill Sans"/>
            </a:endParaRPr>
          </a:p>
          <a:p>
            <a:pPr marL="0" marR="0" lvl="0" indent="0" algn="l" rtl="0">
              <a:spcBef>
                <a:spcPts val="0"/>
              </a:spcBef>
              <a:spcAft>
                <a:spcPts val="0"/>
              </a:spcAft>
              <a:buNone/>
            </a:pPr>
            <a:r>
              <a:rPr lang="en-US" sz="1600" dirty="0">
                <a:solidFill>
                  <a:schemeClr val="dk1"/>
                </a:solidFill>
                <a:ea typeface="Gill Sans"/>
                <a:cs typeface="Gill Sans"/>
                <a:sym typeface="Gill Sans"/>
              </a:rPr>
              <a:t>Instead of mercilessly judging and criticizing yourself for various inadequacies or shortcomings, self-compassion means you are kind and understanding when confronted with personal failings – after all, whoever said you were supposed to be perfect. </a:t>
            </a:r>
            <a:endParaRPr sz="1600" dirty="0"/>
          </a:p>
          <a:p>
            <a:pPr marL="0" marR="0" lvl="0" indent="0" algn="l" rtl="0">
              <a:spcBef>
                <a:spcPts val="0"/>
              </a:spcBef>
              <a:spcAft>
                <a:spcPts val="0"/>
              </a:spcAft>
              <a:buNone/>
            </a:pPr>
            <a:endParaRPr sz="1600" dirty="0">
              <a:solidFill>
                <a:schemeClr val="dk1"/>
              </a:solidFill>
              <a:ea typeface="Gill Sans"/>
              <a:cs typeface="Gill Sans"/>
              <a:sym typeface="Gill Sans"/>
            </a:endParaRPr>
          </a:p>
          <a:p>
            <a:pPr marL="0" marR="0" lvl="0" indent="0" algn="l" rtl="0">
              <a:spcBef>
                <a:spcPts val="0"/>
              </a:spcBef>
              <a:spcAft>
                <a:spcPts val="0"/>
              </a:spcAft>
              <a:buNone/>
            </a:pPr>
            <a:endParaRPr sz="1600" dirty="0">
              <a:solidFill>
                <a:schemeClr val="dk1"/>
              </a:solidFill>
              <a:ea typeface="Gill Sans"/>
              <a:cs typeface="Gill Sans"/>
              <a:sym typeface="Gill Sans"/>
            </a:endParaRPr>
          </a:p>
          <a:p>
            <a:pPr marL="0" marR="0" lvl="0" indent="0" algn="l" rtl="0">
              <a:spcBef>
                <a:spcPts val="0"/>
              </a:spcBef>
              <a:spcAft>
                <a:spcPts val="0"/>
              </a:spcAft>
              <a:buNone/>
            </a:pPr>
            <a:endParaRPr sz="1800" dirty="0">
              <a:solidFill>
                <a:schemeClr val="dk1"/>
              </a:solidFill>
              <a:latin typeface="Gill Sans"/>
              <a:ea typeface="Gill Sans"/>
              <a:cs typeface="Gill Sans"/>
              <a:sym typeface="Gill Sans"/>
            </a:endParaRPr>
          </a:p>
        </p:txBody>
      </p:sp>
      <p:sp>
        <p:nvSpPr>
          <p:cNvPr id="478" name="Google Shape;478;p39"/>
          <p:cNvSpPr txBox="1"/>
          <p:nvPr/>
        </p:nvSpPr>
        <p:spPr>
          <a:xfrm>
            <a:off x="2212370" y="6396336"/>
            <a:ext cx="8789927"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chemeClr val="dk1"/>
                </a:solidFill>
                <a:latin typeface="Gill Sans"/>
                <a:ea typeface="Gill Sans"/>
                <a:cs typeface="Gill Sans"/>
                <a:sym typeface="Gill Sans"/>
              </a:rPr>
              <a:t>(</a:t>
            </a:r>
            <a:r>
              <a:rPr lang="en-US" sz="1100">
                <a:solidFill>
                  <a:schemeClr val="dk1"/>
                </a:solidFill>
                <a:latin typeface="Gill Sans"/>
                <a:ea typeface="Gill Sans"/>
                <a:cs typeface="Gill Sans"/>
                <a:sym typeface="Gill Sans"/>
              </a:rPr>
              <a:t>Neff, K. (January 2020).  Self-compassion. </a:t>
            </a:r>
            <a:r>
              <a:rPr lang="en-US" sz="1100" i="1">
                <a:solidFill>
                  <a:schemeClr val="dk1"/>
                </a:solidFill>
                <a:latin typeface="Gill Sans"/>
                <a:ea typeface="Gill Sans"/>
                <a:cs typeface="Gill Sans"/>
                <a:sym typeface="Gill Sans"/>
              </a:rPr>
              <a:t>Definition and Three Elements of Self-Compassion</a:t>
            </a:r>
            <a:r>
              <a:rPr lang="en-US" sz="1100">
                <a:solidFill>
                  <a:schemeClr val="dk1"/>
                </a:solidFill>
                <a:latin typeface="Gill Sans"/>
                <a:ea typeface="Gill Sans"/>
                <a:cs typeface="Gill Sans"/>
                <a:sym typeface="Gill Sans"/>
              </a:rPr>
              <a:t>. Retrieved May 26, 2020 from: https://self-compassion.org/the-three-elements-of-self-compassion-2/)</a:t>
            </a:r>
            <a:endParaRPr/>
          </a:p>
        </p:txBody>
      </p:sp>
      <p:pic>
        <p:nvPicPr>
          <p:cNvPr id="479" name="Google Shape;479;p39"/>
          <p:cNvPicPr preferRelativeResize="0"/>
          <p:nvPr/>
        </p:nvPicPr>
        <p:blipFill rotWithShape="1">
          <a:blip r:embed="rId3">
            <a:alphaModFix/>
          </a:blip>
          <a:srcRect/>
          <a:stretch/>
        </p:blipFill>
        <p:spPr>
          <a:xfrm>
            <a:off x="6256968" y="2359526"/>
            <a:ext cx="4958266" cy="278535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0"/>
          <p:cNvSpPr/>
          <p:nvPr/>
        </p:nvSpPr>
        <p:spPr>
          <a:xfrm>
            <a:off x="5217560" y="2423240"/>
            <a:ext cx="3917261" cy="10057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txBox="1"/>
          <p:nvPr/>
        </p:nvSpPr>
        <p:spPr>
          <a:xfrm>
            <a:off x="339700" y="643625"/>
            <a:ext cx="7432700" cy="59858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accent2"/>
                </a:solidFill>
                <a:ea typeface="Gill Sans"/>
                <a:cs typeface="Gill Sans"/>
                <a:sym typeface="Gill Sans"/>
              </a:rPr>
              <a:t>LOCAL SUICIDE PREVENTION RESOURCES</a:t>
            </a:r>
            <a:endParaRPr sz="3600" dirty="0">
              <a:solidFill>
                <a:schemeClr val="accent2"/>
              </a:solidFill>
            </a:endParaRPr>
          </a:p>
          <a:p>
            <a:pPr marL="0" lvl="0" indent="0" algn="l" rtl="0">
              <a:lnSpc>
                <a:spcPct val="90000"/>
              </a:lnSpc>
              <a:spcBef>
                <a:spcPts val="936"/>
              </a:spcBef>
              <a:spcAft>
                <a:spcPts val="0"/>
              </a:spcAft>
              <a:buClr>
                <a:schemeClr val="dk1"/>
              </a:buClr>
              <a:buFont typeface="Arial"/>
              <a:buNone/>
            </a:pPr>
            <a:r>
              <a:rPr lang="en-US" sz="2234" b="1" dirty="0">
                <a:solidFill>
                  <a:schemeClr val="dk2"/>
                </a:solidFill>
                <a:ea typeface="Gill Sans"/>
                <a:cs typeface="Gill Sans"/>
                <a:sym typeface="Gill Sans"/>
              </a:rPr>
              <a:t>Crisis Support Services of Alameda County </a:t>
            </a:r>
            <a:endParaRPr sz="1234" dirty="0">
              <a:solidFill>
                <a:schemeClr val="dk1"/>
              </a:solidFill>
            </a:endParaRPr>
          </a:p>
          <a:p>
            <a:pPr marL="0" lvl="0" indent="0" algn="l" rtl="0">
              <a:lnSpc>
                <a:spcPct val="90000"/>
              </a:lnSpc>
              <a:spcBef>
                <a:spcPts val="936"/>
              </a:spcBef>
              <a:spcAft>
                <a:spcPts val="0"/>
              </a:spcAft>
              <a:buClr>
                <a:schemeClr val="dk1"/>
              </a:buClr>
              <a:buFont typeface="Arial"/>
              <a:buNone/>
            </a:pPr>
            <a:r>
              <a:rPr lang="en-US" sz="2234" b="1" dirty="0">
                <a:solidFill>
                  <a:schemeClr val="dk2"/>
                </a:solidFill>
                <a:ea typeface="Gill Sans"/>
                <a:cs typeface="Gill Sans"/>
                <a:sym typeface="Gill Sans"/>
              </a:rPr>
              <a:t>24/7 Crisis Line</a:t>
            </a:r>
            <a:endParaRPr sz="1234" dirty="0">
              <a:solidFill>
                <a:schemeClr val="dk1"/>
              </a:solidFill>
            </a:endParaRPr>
          </a:p>
          <a:p>
            <a:pPr marL="0" lvl="0" indent="0" algn="l" rtl="0">
              <a:lnSpc>
                <a:spcPct val="90000"/>
              </a:lnSpc>
              <a:spcBef>
                <a:spcPts val="936"/>
              </a:spcBef>
              <a:spcAft>
                <a:spcPts val="0"/>
              </a:spcAft>
              <a:buClr>
                <a:schemeClr val="dk1"/>
              </a:buClr>
              <a:buFont typeface="Arial"/>
              <a:buNone/>
            </a:pPr>
            <a:r>
              <a:rPr lang="en-US" sz="2234" dirty="0">
                <a:solidFill>
                  <a:schemeClr val="dk2"/>
                </a:solidFill>
                <a:ea typeface="Gill Sans"/>
                <a:cs typeface="Gill Sans"/>
                <a:sym typeface="Gill Sans"/>
              </a:rPr>
              <a:t>988 or 1800-309-2131</a:t>
            </a:r>
            <a:endParaRPr sz="1234" dirty="0">
              <a:solidFill>
                <a:schemeClr val="dk1"/>
              </a:solidFill>
            </a:endParaRPr>
          </a:p>
          <a:p>
            <a:pPr marL="0" lvl="0" indent="0" algn="l" rtl="0">
              <a:lnSpc>
                <a:spcPct val="90000"/>
              </a:lnSpc>
              <a:spcBef>
                <a:spcPts val="936"/>
              </a:spcBef>
              <a:spcAft>
                <a:spcPts val="0"/>
              </a:spcAft>
              <a:buClr>
                <a:schemeClr val="accent2"/>
              </a:buClr>
              <a:buSzPts val="2208"/>
              <a:buFont typeface="Noto Sans Symbols"/>
              <a:buNone/>
            </a:pPr>
            <a:endParaRPr sz="2234" dirty="0">
              <a:solidFill>
                <a:schemeClr val="dk2"/>
              </a:solidFill>
              <a:ea typeface="Gill Sans"/>
              <a:cs typeface="Gill Sans"/>
              <a:sym typeface="Gill Sans"/>
            </a:endParaRPr>
          </a:p>
          <a:p>
            <a:pPr marL="0" lvl="0" indent="0" algn="l" rtl="0">
              <a:lnSpc>
                <a:spcPct val="90000"/>
              </a:lnSpc>
              <a:spcBef>
                <a:spcPts val="936"/>
              </a:spcBef>
              <a:spcAft>
                <a:spcPts val="0"/>
              </a:spcAft>
              <a:buClr>
                <a:schemeClr val="dk1"/>
              </a:buClr>
              <a:buFont typeface="Arial"/>
              <a:buNone/>
            </a:pPr>
            <a:r>
              <a:rPr lang="en-US" sz="2234" b="1" dirty="0">
                <a:solidFill>
                  <a:schemeClr val="dk2"/>
                </a:solidFill>
                <a:ea typeface="Gill Sans"/>
                <a:cs typeface="Gill Sans"/>
                <a:sym typeface="Gill Sans"/>
              </a:rPr>
              <a:t>Youth </a:t>
            </a:r>
            <a:r>
              <a:rPr lang="en-US" sz="2234" b="1" dirty="0" err="1">
                <a:solidFill>
                  <a:schemeClr val="dk2"/>
                </a:solidFill>
                <a:ea typeface="Gill Sans"/>
                <a:cs typeface="Gill Sans"/>
                <a:sym typeface="Gill Sans"/>
              </a:rPr>
              <a:t>Textline</a:t>
            </a:r>
            <a:r>
              <a:rPr lang="en-US" sz="2234" b="1" dirty="0">
                <a:solidFill>
                  <a:schemeClr val="dk2"/>
                </a:solidFill>
                <a:ea typeface="Gill Sans"/>
                <a:cs typeface="Gill Sans"/>
                <a:sym typeface="Gill Sans"/>
              </a:rPr>
              <a:t> </a:t>
            </a:r>
            <a:endParaRPr sz="1234" dirty="0">
              <a:solidFill>
                <a:schemeClr val="dk1"/>
              </a:solidFill>
            </a:endParaRPr>
          </a:p>
          <a:p>
            <a:pPr marL="0" lvl="0" indent="0" algn="l" rtl="0">
              <a:lnSpc>
                <a:spcPct val="90000"/>
              </a:lnSpc>
              <a:spcBef>
                <a:spcPts val="936"/>
              </a:spcBef>
              <a:spcAft>
                <a:spcPts val="0"/>
              </a:spcAft>
              <a:buClr>
                <a:schemeClr val="dk1"/>
              </a:buClr>
              <a:buFont typeface="Arial"/>
              <a:buNone/>
            </a:pPr>
            <a:r>
              <a:rPr lang="en-US" sz="2234" dirty="0">
                <a:solidFill>
                  <a:schemeClr val="dk2"/>
                </a:solidFill>
                <a:ea typeface="Gill Sans"/>
                <a:cs typeface="Gill Sans"/>
                <a:sym typeface="Gill Sans"/>
              </a:rPr>
              <a:t>Text SAFE to 20121 (8a-12a Daily)</a:t>
            </a:r>
            <a:endParaRPr sz="1234" dirty="0">
              <a:solidFill>
                <a:schemeClr val="dk1"/>
              </a:solidFill>
            </a:endParaRPr>
          </a:p>
          <a:p>
            <a:pPr marL="0" lvl="0" indent="0" algn="l" rtl="0">
              <a:lnSpc>
                <a:spcPct val="90000"/>
              </a:lnSpc>
              <a:spcBef>
                <a:spcPts val="936"/>
              </a:spcBef>
              <a:spcAft>
                <a:spcPts val="0"/>
              </a:spcAft>
              <a:buClr>
                <a:schemeClr val="dk1"/>
              </a:buClr>
              <a:buFont typeface="Arial"/>
              <a:buNone/>
            </a:pPr>
            <a:r>
              <a:rPr lang="en-US" sz="2234" b="1" dirty="0">
                <a:solidFill>
                  <a:schemeClr val="dk2"/>
                </a:solidFill>
                <a:ea typeface="Gill Sans"/>
                <a:cs typeface="Gill Sans"/>
                <a:sym typeface="Gill Sans"/>
              </a:rPr>
              <a:t>For Spanish: </a:t>
            </a:r>
            <a:r>
              <a:rPr lang="en-US" sz="2234" dirty="0">
                <a:solidFill>
                  <a:schemeClr val="dk2"/>
                </a:solidFill>
                <a:ea typeface="Gill Sans"/>
                <a:cs typeface="Gill Sans"/>
                <a:sym typeface="Gill Sans"/>
              </a:rPr>
              <a:t>Text SEGURO to 20121 (5p – 9pm Tues-Fri)</a:t>
            </a:r>
            <a:endParaRPr sz="1234" dirty="0">
              <a:solidFill>
                <a:schemeClr val="dk1"/>
              </a:solidFill>
            </a:endParaRPr>
          </a:p>
          <a:p>
            <a:pPr marL="0" lvl="0" indent="0" algn="l" rtl="0">
              <a:lnSpc>
                <a:spcPct val="90000"/>
              </a:lnSpc>
              <a:spcBef>
                <a:spcPts val="936"/>
              </a:spcBef>
              <a:spcAft>
                <a:spcPts val="0"/>
              </a:spcAft>
              <a:buClr>
                <a:schemeClr val="dk1"/>
              </a:buClr>
              <a:buFont typeface="Arial"/>
              <a:buNone/>
            </a:pPr>
            <a:r>
              <a:rPr lang="en-US" sz="2234" b="1" dirty="0">
                <a:solidFill>
                  <a:schemeClr val="dk2"/>
                </a:solidFill>
                <a:ea typeface="Gill Sans"/>
                <a:cs typeface="Gill Sans"/>
                <a:sym typeface="Gill Sans"/>
              </a:rPr>
              <a:t>Para </a:t>
            </a:r>
            <a:r>
              <a:rPr lang="en-US" sz="2234" b="1" dirty="0" err="1">
                <a:solidFill>
                  <a:schemeClr val="dk2"/>
                </a:solidFill>
                <a:ea typeface="Gill Sans"/>
                <a:cs typeface="Gill Sans"/>
                <a:sym typeface="Gill Sans"/>
              </a:rPr>
              <a:t>Español</a:t>
            </a:r>
            <a:r>
              <a:rPr lang="en-US" sz="2234" b="1" dirty="0">
                <a:solidFill>
                  <a:schemeClr val="dk2"/>
                </a:solidFill>
                <a:ea typeface="Gill Sans"/>
                <a:cs typeface="Gill Sans"/>
                <a:sym typeface="Gill Sans"/>
              </a:rPr>
              <a:t>: </a:t>
            </a:r>
            <a:r>
              <a:rPr lang="en-US" sz="2234" dirty="0" err="1">
                <a:solidFill>
                  <a:schemeClr val="dk2"/>
                </a:solidFill>
                <a:ea typeface="Gill Sans"/>
                <a:cs typeface="Gill Sans"/>
                <a:sym typeface="Gill Sans"/>
              </a:rPr>
              <a:t>Textear</a:t>
            </a:r>
            <a:r>
              <a:rPr lang="en-US" sz="2234" dirty="0">
                <a:solidFill>
                  <a:schemeClr val="dk2"/>
                </a:solidFill>
                <a:ea typeface="Gill Sans"/>
                <a:cs typeface="Gill Sans"/>
                <a:sym typeface="Gill Sans"/>
              </a:rPr>
              <a:t> SEGURO al 20121 (5 pm - 9 pm martes - </a:t>
            </a:r>
            <a:r>
              <a:rPr lang="en-US" sz="2234" dirty="0" err="1">
                <a:solidFill>
                  <a:schemeClr val="dk2"/>
                </a:solidFill>
                <a:ea typeface="Gill Sans"/>
                <a:cs typeface="Gill Sans"/>
                <a:sym typeface="Gill Sans"/>
              </a:rPr>
              <a:t>viernes</a:t>
            </a:r>
            <a:r>
              <a:rPr lang="en-US" sz="2234" dirty="0">
                <a:solidFill>
                  <a:schemeClr val="dk2"/>
                </a:solidFill>
                <a:ea typeface="Gill Sans"/>
                <a:cs typeface="Gill Sans"/>
                <a:sym typeface="Gill Sans"/>
              </a:rPr>
              <a:t>)</a:t>
            </a:r>
            <a:endParaRPr sz="1800" b="1" dirty="0">
              <a:solidFill>
                <a:schemeClr val="dk1"/>
              </a:solidFill>
              <a:ea typeface="Gill Sans"/>
              <a:cs typeface="Gill Sans"/>
              <a:sym typeface="Gill Sans"/>
            </a:endParaRPr>
          </a:p>
          <a:p>
            <a:pPr marL="0" marR="0" lvl="0" indent="0" algn="l" rtl="0">
              <a:spcBef>
                <a:spcPts val="0"/>
              </a:spcBef>
              <a:spcAft>
                <a:spcPts val="0"/>
              </a:spcAft>
              <a:buNone/>
            </a:pPr>
            <a:endParaRPr sz="1500" dirty="0">
              <a:solidFill>
                <a:schemeClr val="dk1"/>
              </a:solidFill>
              <a:ea typeface="Gill Sans"/>
              <a:cs typeface="Gill Sans"/>
              <a:sym typeface="Gill Sans"/>
            </a:endParaRPr>
          </a:p>
          <a:p>
            <a:pPr marL="0" marR="0" lvl="0" indent="0" algn="l" rtl="0">
              <a:spcBef>
                <a:spcPts val="0"/>
              </a:spcBef>
              <a:spcAft>
                <a:spcPts val="0"/>
              </a:spcAft>
              <a:buNone/>
            </a:pPr>
            <a:endParaRPr sz="1900" dirty="0">
              <a:solidFill>
                <a:schemeClr val="dk1"/>
              </a:solidFill>
              <a:ea typeface="Gill Sans"/>
              <a:cs typeface="Gill Sans"/>
              <a:sym typeface="Gill Sans"/>
            </a:endParaRPr>
          </a:p>
          <a:p>
            <a:pPr marL="0" marR="0" lvl="0" indent="0" algn="l" rtl="0">
              <a:spcBef>
                <a:spcPts val="0"/>
              </a:spcBef>
              <a:spcAft>
                <a:spcPts val="0"/>
              </a:spcAft>
              <a:buNone/>
            </a:pPr>
            <a:endParaRPr sz="1900" dirty="0">
              <a:solidFill>
                <a:schemeClr val="dk1"/>
              </a:solidFill>
              <a:latin typeface="Gill Sans"/>
              <a:ea typeface="Gill Sans"/>
              <a:cs typeface="Gill Sans"/>
              <a:sym typeface="Gill Sans"/>
            </a:endParaRPr>
          </a:p>
          <a:p>
            <a:pPr marL="0" marR="0" lvl="0" indent="0" algn="l" rtl="0">
              <a:spcBef>
                <a:spcPts val="0"/>
              </a:spcBef>
              <a:spcAft>
                <a:spcPts val="0"/>
              </a:spcAft>
              <a:buNone/>
            </a:pPr>
            <a:endParaRPr sz="1900" dirty="0">
              <a:solidFill>
                <a:schemeClr val="dk1"/>
              </a:solidFill>
              <a:latin typeface="Gill Sans"/>
              <a:ea typeface="Gill Sans"/>
              <a:cs typeface="Gill Sans"/>
              <a:sym typeface="Gill Sans"/>
            </a:endParaRPr>
          </a:p>
          <a:p>
            <a:pPr marL="0" marR="0" lvl="0" indent="0" algn="l" rtl="0">
              <a:spcBef>
                <a:spcPts val="0"/>
              </a:spcBef>
              <a:spcAft>
                <a:spcPts val="0"/>
              </a:spcAft>
              <a:buNone/>
            </a:pPr>
            <a:endParaRPr sz="1800" dirty="0">
              <a:solidFill>
                <a:schemeClr val="dk1"/>
              </a:solidFill>
              <a:latin typeface="Gill Sans"/>
              <a:ea typeface="Gill Sans"/>
              <a:cs typeface="Gill Sans"/>
              <a:sym typeface="Gill Sans"/>
            </a:endParaRPr>
          </a:p>
        </p:txBody>
      </p:sp>
      <p:pic>
        <p:nvPicPr>
          <p:cNvPr id="486" name="Google Shape;486;p40"/>
          <p:cNvPicPr preferRelativeResize="0"/>
          <p:nvPr/>
        </p:nvPicPr>
        <p:blipFill>
          <a:blip r:embed="rId3">
            <a:alphaModFix/>
          </a:blip>
          <a:stretch>
            <a:fillRect/>
          </a:stretch>
        </p:blipFill>
        <p:spPr>
          <a:xfrm>
            <a:off x="7432766" y="1763486"/>
            <a:ext cx="4419534" cy="333102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119ac23e100_0_213"/>
          <p:cNvSpPr txBox="1"/>
          <p:nvPr/>
        </p:nvSpPr>
        <p:spPr>
          <a:xfrm>
            <a:off x="496950" y="782725"/>
            <a:ext cx="7566300" cy="726401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400" b="1" dirty="0">
                <a:solidFill>
                  <a:schemeClr val="accent2"/>
                </a:solidFill>
                <a:latin typeface="Gill Sans"/>
                <a:ea typeface="Gill Sans"/>
                <a:cs typeface="Gill Sans"/>
                <a:sym typeface="Gill Sans"/>
              </a:rPr>
              <a:t>NATIONAL SUICIDE PREVENTION RESOURCES</a:t>
            </a:r>
            <a:endParaRPr sz="2400" b="1" dirty="0">
              <a:solidFill>
                <a:schemeClr val="accent2"/>
              </a:solidFill>
              <a:latin typeface="Gill Sans"/>
              <a:ea typeface="Gill Sans"/>
              <a:cs typeface="Gill Sans"/>
              <a:sym typeface="Gill Sans"/>
            </a:endParaRPr>
          </a:p>
          <a:p>
            <a:pPr marL="0" lvl="0" indent="0" algn="l" rtl="0">
              <a:lnSpc>
                <a:spcPct val="115000"/>
              </a:lnSpc>
              <a:spcBef>
                <a:spcPts val="0"/>
              </a:spcBef>
              <a:spcAft>
                <a:spcPts val="0"/>
              </a:spcAft>
              <a:buNone/>
            </a:pPr>
            <a:endParaRPr sz="2000" b="1" dirty="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r>
              <a:rPr lang="en-US" sz="2000" b="1" dirty="0">
                <a:solidFill>
                  <a:schemeClr val="dk1"/>
                </a:solidFill>
                <a:latin typeface="Gill Sans"/>
                <a:ea typeface="Gill Sans"/>
                <a:cs typeface="Gill Sans"/>
                <a:sym typeface="Gill Sans"/>
              </a:rPr>
              <a:t>988 Suicide &amp; Crisis Lifeline</a:t>
            </a:r>
            <a:endParaRPr sz="2000" b="1" dirty="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r>
              <a:rPr lang="en-US" sz="2000" dirty="0">
                <a:solidFill>
                  <a:schemeClr val="dk1"/>
                </a:solidFill>
                <a:latin typeface="Gill Sans"/>
                <a:ea typeface="Gill Sans"/>
                <a:cs typeface="Gill Sans"/>
                <a:sym typeface="Gill Sans"/>
              </a:rPr>
              <a:t>Crisis Line 988 (24-Hours)</a:t>
            </a:r>
            <a:endParaRPr sz="2000" dirty="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endParaRPr sz="2000" dirty="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r>
              <a:rPr lang="en-US" sz="2000" b="1" dirty="0">
                <a:solidFill>
                  <a:schemeClr val="dk1"/>
                </a:solidFill>
                <a:latin typeface="Gill Sans"/>
                <a:ea typeface="Gill Sans"/>
                <a:cs typeface="Gill Sans"/>
                <a:sym typeface="Gill Sans"/>
              </a:rPr>
              <a:t>Crisis </a:t>
            </a:r>
            <a:r>
              <a:rPr lang="en-US" sz="2000" b="1" dirty="0" err="1">
                <a:solidFill>
                  <a:schemeClr val="dk1"/>
                </a:solidFill>
                <a:latin typeface="Gill Sans"/>
                <a:ea typeface="Gill Sans"/>
                <a:cs typeface="Gill Sans"/>
                <a:sym typeface="Gill Sans"/>
              </a:rPr>
              <a:t>Textline</a:t>
            </a:r>
            <a:endParaRPr sz="2000" b="1" dirty="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r>
              <a:rPr lang="en-US" sz="2000" dirty="0">
                <a:solidFill>
                  <a:schemeClr val="dk1"/>
                </a:solidFill>
                <a:latin typeface="Gill Sans"/>
                <a:ea typeface="Gill Sans"/>
                <a:cs typeface="Gill Sans"/>
                <a:sym typeface="Gill Sans"/>
              </a:rPr>
              <a:t>Text BRAVE to 741-741 (24-Hours)</a:t>
            </a:r>
            <a:endParaRPr sz="2000" dirty="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endParaRPr sz="2000" dirty="0">
              <a:solidFill>
                <a:schemeClr val="dk1"/>
              </a:solidFill>
              <a:latin typeface="Gill Sans"/>
              <a:ea typeface="Gill Sans"/>
              <a:cs typeface="Gill Sans"/>
              <a:sym typeface="Gill Sans"/>
            </a:endParaRPr>
          </a:p>
          <a:p>
            <a:pPr marL="0" lvl="0" indent="0" algn="l" rtl="0">
              <a:spcBef>
                <a:spcPts val="0"/>
              </a:spcBef>
              <a:spcAft>
                <a:spcPts val="0"/>
              </a:spcAft>
              <a:buNone/>
            </a:pPr>
            <a:r>
              <a:rPr lang="en-US" sz="2000" b="1" dirty="0">
                <a:solidFill>
                  <a:schemeClr val="dk1"/>
                </a:solidFill>
                <a:latin typeface="Gill Sans"/>
                <a:ea typeface="Gill Sans"/>
                <a:cs typeface="Gill Sans"/>
                <a:sym typeface="Gill Sans"/>
              </a:rPr>
              <a:t>Trans Lifeline</a:t>
            </a:r>
            <a:endParaRPr sz="2000" b="1" dirty="0">
              <a:solidFill>
                <a:schemeClr val="dk1"/>
              </a:solidFill>
              <a:latin typeface="Gill Sans"/>
              <a:ea typeface="Gill Sans"/>
              <a:cs typeface="Gill Sans"/>
              <a:sym typeface="Gill Sans"/>
            </a:endParaRPr>
          </a:p>
          <a:p>
            <a:pPr marL="0" lvl="0" indent="0" algn="l" rtl="0">
              <a:spcBef>
                <a:spcPts val="0"/>
              </a:spcBef>
              <a:spcAft>
                <a:spcPts val="0"/>
              </a:spcAft>
              <a:buClr>
                <a:schemeClr val="dk1"/>
              </a:buClr>
              <a:buSzPts val="2400"/>
              <a:buFont typeface="Calibri"/>
              <a:buNone/>
            </a:pPr>
            <a:r>
              <a:rPr lang="en-US" sz="2000" dirty="0">
                <a:solidFill>
                  <a:schemeClr val="dk1"/>
                </a:solidFill>
                <a:latin typeface="Gill Sans"/>
                <a:ea typeface="Gill Sans"/>
                <a:cs typeface="Gill Sans"/>
                <a:sym typeface="Gill Sans"/>
              </a:rPr>
              <a:t>1-877-565-8860  </a:t>
            </a:r>
            <a:endParaRPr sz="2000" dirty="0">
              <a:solidFill>
                <a:schemeClr val="dk1"/>
              </a:solidFill>
              <a:latin typeface="Gill Sans"/>
              <a:ea typeface="Gill Sans"/>
              <a:cs typeface="Gill Sans"/>
              <a:sym typeface="Gill Sans"/>
            </a:endParaRPr>
          </a:p>
          <a:p>
            <a:pPr marL="0" lvl="0" indent="0" algn="l" rtl="0">
              <a:spcBef>
                <a:spcPts val="400"/>
              </a:spcBef>
              <a:spcAft>
                <a:spcPts val="0"/>
              </a:spcAft>
              <a:buNone/>
            </a:pPr>
            <a:r>
              <a:rPr lang="en-US" sz="2000" dirty="0">
                <a:solidFill>
                  <a:schemeClr val="dk1"/>
                </a:solidFill>
                <a:latin typeface="Gill Sans"/>
                <a:ea typeface="Gill Sans"/>
                <a:cs typeface="Gill Sans"/>
                <a:sym typeface="Gill Sans"/>
              </a:rPr>
              <a:t>Run by and for transgender communities. Available 7am-1am PST / 9am-3am CST / 10am-4am EST.</a:t>
            </a:r>
            <a:endParaRPr sz="2000" dirty="0">
              <a:solidFill>
                <a:schemeClr val="dk1"/>
              </a:solidFill>
              <a:latin typeface="Gill Sans"/>
              <a:ea typeface="Gill Sans"/>
              <a:cs typeface="Gill Sans"/>
              <a:sym typeface="Gill Sans"/>
            </a:endParaRPr>
          </a:p>
          <a:p>
            <a:pPr marL="0" lvl="0" indent="0" algn="l" rtl="0">
              <a:spcBef>
                <a:spcPts val="400"/>
              </a:spcBef>
              <a:spcAft>
                <a:spcPts val="0"/>
              </a:spcAft>
              <a:buNone/>
            </a:pPr>
            <a:endParaRPr sz="2000" dirty="0">
              <a:solidFill>
                <a:schemeClr val="dk1"/>
              </a:solidFill>
              <a:latin typeface="Gill Sans"/>
              <a:ea typeface="Gill Sans"/>
              <a:cs typeface="Gill Sans"/>
              <a:sym typeface="Gill Sans"/>
            </a:endParaRPr>
          </a:p>
          <a:p>
            <a:pPr marL="0" lvl="0" indent="0" algn="l" rtl="0">
              <a:spcBef>
                <a:spcPts val="480"/>
              </a:spcBef>
              <a:spcAft>
                <a:spcPts val="0"/>
              </a:spcAft>
              <a:buClr>
                <a:schemeClr val="dk1"/>
              </a:buClr>
              <a:buSzPts val="2400"/>
              <a:buFont typeface="Calibri"/>
              <a:buNone/>
            </a:pPr>
            <a:r>
              <a:rPr lang="en-US" sz="2000" b="1" dirty="0">
                <a:solidFill>
                  <a:schemeClr val="dk1"/>
                </a:solidFill>
                <a:latin typeface="Gill Sans"/>
                <a:ea typeface="Gill Sans"/>
                <a:cs typeface="Gill Sans"/>
                <a:sym typeface="Gill Sans"/>
              </a:rPr>
              <a:t>The Trevor Project for LGBTQ+ Youth</a:t>
            </a:r>
            <a:endParaRPr sz="2000" dirty="0">
              <a:solidFill>
                <a:schemeClr val="dk1"/>
              </a:solidFill>
              <a:latin typeface="Gill Sans"/>
              <a:ea typeface="Gill Sans"/>
              <a:cs typeface="Gill Sans"/>
              <a:sym typeface="Gill Sans"/>
            </a:endParaRPr>
          </a:p>
          <a:p>
            <a:pPr marL="0" lvl="0" indent="0" algn="l" rtl="0">
              <a:spcBef>
                <a:spcPts val="560"/>
              </a:spcBef>
              <a:spcAft>
                <a:spcPts val="0"/>
              </a:spcAft>
              <a:buClr>
                <a:schemeClr val="dk1"/>
              </a:buClr>
              <a:buSzPts val="2800"/>
              <a:buFont typeface="Calibri"/>
              <a:buNone/>
            </a:pPr>
            <a:r>
              <a:rPr lang="en-US" sz="2000" dirty="0">
                <a:solidFill>
                  <a:schemeClr val="dk1"/>
                </a:solidFill>
                <a:latin typeface="Gill Sans"/>
                <a:ea typeface="Gill Sans"/>
                <a:cs typeface="Gill Sans"/>
                <a:sym typeface="Gill Sans"/>
              </a:rPr>
              <a:t>Crisis Line 1-866-488-7386 (24-Hours)</a:t>
            </a:r>
            <a:endParaRPr sz="2000" dirty="0">
              <a:solidFill>
                <a:schemeClr val="dk1"/>
              </a:solidFill>
              <a:latin typeface="Gill Sans"/>
              <a:ea typeface="Gill Sans"/>
              <a:cs typeface="Gill Sans"/>
              <a:sym typeface="Gill Sans"/>
            </a:endParaRPr>
          </a:p>
          <a:p>
            <a:pPr marL="0" lvl="0" indent="0" algn="l" rtl="0">
              <a:spcBef>
                <a:spcPts val="400"/>
              </a:spcBef>
              <a:spcAft>
                <a:spcPts val="0"/>
              </a:spcAft>
              <a:buNone/>
            </a:pPr>
            <a:endParaRPr sz="2000" dirty="0">
              <a:solidFill>
                <a:schemeClr val="dk1"/>
              </a:solidFill>
              <a:latin typeface="Gill Sans"/>
              <a:ea typeface="Gill Sans"/>
              <a:cs typeface="Gill Sans"/>
              <a:sym typeface="Gill Sans"/>
            </a:endParaRPr>
          </a:p>
          <a:p>
            <a:pPr marL="0" lvl="0" indent="0" algn="l" rtl="0">
              <a:spcBef>
                <a:spcPts val="400"/>
              </a:spcBef>
              <a:spcAft>
                <a:spcPts val="0"/>
              </a:spcAft>
              <a:buNone/>
            </a:pPr>
            <a:endParaRPr sz="2000" dirty="0">
              <a:solidFill>
                <a:schemeClr val="dk1"/>
              </a:solidFill>
              <a:latin typeface="Gill Sans"/>
              <a:ea typeface="Gill Sans"/>
              <a:cs typeface="Gill Sans"/>
              <a:sym typeface="Gill Sans"/>
            </a:endParaRPr>
          </a:p>
          <a:p>
            <a:pPr marL="0" lvl="0" indent="0" algn="l" rtl="0">
              <a:spcBef>
                <a:spcPts val="400"/>
              </a:spcBef>
              <a:spcAft>
                <a:spcPts val="0"/>
              </a:spcAft>
              <a:buClr>
                <a:schemeClr val="dk1"/>
              </a:buClr>
              <a:buSzPts val="2000"/>
              <a:buFont typeface="Calibri"/>
              <a:buNone/>
            </a:pPr>
            <a:endParaRPr sz="2000" dirty="0">
              <a:solidFill>
                <a:schemeClr val="dk1"/>
              </a:solidFill>
              <a:latin typeface="Gill Sans"/>
              <a:ea typeface="Gill Sans"/>
              <a:cs typeface="Gill Sans"/>
              <a:sym typeface="Gill Sans"/>
            </a:endParaRPr>
          </a:p>
          <a:p>
            <a:pPr marL="0" lvl="0" indent="0" algn="l" rtl="0">
              <a:spcBef>
                <a:spcPts val="0"/>
              </a:spcBef>
              <a:spcAft>
                <a:spcPts val="0"/>
              </a:spcAft>
              <a:buNone/>
            </a:pPr>
            <a:endParaRPr dirty="0">
              <a:latin typeface="Gill Sans"/>
              <a:ea typeface="Gill Sans"/>
              <a:cs typeface="Gill Sans"/>
              <a:sym typeface="Gill Sans"/>
            </a:endParaRPr>
          </a:p>
        </p:txBody>
      </p:sp>
      <p:pic>
        <p:nvPicPr>
          <p:cNvPr id="492" name="Google Shape;492;g119ac23e100_0_213"/>
          <p:cNvPicPr preferRelativeResize="0"/>
          <p:nvPr/>
        </p:nvPicPr>
        <p:blipFill>
          <a:blip r:embed="rId3">
            <a:alphaModFix/>
          </a:blip>
          <a:stretch>
            <a:fillRect/>
          </a:stretch>
        </p:blipFill>
        <p:spPr>
          <a:xfrm>
            <a:off x="7620091" y="1941761"/>
            <a:ext cx="4074959" cy="272167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F67C39C-59C2-703A-1CF6-7C75E976009B}"/>
              </a:ext>
            </a:extLst>
          </p:cNvPr>
          <p:cNvPicPr>
            <a:picLocks noChangeAspect="1" noChangeArrowheads="1"/>
          </p:cNvPicPr>
          <p:nvPr/>
        </p:nvPicPr>
        <p:blipFill>
          <a:blip r:embed="rId2"/>
          <a:srcRect/>
          <a:stretch>
            <a:fillRect/>
          </a:stretch>
        </p:blipFill>
        <p:spPr bwMode="auto">
          <a:xfrm>
            <a:off x="455961" y="3429000"/>
            <a:ext cx="11280078" cy="3338812"/>
          </a:xfrm>
          <a:prstGeom prst="rect">
            <a:avLst/>
          </a:prstGeom>
          <a:ln/>
        </p:spPr>
        <p:style>
          <a:lnRef idx="2">
            <a:schemeClr val="accent1"/>
          </a:lnRef>
          <a:fillRef idx="1">
            <a:schemeClr val="lt1"/>
          </a:fillRef>
          <a:effectRef idx="0">
            <a:schemeClr val="accent1"/>
          </a:effectRef>
          <a:fontRef idx="minor">
            <a:schemeClr val="dk1"/>
          </a:fontRef>
        </p:style>
      </p:pic>
      <p:pic>
        <p:nvPicPr>
          <p:cNvPr id="4" name="Picture 3">
            <a:extLst>
              <a:ext uri="{FF2B5EF4-FFF2-40B4-BE49-F238E27FC236}">
                <a16:creationId xmlns:a16="http://schemas.microsoft.com/office/drawing/2014/main" id="{A7AAD160-AC90-AB8E-2573-AB16017E705F}"/>
              </a:ext>
            </a:extLst>
          </p:cNvPr>
          <p:cNvPicPr>
            <a:picLocks noChangeAspect="1"/>
          </p:cNvPicPr>
          <p:nvPr/>
        </p:nvPicPr>
        <p:blipFill>
          <a:blip r:embed="rId3"/>
          <a:stretch>
            <a:fillRect/>
          </a:stretch>
        </p:blipFill>
        <p:spPr>
          <a:xfrm>
            <a:off x="455961" y="293635"/>
            <a:ext cx="11280078" cy="3244862"/>
          </a:xfrm>
          <a:prstGeom prst="rect">
            <a:avLst/>
          </a:prstGeom>
        </p:spPr>
      </p:pic>
    </p:spTree>
    <p:extLst>
      <p:ext uri="{BB962C8B-B14F-4D97-AF65-F5344CB8AC3E}">
        <p14:creationId xmlns:p14="http://schemas.microsoft.com/office/powerpoint/2010/main" val="2031386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2"/>
          <p:cNvSpPr txBox="1"/>
          <p:nvPr/>
        </p:nvSpPr>
        <p:spPr>
          <a:xfrm>
            <a:off x="1877962" y="3102425"/>
            <a:ext cx="7944600"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accent2"/>
                </a:solidFill>
                <a:latin typeface="Gill Sans"/>
                <a:ea typeface="Gill Sans"/>
                <a:cs typeface="Gill Sans"/>
                <a:sym typeface="Gill Sans"/>
              </a:rPr>
              <a:t>Questions?</a:t>
            </a:r>
            <a:endParaRPr sz="3600" dirty="0">
              <a:solidFill>
                <a:schemeClr val="accent2"/>
              </a:solidFill>
            </a:endParaRPr>
          </a:p>
          <a:p>
            <a:pPr marL="0" marR="0" lvl="0" indent="0" algn="ctr" rtl="0">
              <a:spcBef>
                <a:spcPts val="0"/>
              </a:spcBef>
              <a:spcAft>
                <a:spcPts val="0"/>
              </a:spcAft>
              <a:buNone/>
            </a:pPr>
            <a:endParaRPr sz="3600" b="1" dirty="0">
              <a:solidFill>
                <a:schemeClr val="accent2"/>
              </a:solidFill>
              <a:latin typeface="Gill Sans"/>
              <a:ea typeface="Gill Sans"/>
              <a:cs typeface="Gill Sans"/>
              <a:sym typeface="Gill Sans"/>
            </a:endParaRPr>
          </a:p>
          <a:p>
            <a:pPr marL="0" marR="0" lvl="0" indent="0" algn="ctr" rtl="0">
              <a:spcBef>
                <a:spcPts val="0"/>
              </a:spcBef>
              <a:spcAft>
                <a:spcPts val="0"/>
              </a:spcAft>
              <a:buNone/>
            </a:pPr>
            <a:r>
              <a:rPr lang="en-US" sz="2800" b="1" dirty="0">
                <a:solidFill>
                  <a:srgbClr val="002060"/>
                </a:solidFill>
                <a:latin typeface="Gill Sans"/>
                <a:ea typeface="Gill Sans"/>
                <a:cs typeface="Gill Sans"/>
                <a:sym typeface="Gill Sans"/>
              </a:rPr>
              <a:t> </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3"/>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Gill Sans"/>
              <a:buNone/>
            </a:pPr>
            <a:r>
              <a:rPr lang="en-US" sz="4000"/>
              <a:t>CONTACT INFORMATION </a:t>
            </a:r>
            <a:endParaRPr/>
          </a:p>
        </p:txBody>
      </p:sp>
      <p:sp>
        <p:nvSpPr>
          <p:cNvPr id="518" name="Google Shape;518;p43"/>
          <p:cNvSpPr txBox="1"/>
          <p:nvPr/>
        </p:nvSpPr>
        <p:spPr>
          <a:xfrm>
            <a:off x="472227" y="2046451"/>
            <a:ext cx="11229300" cy="3786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accent2"/>
                </a:solidFill>
                <a:latin typeface="Gill Sans"/>
                <a:ea typeface="Gill Sans"/>
                <a:cs typeface="Gill Sans"/>
                <a:sym typeface="Gill Sans"/>
              </a:rPr>
              <a:t>Mercedes Coleman</a:t>
            </a:r>
            <a:endParaRPr dirty="0">
              <a:solidFill>
                <a:schemeClr val="accent2"/>
              </a:solidFill>
            </a:endParaRPr>
          </a:p>
          <a:p>
            <a:pPr marL="0" marR="0" lvl="0" indent="0" algn="l" rtl="0">
              <a:spcBef>
                <a:spcPts val="0"/>
              </a:spcBef>
              <a:spcAft>
                <a:spcPts val="0"/>
              </a:spcAft>
              <a:buNone/>
            </a:pPr>
            <a:r>
              <a:rPr lang="en-US" sz="2400" dirty="0">
                <a:solidFill>
                  <a:schemeClr val="dk1"/>
                </a:solidFill>
                <a:latin typeface="Gill Sans"/>
                <a:ea typeface="Gill Sans"/>
                <a:cs typeface="Gill Sans"/>
                <a:sym typeface="Gill Sans"/>
              </a:rPr>
              <a:t>Dept. Director, Community Education Program</a:t>
            </a:r>
            <a:endParaRPr dirty="0"/>
          </a:p>
          <a:p>
            <a:pPr marL="0" marR="0" lvl="0" indent="0" algn="l" rtl="0">
              <a:spcBef>
                <a:spcPts val="0"/>
              </a:spcBef>
              <a:spcAft>
                <a:spcPts val="0"/>
              </a:spcAft>
              <a:buNone/>
            </a:pPr>
            <a:r>
              <a:rPr lang="en-US" sz="2400" dirty="0">
                <a:solidFill>
                  <a:schemeClr val="dk1"/>
                </a:solidFill>
                <a:latin typeface="Gill Sans"/>
                <a:ea typeface="Gill Sans"/>
                <a:cs typeface="Gill Sans"/>
                <a:sym typeface="Gill Sans"/>
              </a:rPr>
              <a:t>510-420-2473</a:t>
            </a:r>
            <a:endParaRPr dirty="0"/>
          </a:p>
          <a:p>
            <a:pPr marL="0" marR="0" lvl="0" indent="0" algn="l" rtl="0">
              <a:spcBef>
                <a:spcPts val="0"/>
              </a:spcBef>
              <a:spcAft>
                <a:spcPts val="0"/>
              </a:spcAft>
              <a:buNone/>
            </a:pPr>
            <a:r>
              <a:rPr lang="en-US" sz="2400" dirty="0" err="1">
                <a:solidFill>
                  <a:schemeClr val="dk1"/>
                </a:solidFill>
                <a:latin typeface="Gill Sans"/>
                <a:ea typeface="Gill Sans"/>
                <a:cs typeface="Gill Sans"/>
                <a:sym typeface="Gill Sans"/>
              </a:rPr>
              <a:t>mcoleman@crisissupport.org</a:t>
            </a:r>
            <a:endParaRPr sz="2400" dirty="0">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dirty="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2400" b="1" dirty="0">
                <a:solidFill>
                  <a:schemeClr val="accent2"/>
                </a:solidFill>
                <a:latin typeface="Gill Sans"/>
                <a:ea typeface="Gill Sans"/>
                <a:cs typeface="Gill Sans"/>
                <a:sym typeface="Gill Sans"/>
              </a:rPr>
              <a:t>Cristina Rita</a:t>
            </a:r>
            <a:endParaRPr dirty="0">
              <a:solidFill>
                <a:schemeClr val="accent2"/>
              </a:solidFill>
            </a:endParaRPr>
          </a:p>
          <a:p>
            <a:pPr marL="0" marR="0" lvl="0" indent="0" algn="l" rtl="0">
              <a:spcBef>
                <a:spcPts val="0"/>
              </a:spcBef>
              <a:spcAft>
                <a:spcPts val="0"/>
              </a:spcAft>
              <a:buNone/>
            </a:pPr>
            <a:r>
              <a:rPr lang="en-US" sz="2400" dirty="0">
                <a:solidFill>
                  <a:schemeClr val="dk1"/>
                </a:solidFill>
                <a:latin typeface="Gill Sans"/>
                <a:ea typeface="Gill Sans"/>
                <a:cs typeface="Gill Sans"/>
                <a:sym typeface="Gill Sans"/>
              </a:rPr>
              <a:t>Program Manager, Community Trainings</a:t>
            </a:r>
            <a:endParaRPr dirty="0"/>
          </a:p>
          <a:p>
            <a:pPr marL="0" marR="0" lvl="0" indent="0" algn="l" rtl="0">
              <a:spcBef>
                <a:spcPts val="0"/>
              </a:spcBef>
              <a:spcAft>
                <a:spcPts val="0"/>
              </a:spcAft>
              <a:buNone/>
            </a:pPr>
            <a:r>
              <a:rPr lang="en-US" sz="2400" dirty="0">
                <a:solidFill>
                  <a:schemeClr val="dk1"/>
                </a:solidFill>
                <a:latin typeface="Gill Sans"/>
                <a:ea typeface="Gill Sans"/>
                <a:cs typeface="Gill Sans"/>
                <a:sym typeface="Gill Sans"/>
              </a:rPr>
              <a:t>510-557-1623</a:t>
            </a:r>
            <a:endParaRPr dirty="0"/>
          </a:p>
          <a:p>
            <a:pPr marL="0" marR="0" lvl="0" indent="0" algn="l" rtl="0">
              <a:spcBef>
                <a:spcPts val="0"/>
              </a:spcBef>
              <a:spcAft>
                <a:spcPts val="0"/>
              </a:spcAft>
              <a:buNone/>
            </a:pPr>
            <a:r>
              <a:rPr lang="en-US" sz="2400" u="sng" dirty="0">
                <a:solidFill>
                  <a:schemeClr val="dk1"/>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crita@crisissupport.org</a:t>
            </a:r>
            <a:endParaRPr sz="2400" dirty="0">
              <a:solidFill>
                <a:schemeClr val="dk1"/>
              </a:solidFill>
              <a:latin typeface="Gill Sans"/>
              <a:ea typeface="Gill Sans"/>
              <a:cs typeface="Gill Sans"/>
              <a:sym typeface="Gill Sans"/>
            </a:endParaRPr>
          </a:p>
          <a:p>
            <a:pPr marL="0" marR="0" lvl="0" indent="0" algn="l" rtl="0">
              <a:spcBef>
                <a:spcPts val="0"/>
              </a:spcBef>
              <a:spcAft>
                <a:spcPts val="0"/>
              </a:spcAft>
              <a:buNone/>
            </a:pPr>
            <a:endParaRPr sz="2400" dirty="0">
              <a:solidFill>
                <a:schemeClr val="dk1"/>
              </a:solidFill>
              <a:latin typeface="Gill Sans"/>
              <a:ea typeface="Gill Sans"/>
              <a:cs typeface="Gill Sans"/>
              <a:sym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3BD3DA-958F-5326-E91A-C39BC3986D31}"/>
              </a:ext>
            </a:extLst>
          </p:cNvPr>
          <p:cNvSpPr>
            <a:spLocks noGrp="1"/>
          </p:cNvSpPr>
          <p:nvPr>
            <p:ph type="title"/>
          </p:nvPr>
        </p:nvSpPr>
        <p:spPr/>
        <p:txBody>
          <a:bodyPr>
            <a:normAutofit/>
          </a:bodyPr>
          <a:lstStyle/>
          <a:p>
            <a:r>
              <a:rPr lang="en-US" sz="3600" dirty="0"/>
              <a:t>What is Mental health? </a:t>
            </a:r>
          </a:p>
        </p:txBody>
      </p:sp>
      <p:sp>
        <p:nvSpPr>
          <p:cNvPr id="5" name="Content Placeholder 4">
            <a:extLst>
              <a:ext uri="{FF2B5EF4-FFF2-40B4-BE49-F238E27FC236}">
                <a16:creationId xmlns:a16="http://schemas.microsoft.com/office/drawing/2014/main" id="{3C1BB94B-4BE5-2A37-4106-09782DB12F32}"/>
              </a:ext>
            </a:extLst>
          </p:cNvPr>
          <p:cNvSpPr>
            <a:spLocks noGrp="1"/>
          </p:cNvSpPr>
          <p:nvPr>
            <p:ph idx="1"/>
          </p:nvPr>
        </p:nvSpPr>
        <p:spPr/>
        <p:txBody>
          <a:bodyPr>
            <a:normAutofit lnSpcReduction="10000"/>
          </a:bodyPr>
          <a:lstStyle/>
          <a:p>
            <a:r>
              <a:rPr lang="en-US" sz="2800" b="0" i="0" dirty="0">
                <a:solidFill>
                  <a:srgbClr val="000000"/>
                </a:solidFill>
                <a:effectLst/>
              </a:rPr>
              <a:t>Mental health includes our emotional, psychological, and social well-being. It affects how we think, feel, and act. </a:t>
            </a:r>
          </a:p>
          <a:p>
            <a:r>
              <a:rPr lang="en-US" sz="2800" b="0" i="0" dirty="0">
                <a:solidFill>
                  <a:srgbClr val="000000"/>
                </a:solidFill>
                <a:effectLst/>
              </a:rPr>
              <a:t>It also helps determine how we handle stress, relate to others, and make healthy choices. </a:t>
            </a:r>
          </a:p>
          <a:p>
            <a:r>
              <a:rPr lang="en-US" sz="2800" b="0" i="0" dirty="0">
                <a:solidFill>
                  <a:srgbClr val="000000"/>
                </a:solidFill>
                <a:effectLst/>
              </a:rPr>
              <a:t>Mental health is important at every stage of life, from childhood and adolescence through adulthood.</a:t>
            </a:r>
          </a:p>
          <a:p>
            <a:endParaRPr lang="en-US" sz="2400" dirty="0">
              <a:solidFill>
                <a:srgbClr val="000000"/>
              </a:solidFill>
            </a:endParaRPr>
          </a:p>
          <a:p>
            <a:pPr marL="0" indent="0" algn="r">
              <a:buNone/>
            </a:pPr>
            <a:r>
              <a:rPr lang="en-US" sz="1200" dirty="0">
                <a:solidFill>
                  <a:srgbClr val="000000"/>
                </a:solidFill>
              </a:rPr>
              <a:t>(Retrieved from: https://</a:t>
            </a:r>
            <a:r>
              <a:rPr lang="en-US" sz="1200" dirty="0" err="1">
                <a:solidFill>
                  <a:srgbClr val="000000"/>
                </a:solidFill>
              </a:rPr>
              <a:t>www.cdc.gov</a:t>
            </a:r>
            <a:r>
              <a:rPr lang="en-US" sz="1200" dirty="0">
                <a:solidFill>
                  <a:srgbClr val="000000"/>
                </a:solidFill>
              </a:rPr>
              <a:t>/</a:t>
            </a:r>
            <a:r>
              <a:rPr lang="en-US" sz="1200" dirty="0" err="1">
                <a:solidFill>
                  <a:srgbClr val="000000"/>
                </a:solidFill>
              </a:rPr>
              <a:t>mentalhealth</a:t>
            </a:r>
            <a:r>
              <a:rPr lang="en-US" sz="1200" dirty="0">
                <a:solidFill>
                  <a:srgbClr val="000000"/>
                </a:solidFill>
              </a:rPr>
              <a:t>/learn/</a:t>
            </a:r>
            <a:r>
              <a:rPr lang="en-US" sz="1200" dirty="0" err="1">
                <a:solidFill>
                  <a:srgbClr val="000000"/>
                </a:solidFill>
              </a:rPr>
              <a:t>index.htm</a:t>
            </a:r>
            <a:r>
              <a:rPr lang="en-US" sz="1200" dirty="0">
                <a:solidFill>
                  <a:srgbClr val="000000"/>
                </a:solidFill>
              </a:rPr>
              <a:t>)</a:t>
            </a:r>
            <a:endParaRPr lang="en-US" sz="1200" dirty="0"/>
          </a:p>
        </p:txBody>
      </p:sp>
    </p:spTree>
    <p:extLst>
      <p:ext uri="{BB962C8B-B14F-4D97-AF65-F5344CB8AC3E}">
        <p14:creationId xmlns:p14="http://schemas.microsoft.com/office/powerpoint/2010/main" val="3082074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DD6FB-FABB-A407-2132-6249C3D39A0A}"/>
              </a:ext>
            </a:extLst>
          </p:cNvPr>
          <p:cNvSpPr>
            <a:spLocks noGrp="1"/>
          </p:cNvSpPr>
          <p:nvPr>
            <p:ph type="title"/>
          </p:nvPr>
        </p:nvSpPr>
        <p:spPr/>
        <p:txBody>
          <a:bodyPr>
            <a:normAutofit/>
          </a:bodyPr>
          <a:lstStyle/>
          <a:p>
            <a:r>
              <a:rPr lang="en-US" sz="3600" dirty="0"/>
              <a:t>Mental Health on college campuses </a:t>
            </a:r>
          </a:p>
        </p:txBody>
      </p:sp>
      <p:sp>
        <p:nvSpPr>
          <p:cNvPr id="3" name="Content Placeholder 2">
            <a:extLst>
              <a:ext uri="{FF2B5EF4-FFF2-40B4-BE49-F238E27FC236}">
                <a16:creationId xmlns:a16="http://schemas.microsoft.com/office/drawing/2014/main" id="{078EC6CA-5D97-5F8D-E635-C143E489AFC8}"/>
              </a:ext>
            </a:extLst>
          </p:cNvPr>
          <p:cNvSpPr>
            <a:spLocks noGrp="1"/>
          </p:cNvSpPr>
          <p:nvPr>
            <p:ph idx="1"/>
          </p:nvPr>
        </p:nvSpPr>
        <p:spPr>
          <a:xfrm>
            <a:off x="581193" y="1998617"/>
            <a:ext cx="11029615" cy="4157227"/>
          </a:xfrm>
        </p:spPr>
        <p:txBody>
          <a:bodyPr>
            <a:normAutofit/>
          </a:bodyPr>
          <a:lstStyle/>
          <a:p>
            <a:r>
              <a:rPr lang="en-US" sz="2000" dirty="0"/>
              <a:t>According to </a:t>
            </a:r>
            <a:r>
              <a:rPr lang="en-US" sz="2000" b="1" dirty="0"/>
              <a:t>2021 </a:t>
            </a:r>
            <a:r>
              <a:rPr lang="en-US" sz="2000" b="1" i="1" dirty="0"/>
              <a:t>Healthy Minds Study</a:t>
            </a:r>
            <a:r>
              <a:rPr lang="en-US" sz="2000" b="1" dirty="0"/>
              <a:t> </a:t>
            </a:r>
            <a:r>
              <a:rPr lang="en-US" sz="2000" dirty="0"/>
              <a:t>mental health challenges are common on college campuses.  </a:t>
            </a:r>
          </a:p>
          <a:p>
            <a:r>
              <a:rPr lang="en-US" sz="2000" dirty="0"/>
              <a:t>The most common mental health challenges are: </a:t>
            </a:r>
          </a:p>
          <a:p>
            <a:pPr lvl="1"/>
            <a:r>
              <a:rPr lang="en-US" sz="2000" dirty="0"/>
              <a:t>Major depression 41% </a:t>
            </a:r>
          </a:p>
          <a:p>
            <a:pPr lvl="1"/>
            <a:r>
              <a:rPr lang="en-US" sz="2000" dirty="0"/>
              <a:t>Anxiety 34%</a:t>
            </a:r>
          </a:p>
          <a:p>
            <a:pPr lvl="1"/>
            <a:r>
              <a:rPr lang="en-US" sz="2000" dirty="0"/>
              <a:t>Lifetime diagnoses of mental disorder 40%</a:t>
            </a:r>
          </a:p>
          <a:p>
            <a:pPr lvl="1"/>
            <a:r>
              <a:rPr lang="en-US" sz="2000" dirty="0"/>
              <a:t>Mental health therapy/counseling (past year) 30%</a:t>
            </a:r>
          </a:p>
          <a:p>
            <a:pPr lvl="1"/>
            <a:r>
              <a:rPr lang="en-US" sz="2000" dirty="0"/>
              <a:t>Perceived public stigma: agrees with ‘Most people would think less of someone who has received mental health treatment 45%</a:t>
            </a:r>
          </a:p>
          <a:p>
            <a:pPr lvl="1"/>
            <a:r>
              <a:rPr lang="en-US" sz="2000" dirty="0"/>
              <a:t>Suicidal ideation (past year) 13% </a:t>
            </a:r>
          </a:p>
          <a:p>
            <a:pPr marL="324000" lvl="1" indent="0">
              <a:buNone/>
            </a:pPr>
            <a:endParaRPr lang="en-US" dirty="0"/>
          </a:p>
        </p:txBody>
      </p:sp>
    </p:spTree>
    <p:extLst>
      <p:ext uri="{BB962C8B-B14F-4D97-AF65-F5344CB8AC3E}">
        <p14:creationId xmlns:p14="http://schemas.microsoft.com/office/powerpoint/2010/main" val="789403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C464D5-43E8-5054-4BB2-2AA55760B996}"/>
              </a:ext>
            </a:extLst>
          </p:cNvPr>
          <p:cNvPicPr>
            <a:picLocks noChangeAspect="1"/>
          </p:cNvPicPr>
          <p:nvPr/>
        </p:nvPicPr>
        <p:blipFill>
          <a:blip r:embed="rId2"/>
          <a:stretch>
            <a:fillRect/>
          </a:stretch>
        </p:blipFill>
        <p:spPr>
          <a:xfrm>
            <a:off x="195209" y="2116184"/>
            <a:ext cx="11794734" cy="4193176"/>
          </a:xfrm>
          <a:prstGeom prst="rect">
            <a:avLst/>
          </a:prstGeom>
        </p:spPr>
      </p:pic>
      <p:sp>
        <p:nvSpPr>
          <p:cNvPr id="4" name="Title 3">
            <a:extLst>
              <a:ext uri="{FF2B5EF4-FFF2-40B4-BE49-F238E27FC236}">
                <a16:creationId xmlns:a16="http://schemas.microsoft.com/office/drawing/2014/main" id="{880849DE-9144-E407-3666-BBED4E88D774}"/>
              </a:ext>
            </a:extLst>
          </p:cNvPr>
          <p:cNvSpPr>
            <a:spLocks noGrp="1"/>
          </p:cNvSpPr>
          <p:nvPr>
            <p:ph type="title"/>
          </p:nvPr>
        </p:nvSpPr>
        <p:spPr/>
        <p:txBody>
          <a:bodyPr>
            <a:normAutofit/>
          </a:bodyPr>
          <a:lstStyle/>
          <a:p>
            <a:r>
              <a:rPr lang="en-US" sz="3600" dirty="0"/>
              <a:t>Mental health Survey Data  </a:t>
            </a:r>
          </a:p>
        </p:txBody>
      </p:sp>
    </p:spTree>
    <p:extLst>
      <p:ext uri="{BB962C8B-B14F-4D97-AF65-F5344CB8AC3E}">
        <p14:creationId xmlns:p14="http://schemas.microsoft.com/office/powerpoint/2010/main" val="651159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7"/>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7"/>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67" name="Google Shape;167;p7"/>
          <p:cNvSpPr txBox="1">
            <a:spLocks noGrp="1"/>
          </p:cNvSpPr>
          <p:nvPr>
            <p:ph type="title"/>
          </p:nvPr>
        </p:nvSpPr>
        <p:spPr>
          <a:xfrm>
            <a:off x="4346262" y="277203"/>
            <a:ext cx="7225075"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2800"/>
              <a:buFont typeface="Gill Sans"/>
              <a:buNone/>
            </a:pPr>
            <a:r>
              <a:rPr lang="en-US" dirty="0">
                <a:solidFill>
                  <a:schemeClr val="accent2"/>
                </a:solidFill>
              </a:rPr>
              <a:t>COVID-19 &amp; COLLEGE MENTAL HEALTH </a:t>
            </a:r>
            <a:endParaRPr dirty="0">
              <a:solidFill>
                <a:schemeClr val="accent2"/>
              </a:solidFill>
            </a:endParaRPr>
          </a:p>
        </p:txBody>
      </p:sp>
      <p:grpSp>
        <p:nvGrpSpPr>
          <p:cNvPr id="168" name="Google Shape;168;p7"/>
          <p:cNvGrpSpPr/>
          <p:nvPr/>
        </p:nvGrpSpPr>
        <p:grpSpPr>
          <a:xfrm>
            <a:off x="446534" y="453643"/>
            <a:ext cx="11298933" cy="98554"/>
            <a:chOff x="446534" y="453643"/>
            <a:chExt cx="11298933" cy="98554"/>
          </a:xfrm>
        </p:grpSpPr>
        <p:sp>
          <p:nvSpPr>
            <p:cNvPr id="169" name="Google Shape;169;p7"/>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2" name="Google Shape;172;p7"/>
          <p:cNvPicPr preferRelativeResize="0"/>
          <p:nvPr/>
        </p:nvPicPr>
        <p:blipFill rotWithShape="1">
          <a:blip r:embed="rId3">
            <a:alphaModFix/>
          </a:blip>
          <a:srcRect l="6903" r="-2" b="-2"/>
          <a:stretch/>
        </p:blipFill>
        <p:spPr>
          <a:xfrm>
            <a:off x="440286" y="722160"/>
            <a:ext cx="3683001" cy="5775325"/>
          </a:xfrm>
          <a:prstGeom prst="rect">
            <a:avLst/>
          </a:prstGeom>
          <a:noFill/>
          <a:ln>
            <a:noFill/>
          </a:ln>
        </p:spPr>
      </p:pic>
      <p:sp>
        <p:nvSpPr>
          <p:cNvPr id="173" name="Google Shape;173;p7"/>
          <p:cNvSpPr txBox="1"/>
          <p:nvPr/>
        </p:nvSpPr>
        <p:spPr>
          <a:xfrm>
            <a:off x="4346262" y="1291003"/>
            <a:ext cx="7261538" cy="5566997"/>
          </a:xfrm>
          <a:prstGeom prst="rect">
            <a:avLst/>
          </a:prstGeom>
          <a:noFill/>
          <a:ln>
            <a:noFill/>
          </a:ln>
        </p:spPr>
        <p:txBody>
          <a:bodyPr spcFirstLastPara="1" wrap="square" lIns="91425" tIns="45700" rIns="91425" bIns="45700" anchor="ctr" anchorCtr="0">
            <a:normAutofit fontScale="92500" lnSpcReduction="20000"/>
          </a:bodyPr>
          <a:lstStyle/>
          <a:p>
            <a:pPr marL="342900" marR="0" lvl="0" indent="-342900" algn="l" rtl="0">
              <a:lnSpc>
                <a:spcPct val="120000"/>
              </a:lnSpc>
              <a:spcBef>
                <a:spcPts val="0"/>
              </a:spcBef>
              <a:spcAft>
                <a:spcPts val="0"/>
              </a:spcAft>
              <a:buClr>
                <a:schemeClr val="accent2"/>
              </a:buClr>
              <a:buSzPct val="92000"/>
              <a:buFont typeface="Wingdings" pitchFamily="2" charset="2"/>
              <a:buChar char="§"/>
            </a:pPr>
            <a:r>
              <a:rPr lang="en-US" sz="2200" b="0" i="0" u="none" strike="noStrike" cap="none" dirty="0">
                <a:solidFill>
                  <a:schemeClr val="dk2"/>
                </a:solidFill>
                <a:ea typeface="Gill Sans"/>
                <a:cs typeface="Gill Sans"/>
                <a:sym typeface="Gill Sans"/>
              </a:rPr>
              <a:t>Approximately 70% of college students experienced increased stress and anxiety due to COVID 19 </a:t>
            </a:r>
            <a:endParaRPr dirty="0"/>
          </a:p>
          <a:p>
            <a:pPr marL="342900" marR="0" lvl="0" indent="-342900" algn="l" rtl="0">
              <a:lnSpc>
                <a:spcPct val="120000"/>
              </a:lnSpc>
              <a:spcBef>
                <a:spcPts val="974"/>
              </a:spcBef>
              <a:spcAft>
                <a:spcPts val="0"/>
              </a:spcAft>
              <a:buClr>
                <a:schemeClr val="accent2"/>
              </a:buClr>
              <a:buSzPct val="92000"/>
              <a:buFont typeface="Wingdings" pitchFamily="2" charset="2"/>
              <a:buChar char="§"/>
            </a:pPr>
            <a:r>
              <a:rPr lang="en-US" sz="2200" b="0" i="0" u="none" strike="noStrike" cap="none" dirty="0">
                <a:solidFill>
                  <a:schemeClr val="dk2"/>
                </a:solidFill>
                <a:ea typeface="Gill Sans"/>
                <a:cs typeface="Gill Sans"/>
                <a:sym typeface="Gill Sans"/>
              </a:rPr>
              <a:t>Multiple stressors were identified that contributed to increased levels of stress, anxiety, depression and suicidal ideation:</a:t>
            </a:r>
            <a:endParaRPr dirty="0"/>
          </a:p>
          <a:p>
            <a:pPr marL="790461" marR="0" lvl="1" indent="-342900" algn="l" rtl="0">
              <a:lnSpc>
                <a:spcPct val="120000"/>
              </a:lnSpc>
              <a:spcBef>
                <a:spcPts val="974"/>
              </a:spcBef>
              <a:spcAft>
                <a:spcPts val="0"/>
              </a:spcAft>
              <a:buClr>
                <a:schemeClr val="accent2"/>
              </a:buClr>
              <a:buSzPct val="92000"/>
              <a:buFont typeface="Wingdings" pitchFamily="2" charset="2"/>
              <a:buChar char="§"/>
            </a:pPr>
            <a:r>
              <a:rPr lang="en-US" sz="2200" b="0" i="0" u="none" strike="noStrike" cap="none" dirty="0">
                <a:solidFill>
                  <a:schemeClr val="dk2"/>
                </a:solidFill>
                <a:ea typeface="Gill Sans"/>
                <a:cs typeface="Gill Sans"/>
                <a:sym typeface="Gill Sans"/>
              </a:rPr>
              <a:t>Fear and worry about their own health and of their loved ones health</a:t>
            </a:r>
            <a:endParaRPr dirty="0"/>
          </a:p>
          <a:p>
            <a:pPr marL="790461" marR="0" lvl="1" indent="-342900" algn="l" rtl="0">
              <a:lnSpc>
                <a:spcPct val="120000"/>
              </a:lnSpc>
              <a:spcBef>
                <a:spcPts val="974"/>
              </a:spcBef>
              <a:spcAft>
                <a:spcPts val="0"/>
              </a:spcAft>
              <a:buClr>
                <a:schemeClr val="accent2"/>
              </a:buClr>
              <a:buSzPct val="92000"/>
              <a:buFont typeface="Wingdings" pitchFamily="2" charset="2"/>
              <a:buChar char="§"/>
            </a:pPr>
            <a:r>
              <a:rPr lang="en-US" sz="2200" b="0" i="0" u="none" strike="noStrike" cap="none" dirty="0">
                <a:solidFill>
                  <a:schemeClr val="dk2"/>
                </a:solidFill>
                <a:ea typeface="Gill Sans"/>
                <a:cs typeface="Gill Sans"/>
                <a:sym typeface="Gill Sans"/>
              </a:rPr>
              <a:t>Disruptions to sleeping patterns </a:t>
            </a:r>
            <a:endParaRPr dirty="0"/>
          </a:p>
          <a:p>
            <a:pPr marL="790461" marR="0" lvl="1" indent="-342900" algn="l" rtl="0">
              <a:lnSpc>
                <a:spcPct val="120000"/>
              </a:lnSpc>
              <a:spcBef>
                <a:spcPts val="974"/>
              </a:spcBef>
              <a:spcAft>
                <a:spcPts val="0"/>
              </a:spcAft>
              <a:buClr>
                <a:schemeClr val="accent2"/>
              </a:buClr>
              <a:buSzPct val="92000"/>
              <a:buFont typeface="Wingdings" pitchFamily="2" charset="2"/>
              <a:buChar char="§"/>
            </a:pPr>
            <a:r>
              <a:rPr lang="en-US" sz="2200" b="0" i="0" u="none" strike="noStrike" cap="none" dirty="0">
                <a:solidFill>
                  <a:schemeClr val="dk2"/>
                </a:solidFill>
                <a:ea typeface="Gill Sans"/>
                <a:cs typeface="Gill Sans"/>
                <a:sym typeface="Gill Sans"/>
              </a:rPr>
              <a:t>Decreased social interactions due to physical distancing </a:t>
            </a:r>
            <a:endParaRPr dirty="0"/>
          </a:p>
          <a:p>
            <a:pPr marL="790461" marR="0" lvl="1" indent="-342900" algn="l" rtl="0">
              <a:lnSpc>
                <a:spcPct val="120000"/>
              </a:lnSpc>
              <a:spcBef>
                <a:spcPts val="974"/>
              </a:spcBef>
              <a:spcAft>
                <a:spcPts val="0"/>
              </a:spcAft>
              <a:buClr>
                <a:schemeClr val="accent2"/>
              </a:buClr>
              <a:buSzPct val="92000"/>
              <a:buFont typeface="Wingdings" pitchFamily="2" charset="2"/>
              <a:buChar char="§"/>
            </a:pPr>
            <a:r>
              <a:rPr lang="en-US" sz="2200" b="0" i="0" u="none" strike="noStrike" cap="none" dirty="0">
                <a:solidFill>
                  <a:schemeClr val="dk2"/>
                </a:solidFill>
                <a:ea typeface="Gill Sans"/>
                <a:cs typeface="Gill Sans"/>
                <a:sym typeface="Gill Sans"/>
              </a:rPr>
              <a:t>Difficulty concentrating </a:t>
            </a:r>
            <a:endParaRPr dirty="0"/>
          </a:p>
          <a:p>
            <a:pPr marL="790461" marR="0" lvl="1" indent="-342900" algn="l" rtl="0">
              <a:lnSpc>
                <a:spcPct val="120000"/>
              </a:lnSpc>
              <a:spcBef>
                <a:spcPts val="974"/>
              </a:spcBef>
              <a:spcAft>
                <a:spcPts val="0"/>
              </a:spcAft>
              <a:buClr>
                <a:schemeClr val="accent2"/>
              </a:buClr>
              <a:buSzPct val="92000"/>
              <a:buFont typeface="Wingdings" pitchFamily="2" charset="2"/>
              <a:buChar char="§"/>
            </a:pPr>
            <a:r>
              <a:rPr lang="en-US" sz="2200" b="0" i="0" u="none" strike="noStrike" cap="none" dirty="0">
                <a:solidFill>
                  <a:schemeClr val="dk2"/>
                </a:solidFill>
                <a:ea typeface="Gill Sans"/>
                <a:cs typeface="Gill Sans"/>
                <a:sym typeface="Gill Sans"/>
              </a:rPr>
              <a:t>Increased concerns about academic performance</a:t>
            </a:r>
            <a:endParaRPr dirty="0"/>
          </a:p>
          <a:p>
            <a:pPr marL="342900" marR="0" lvl="0" indent="-342900" algn="l" rtl="0">
              <a:lnSpc>
                <a:spcPct val="120000"/>
              </a:lnSpc>
              <a:spcBef>
                <a:spcPts val="974"/>
              </a:spcBef>
              <a:spcAft>
                <a:spcPts val="0"/>
              </a:spcAft>
              <a:buClr>
                <a:schemeClr val="accent2"/>
              </a:buClr>
              <a:buSzPct val="92000"/>
              <a:buFont typeface="Wingdings" pitchFamily="2" charset="2"/>
              <a:buChar char="§"/>
            </a:pPr>
            <a:r>
              <a:rPr lang="en-US" sz="2200" b="0" i="0" u="none" strike="noStrike" cap="none" dirty="0">
                <a:solidFill>
                  <a:schemeClr val="dk2"/>
                </a:solidFill>
                <a:ea typeface="Gill Sans"/>
                <a:cs typeface="Gill Sans"/>
                <a:sym typeface="Gill Sans"/>
              </a:rPr>
              <a:t>To cope with the increased stress and anxiety there has been an increase in of both negative and positive coping skills.</a:t>
            </a:r>
            <a:endParaRPr dirty="0"/>
          </a:p>
          <a:p>
            <a:pPr marR="0" lvl="0" algn="l" rtl="0">
              <a:lnSpc>
                <a:spcPct val="90000"/>
              </a:lnSpc>
              <a:spcBef>
                <a:spcPts val="787"/>
              </a:spcBef>
              <a:spcAft>
                <a:spcPts val="0"/>
              </a:spcAft>
              <a:buClr>
                <a:schemeClr val="accent2"/>
              </a:buClr>
              <a:buSzPct val="92000"/>
            </a:pPr>
            <a:endParaRPr lang="en-US" sz="1100" b="0" i="0" u="none" strike="noStrike" cap="none" dirty="0">
              <a:solidFill>
                <a:schemeClr val="dk2"/>
              </a:solidFill>
              <a:ea typeface="Gill Sans"/>
              <a:cs typeface="Gill Sans"/>
              <a:sym typeface="Gill Sans"/>
            </a:endParaRPr>
          </a:p>
          <a:p>
            <a:pPr marR="0" lvl="0" algn="l" rtl="0">
              <a:lnSpc>
                <a:spcPct val="90000"/>
              </a:lnSpc>
              <a:spcBef>
                <a:spcPts val="787"/>
              </a:spcBef>
              <a:spcAft>
                <a:spcPts val="0"/>
              </a:spcAft>
              <a:buClr>
                <a:schemeClr val="accent2"/>
              </a:buClr>
              <a:buSzPct val="92000"/>
            </a:pPr>
            <a:r>
              <a:rPr lang="en-US" sz="1100" b="0" i="0" u="none" strike="noStrike" cap="none" dirty="0">
                <a:solidFill>
                  <a:schemeClr val="dk2"/>
                </a:solidFill>
                <a:ea typeface="Gill Sans"/>
                <a:cs typeface="Gill Sans"/>
                <a:sym typeface="Gill Sans"/>
              </a:rPr>
              <a:t>(Son, C., Hegde, S., Smith, A., Wang, X., &amp; </a:t>
            </a:r>
            <a:r>
              <a:rPr lang="en-US" sz="1100" b="0" i="0" u="none" strike="noStrike" cap="none" dirty="0" err="1">
                <a:solidFill>
                  <a:schemeClr val="dk2"/>
                </a:solidFill>
                <a:ea typeface="Gill Sans"/>
                <a:cs typeface="Gill Sans"/>
                <a:sym typeface="Gill Sans"/>
              </a:rPr>
              <a:t>Sasangohar</a:t>
            </a:r>
            <a:r>
              <a:rPr lang="en-US" sz="1100" b="0" i="0" u="none" strike="noStrike" cap="none" dirty="0">
                <a:solidFill>
                  <a:schemeClr val="dk2"/>
                </a:solidFill>
                <a:ea typeface="Gill Sans"/>
                <a:cs typeface="Gill Sans"/>
                <a:sym typeface="Gill Sans"/>
              </a:rPr>
              <a:t>, F. (2020). Effects of COVID-19 on College Students' Mental Health in the United States: Interview Survey Study. </a:t>
            </a:r>
            <a:r>
              <a:rPr lang="en-US" sz="1100" b="0" i="1" u="none" strike="noStrike" cap="none" dirty="0">
                <a:solidFill>
                  <a:schemeClr val="dk2"/>
                </a:solidFill>
                <a:ea typeface="Gill Sans"/>
                <a:cs typeface="Gill Sans"/>
                <a:sym typeface="Gill Sans"/>
              </a:rPr>
              <a:t>Journal of medical Internet research</a:t>
            </a:r>
            <a:r>
              <a:rPr lang="en-US" sz="1100" b="0" i="0" u="none" strike="noStrike" cap="none" dirty="0">
                <a:solidFill>
                  <a:schemeClr val="dk2"/>
                </a:solidFill>
                <a:ea typeface="Gill Sans"/>
                <a:cs typeface="Gill Sans"/>
                <a:sym typeface="Gill Sans"/>
              </a:rPr>
              <a:t>, </a:t>
            </a:r>
            <a:r>
              <a:rPr lang="en-US" sz="1100" b="0" i="1" u="none" strike="noStrike" cap="none" dirty="0">
                <a:solidFill>
                  <a:schemeClr val="dk2"/>
                </a:solidFill>
                <a:ea typeface="Gill Sans"/>
                <a:cs typeface="Gill Sans"/>
                <a:sym typeface="Gill Sans"/>
              </a:rPr>
              <a:t>22</a:t>
            </a:r>
            <a:r>
              <a:rPr lang="en-US" sz="1100" b="0" i="0" u="none" strike="noStrike" cap="none" dirty="0">
                <a:solidFill>
                  <a:schemeClr val="dk2"/>
                </a:solidFill>
                <a:ea typeface="Gill Sans"/>
                <a:cs typeface="Gill Sans"/>
                <a:sym typeface="Gill Sans"/>
              </a:rPr>
              <a:t>(9), e21279. https://</a:t>
            </a:r>
            <a:r>
              <a:rPr lang="en-US" sz="1100" b="0" i="0" u="none" strike="noStrike" cap="none" dirty="0" err="1">
                <a:solidFill>
                  <a:schemeClr val="dk2"/>
                </a:solidFill>
                <a:ea typeface="Gill Sans"/>
                <a:cs typeface="Gill Sans"/>
                <a:sym typeface="Gill Sans"/>
              </a:rPr>
              <a:t>doi.org</a:t>
            </a:r>
            <a:r>
              <a:rPr lang="en-US" sz="1100" b="0" i="0" u="none" strike="noStrike" cap="none" dirty="0">
                <a:solidFill>
                  <a:schemeClr val="dk2"/>
                </a:solidFill>
                <a:ea typeface="Gill Sans"/>
                <a:cs typeface="Gill Sans"/>
                <a:sym typeface="Gill Sans"/>
              </a:rPr>
              <a:t>/10.2196/21279</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grpSp>
        <p:nvGrpSpPr>
          <p:cNvPr id="151" name="Google Shape;151;p6"/>
          <p:cNvGrpSpPr/>
          <p:nvPr/>
        </p:nvGrpSpPr>
        <p:grpSpPr>
          <a:xfrm>
            <a:off x="446533" y="453643"/>
            <a:ext cx="11298934" cy="5936922"/>
            <a:chOff x="446533" y="453643"/>
            <a:chExt cx="11298934" cy="5936922"/>
          </a:xfrm>
        </p:grpSpPr>
        <p:sp>
          <p:nvSpPr>
            <p:cNvPr id="152" name="Google Shape;152;p6"/>
            <p:cNvSpPr/>
            <p:nvPr/>
          </p:nvSpPr>
          <p:spPr>
            <a:xfrm>
              <a:off x="446533" y="4199467"/>
              <a:ext cx="11296733" cy="21910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6"/>
          <p:cNvSpPr txBox="1">
            <a:spLocks noGrp="1"/>
          </p:cNvSpPr>
          <p:nvPr>
            <p:ph type="title"/>
          </p:nvPr>
        </p:nvSpPr>
        <p:spPr>
          <a:xfrm>
            <a:off x="595828" y="4666726"/>
            <a:ext cx="10993549" cy="1475013"/>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4000" dirty="0">
                <a:solidFill>
                  <a:schemeClr val="lt1"/>
                </a:solidFill>
              </a:rPr>
              <a:t>THE SCOPE OF THE PROBLEM</a:t>
            </a:r>
            <a:endParaRPr sz="4000" dirty="0"/>
          </a:p>
        </p:txBody>
      </p:sp>
      <p:pic>
        <p:nvPicPr>
          <p:cNvPr id="157" name="Google Shape;157;p6"/>
          <p:cNvPicPr preferRelativeResize="0"/>
          <p:nvPr/>
        </p:nvPicPr>
        <p:blipFill rotWithShape="1">
          <a:blip r:embed="rId3">
            <a:alphaModFix/>
          </a:blip>
          <a:srcRect t="12147" r="-1" b="40658"/>
          <a:stretch/>
        </p:blipFill>
        <p:spPr>
          <a:xfrm>
            <a:off x="446532" y="599725"/>
            <a:ext cx="11292143" cy="35572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4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{1F18B19A-87BD-4648-BE70-D0D7DAD7AF5A}tf10001123</Template>
  <TotalTime>279</TotalTime>
  <Words>3763</Words>
  <Application>Microsoft Macintosh PowerPoint</Application>
  <PresentationFormat>Widescreen</PresentationFormat>
  <Paragraphs>378</Paragraphs>
  <Slides>48</Slides>
  <Notes>37</Notes>
  <HiddenSlides>1</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Georgia</vt:lpstr>
      <vt:lpstr>Gill Sans</vt:lpstr>
      <vt:lpstr>Gill Sans MT</vt:lpstr>
      <vt:lpstr>Noto Sans Symbols</vt:lpstr>
      <vt:lpstr>Calibri</vt:lpstr>
      <vt:lpstr>Wingdings 2</vt:lpstr>
      <vt:lpstr>Arial</vt:lpstr>
      <vt:lpstr>Wingdings</vt:lpstr>
      <vt:lpstr>Dividend</vt:lpstr>
      <vt:lpstr>SUICIDE PREVENTION ON COLLEGE CAMPUSES </vt:lpstr>
      <vt:lpstr>LEARNING OBJECTIVES </vt:lpstr>
      <vt:lpstr>PowerPoint Presentation</vt:lpstr>
      <vt:lpstr>PowerPoint Presentation</vt:lpstr>
      <vt:lpstr>What is Mental health? </vt:lpstr>
      <vt:lpstr>Mental Health on college campuses </vt:lpstr>
      <vt:lpstr>Mental health Survey Data  </vt:lpstr>
      <vt:lpstr>COVID-19 &amp; COLLEGE MENTAL HEALTH </vt:lpstr>
      <vt:lpstr>THE SCOPE OF THE PROBLEM</vt:lpstr>
      <vt:lpstr>Defining Terms </vt:lpstr>
      <vt:lpstr>Tips for talking about suicide </vt:lpstr>
      <vt:lpstr>Suicide Statistics, U.S. 2020 </vt:lpstr>
      <vt:lpstr>SUICIDE RISK IN DIVERSE COMMUNITIES</vt:lpstr>
      <vt:lpstr>INTERSECTIONALITY AND SUICIDE </vt:lpstr>
      <vt:lpstr>THE SUICIDAL MIND </vt:lpstr>
      <vt:lpstr>PowerPoint Presentation</vt:lpstr>
      <vt:lpstr>COMMON ANSWERS</vt:lpstr>
      <vt:lpstr>Kevin Hines:  I jumped from the Golden gate bridge </vt:lpstr>
      <vt:lpstr>Recognizing suicide behavior </vt:lpstr>
      <vt:lpstr>EVENTS THAT CAN CONTRIBUTE TO  SUICIDAL BEHAVIOR</vt:lpstr>
      <vt:lpstr>SUICIDE RISK FACTORS (CDC,AFSP.ORG)</vt:lpstr>
      <vt:lpstr>ACUTE WARNING SIGNS OF SUICIDE </vt:lpstr>
      <vt:lpstr>ADDITIONAL SUICIDE WARNING SIGNS </vt:lpstr>
      <vt:lpstr>STATEMENTS TO PAY ATTENTION TO</vt:lpstr>
      <vt:lpstr>Protective Factors</vt:lpstr>
      <vt:lpstr>HOW to help</vt:lpstr>
      <vt:lpstr>BEFORE YOU BEGIN…</vt:lpstr>
      <vt:lpstr>“WE’RE ARE ALL IN THIS TOGETHER”   BY ACTIVE MINDS &amp; NATL SUICIDE PREVENTION LIFELINE</vt:lpstr>
      <vt:lpstr>We are all in this together by active Minds  </vt:lpstr>
      <vt:lpstr>HOW TO HELP</vt:lpstr>
      <vt:lpstr>STEP # 1 – ASK </vt:lpstr>
      <vt:lpstr>Additional Ways to ask about suicide </vt:lpstr>
      <vt:lpstr>STEP #2 –  BE  THERE </vt:lpstr>
      <vt:lpstr>MAKING A CONNECTION </vt:lpstr>
      <vt:lpstr>CONNECTION SKILLS: SPACE &amp; EMPATHY </vt:lpstr>
      <vt:lpstr>STEP #3 KEEP THEM SAFE </vt:lpstr>
      <vt:lpstr>STEP #4 HELP THEM TO CONNECT </vt:lpstr>
      <vt:lpstr>RESOURCE: SAFETY PLAN</vt:lpstr>
      <vt:lpstr>HOW A SAFETY PLAN HELPS KEEP THEIR  THERMOMETER IN THE GREEN</vt:lpstr>
      <vt:lpstr>STEP # 5 FOLLOW UP</vt:lpstr>
      <vt:lpstr>Additional Thoughts</vt:lpstr>
      <vt:lpstr>PowerPoint Presentation</vt:lpstr>
      <vt:lpstr>PRACTICING SELF COMPASSION </vt:lpstr>
      <vt:lpstr>PowerPoint Presentation</vt:lpstr>
      <vt:lpstr>PowerPoint Presentation</vt:lpstr>
      <vt:lpstr>PowerPoint Presentation</vt:lpstr>
      <vt:lpstr>PowerPoint Presentation</vt:lpstr>
      <vt:lpstr>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SUICIDE PREVENTION ON COLLEGE CAMPUSES </dc:title>
  <dc:creator>Cristina Rita</dc:creator>
  <cp:lastModifiedBy>Cristina Rita</cp:lastModifiedBy>
  <cp:revision>5</cp:revision>
  <dcterms:created xsi:type="dcterms:W3CDTF">2021-10-04T22:44:38Z</dcterms:created>
  <dcterms:modified xsi:type="dcterms:W3CDTF">2022-10-19T23:57:27Z</dcterms:modified>
</cp:coreProperties>
</file>