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veat" panose="020B0604020202020204" charset="0"/>
      <p:regular r:id="rId23"/>
      <p:bold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Playfair Displ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Maureen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2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 and tricks for using Hypothesis with database articles and ebooks from the catalog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b449bb12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b449bb12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b7688a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b7688a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8206c8f8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8206c8f8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b449bb12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b449bb12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  <a:r>
              <a:rPr lang="en" sz="1050">
                <a:solidFill>
                  <a:srgbClr val="2D3B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050" b="1">
                <a:solidFill>
                  <a:srgbClr val="2D3B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https://hypothesis.instructure.com/enroll/KHKKWH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Basics of Hypothesis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use Hypothesis with LibreText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Basics of Hypothesis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use Hypothesis with LibreText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creative/more advanced uses of Hypothesis creative/more advanced uses of Hypothesis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b449bb12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b449bb12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206c8c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8206c8c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8206c8c1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8206c8c1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b449bb12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b449bb12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b449bb12e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b449bb12e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b449bb12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b449bb12e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b449bb12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b449bb12e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4CXo6RK0NQ1-17H7j6Y7XNpNf-oBRi7E8scS_evts6qHI-Q/viewfor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PJCxplD5g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utori.com/en/story/climate-change-is-it-a-real-crisis-or-just-a-hoax--NU45v7zjFezkJ4z6H7gwiTXB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enberg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226175"/>
            <a:ext cx="7893000" cy="13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3780">
                <a:solidFill>
                  <a:srgbClr val="FFFFFF"/>
                </a:solidFill>
              </a:rPr>
              <a:t>Reading and Annotating with Hypothesis in the ZTC Classroom</a:t>
            </a:r>
            <a:endParaRPr sz="3780">
              <a:solidFill>
                <a:srgbClr val="FFFFFF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Autumn Ottenad (Hypothesis), Kat King, Maureen O’Herin, Katie Eagan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Psych. and Behavioral Sciences database: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697950" y="14649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75" y="1212300"/>
            <a:ext cx="7102925" cy="37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Visit the Hypothesis Canvas shell!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Tutorials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TLC workshops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Webinars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 Assignments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Autumn Ottenad to set up a </a:t>
            </a:r>
            <a:br>
              <a:rPr lang="en"/>
            </a:br>
            <a:r>
              <a:rPr lang="en"/>
              <a:t>1:1 appointment: </a:t>
            </a:r>
            <a:br>
              <a:rPr lang="en"/>
            </a:br>
            <a:r>
              <a:rPr lang="en"/>
              <a:t>https://meetings.hubspot.com/autumn-ottenad/instructor-one-on-one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875" y="528600"/>
            <a:ext cx="2985300" cy="2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fill out the survey!</a:t>
            </a: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563C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https://docs.google.com/forms/d/e/1FAIpQLSd4CXo6RK0NQ1-17H7j6Y7XNpNf-oBRi7E8scS_evts6qHI-Q/viewform</a:t>
            </a:r>
            <a:endParaRPr sz="1400" u="sng">
              <a:solidFill>
                <a:srgbClr val="0563C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solidFill>
                <a:srgbClr val="0563C1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 Intro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Autumn Ottenad, Hypothesis Liaison!</a:t>
            </a:r>
            <a:endParaRPr sz="2000"/>
          </a:p>
        </p:txBody>
      </p:sp>
      <p:sp>
        <p:nvSpPr>
          <p:cNvPr id="76" name="Google Shape;76;p14"/>
          <p:cNvSpPr txBox="1"/>
          <p:nvPr/>
        </p:nvSpPr>
        <p:spPr>
          <a:xfrm>
            <a:off x="310375" y="4450075"/>
            <a:ext cx="307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https://bit.ly/LasPositasOER2021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1911000" y="1459825"/>
            <a:ext cx="6921300" cy="2439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29890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4242"/>
              <a:buNone/>
            </a:pPr>
            <a:r>
              <a:rPr lang="en" sz="2891"/>
              <a:t>Build community and digital literacy w/ Hypothesis</a:t>
            </a:r>
            <a:endParaRPr sz="2891"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7241875" y="848200"/>
            <a:ext cx="13620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Kat King, English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4" name="Google Shape;84;p15" descr="screenshot sample student annotation using Hypothesis" title="sample student annot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526" y="1326100"/>
            <a:ext cx="6921349" cy="2311624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5"/>
          <p:cNvSpPr/>
          <p:nvPr/>
        </p:nvSpPr>
        <p:spPr>
          <a:xfrm>
            <a:off x="311700" y="943900"/>
            <a:ext cx="3228900" cy="160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Step 1: </a:t>
            </a:r>
            <a:r>
              <a:rPr lang="en" sz="13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Instructor provides articles from right and left-leaning sources for small group annotation</a:t>
            </a:r>
            <a:endParaRPr sz="13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" name="Google Shape;86;p15" descr="Hypothesis logo" title="hypothesi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9000" y="298900"/>
            <a:ext cx="373300" cy="3733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5"/>
          <p:cNvSpPr/>
          <p:nvPr/>
        </p:nvSpPr>
        <p:spPr>
          <a:xfrm>
            <a:off x="5909050" y="3420000"/>
            <a:ext cx="3091500" cy="160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Step 2: </a:t>
            </a:r>
            <a:r>
              <a:rPr lang="en" sz="13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Students find examples and analyze rhetorical strategies in right and left-leaning sources</a:t>
            </a:r>
            <a:endParaRPr sz="13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30325" y="3899425"/>
            <a:ext cx="1552200" cy="981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00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#ClimateCrisis or #ClimateHoax?</a:t>
            </a:r>
            <a:endParaRPr sz="18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24010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build independence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93650" y="1017725"/>
            <a:ext cx="3043800" cy="19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Step 3:</a:t>
            </a:r>
            <a:r>
              <a:rPr lang="en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 Students research using (free!) Library Databases and select a (free) book to read to learn more</a:t>
            </a:r>
            <a:endParaRPr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3913525" y="1189300"/>
            <a:ext cx="4208400" cy="1579500"/>
          </a:xfrm>
          <a:prstGeom prst="rect">
            <a:avLst/>
          </a:prstGeom>
          <a:solidFill>
            <a:srgbClr val="F1C232"/>
          </a:solidFill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535375" y="3112350"/>
            <a:ext cx="5029200" cy="1677300"/>
          </a:xfrm>
          <a:prstGeom prst="rect">
            <a:avLst/>
          </a:prstGeom>
          <a:solidFill>
            <a:srgbClr val="F1C232"/>
          </a:solidFill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6" descr="screenshot of OverDrive Library webpage" title="OverDrive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275" y="2940387"/>
            <a:ext cx="5029202" cy="1677224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16" descr="screenshot of LPC Library Database search screen" title="LPC Library Database search scre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675" y="1017728"/>
            <a:ext cx="4208400" cy="1579373"/>
          </a:xfrm>
          <a:prstGeom prst="rect">
            <a:avLst/>
          </a:prstGeom>
          <a:noFill/>
          <a:ln w="381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16"/>
          <p:cNvSpPr txBox="1"/>
          <p:nvPr/>
        </p:nvSpPr>
        <p:spPr>
          <a:xfrm>
            <a:off x="215300" y="4617600"/>
            <a:ext cx="13398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Kat King, English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produce a digital essay</a:t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493650" y="1017725"/>
            <a:ext cx="3043800" cy="19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Step 4:</a:t>
            </a:r>
            <a:r>
              <a:rPr lang="en" sz="15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 Students pull from annotations to build a digital research essay </a:t>
            </a:r>
            <a:endParaRPr sz="15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6" name="Google Shape;106;p17" descr="sample digital essay on climate change" title="Sample Sutor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9850" y="11701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909075" y="3397100"/>
            <a:ext cx="1306800" cy="9090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7" descr="open book with crossed out dollar sign" title="Zero Textbook Cost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325" y="3182775"/>
            <a:ext cx="1306925" cy="1009650"/>
          </a:xfrm>
          <a:prstGeom prst="rect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7"/>
          <p:cNvSpPr txBox="1"/>
          <p:nvPr/>
        </p:nvSpPr>
        <p:spPr>
          <a:xfrm>
            <a:off x="7703275" y="4751525"/>
            <a:ext cx="19857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Kat King, English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162650" y="4599125"/>
            <a:ext cx="2918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Student Essay: Climate Change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(shared with permission!)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73700" y="3009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 i="1">
                <a:solidFill>
                  <a:schemeClr val="accent5"/>
                </a:solidFill>
              </a:rPr>
              <a:t>Jane Eyre</a:t>
            </a:r>
            <a:r>
              <a:rPr lang="en" sz="2680">
                <a:solidFill>
                  <a:schemeClr val="accent5"/>
                </a:solidFill>
              </a:rPr>
              <a:t> on Project Gutenberg</a:t>
            </a:r>
            <a:r>
              <a:rPr lang="en" sz="2680"/>
              <a:t>--Maureen O’Herin</a:t>
            </a:r>
            <a:endParaRPr sz="2680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82825" y="1858550"/>
            <a:ext cx="8449500" cy="31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/>
              <a:t>Find your long text + check for Hypothesis compatibility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Accessing a  text in Project Gutenberg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/>
              <a:t>Creating an  assignment in Canvas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/>
              <a:t>Breaking the reading into sections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/>
              <a:t>Assign a new focus or scaffold the focus of annotations as students read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</a:pPr>
            <a:r>
              <a:rPr lang="en"/>
              <a:t>Use Tags to help students focus on their final project for the text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</a:pPr>
            <a:r>
              <a:rPr lang="en"/>
              <a:t>Bring in text and media that students can link to the reading and discuss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/>
              <a:t>View the reading/annotating along the way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/>
              <a:t>support  folks who fall behind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/>
              <a:t>Model and encourage good annotations early and throughout the reading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/>
              <a:t>Students can access sections of the long work with Tags, so their final project comes together with ease and depth.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473700" y="945950"/>
            <a:ext cx="7723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Deeper dive into using Hypothesis to read a longer work, in this case a novel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5611"/>
              <a:buNone/>
            </a:pPr>
            <a:r>
              <a:rPr lang="en" sz="2780"/>
              <a:t>Using Hypothesis with Library Database Materials--Katie Eagan</a:t>
            </a:r>
            <a:endParaRPr sz="278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caveats: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balancing the potential of providing online materials at no cost to students with fair use laws; think about the following: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For database articles, students are able to access those online anyway; Hypothesis just provides a vehicle to read them.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For books that have limited digital copies, use an excerpt. The Columbia U Copyright Advisory Office asks the following: 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Does the excerpt “fulfill a demonstrated legitimate purpose in the course curriculum”? Is it “narrowly tailored to achieve that purpose”? 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Does the excerpt constitute a small portion of the work, and is it not “readily available for digital academic use at a reasonable price”? 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Is it only accessible to students enrolled in a specific course and term?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Do you remind students of copyright limitations so that the article won’t be distributed to others?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(https://www.usg.edu/copyright/the_fair_use_exception)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Caveats, cont.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every database or article will work well with Hypothesis</a:t>
            </a:r>
            <a:br>
              <a:rPr lang="en"/>
            </a:b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using the permalink, it has to be hosted at a public URL;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downloading a PDF is possible, that is one’s best bet; you would then upload it into Canvas Files;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PDF’s, however, are in columns, which Hypothesis has trouble with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PDF’s need selectable digital text, and some PDF’s are poorly OCR’ed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 out in advance and ask Hypothesis for help if necessary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Ebook in One Search: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Playfair Display"/>
                <a:ea typeface="Playfair Display"/>
                <a:cs typeface="Playfair Display"/>
                <a:sym typeface="Playfair Display"/>
              </a:rPr>
              <a:t>Carolyn Finney, chapter from </a:t>
            </a:r>
            <a:r>
              <a:rPr lang="en" sz="2200" b="1" i="1">
                <a:latin typeface="Playfair Display"/>
                <a:ea typeface="Playfair Display"/>
                <a:cs typeface="Playfair Display"/>
                <a:sym typeface="Playfair Display"/>
              </a:rPr>
              <a:t>Black Faces, White Spaces</a:t>
            </a:r>
            <a:endParaRPr sz="2200"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1928825"/>
            <a:ext cx="7688873" cy="27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On-screen Show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Cambria</vt:lpstr>
      <vt:lpstr>Playfair Display</vt:lpstr>
      <vt:lpstr>Caveat</vt:lpstr>
      <vt:lpstr>Georgia</vt:lpstr>
      <vt:lpstr>Lato</vt:lpstr>
      <vt:lpstr>Arial</vt:lpstr>
      <vt:lpstr>Calibri</vt:lpstr>
      <vt:lpstr>Blue &amp; Gold</vt:lpstr>
      <vt:lpstr>Reading and Annotating with Hypothesis in the ZTC Classroom</vt:lpstr>
      <vt:lpstr>Hypothesis Intro</vt:lpstr>
      <vt:lpstr>Build community and digital literacy w/ Hypothesis</vt:lpstr>
      <vt:lpstr>Students build independence</vt:lpstr>
      <vt:lpstr>Students produce a digital essay</vt:lpstr>
      <vt:lpstr>Jane Eyre on Project Gutenberg--Maureen O’Herin</vt:lpstr>
      <vt:lpstr>Using Hypothesis with Library Database Materials--Katie Eagan</vt:lpstr>
      <vt:lpstr>Caveats, cont.</vt:lpstr>
      <vt:lpstr>Ebook in One Search:</vt:lpstr>
      <vt:lpstr> Psych. and Behavioral Sciences database:</vt:lpstr>
      <vt:lpstr>Questions?</vt:lpstr>
      <vt:lpstr>Please fill out the survey!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Annotating with Hypothesis in the ZTC Classroom</dc:title>
  <dc:creator>David Powers</dc:creator>
  <cp:lastModifiedBy>David Powers</cp:lastModifiedBy>
  <cp:revision>1</cp:revision>
  <dcterms:modified xsi:type="dcterms:W3CDTF">2021-10-28T23:50:00Z</dcterms:modified>
</cp:coreProperties>
</file>