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media1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29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0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rgbClr val="82F4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upport.movegb.com/how-to-play-music-over-your-live-stream-on-zoo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GOqu8ayu5rU)" TargetMode="External"/><Relationship Id="rId3" Type="http://schemas.openxmlformats.org/officeDocument/2006/relationships/hyperlink" Target="https://thesoftwarepro.com/powerpoint-countdown-timer/#create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c8fS-RB7FYw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zoom-fatigue-1200x6281-1.png" descr="zoom-fatigue-1200x6281-1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3463" t="0" r="3463" b="0"/>
          <a:stretch>
            <a:fillRect/>
          </a:stretch>
        </p:blipFill>
        <p:spPr>
          <a:xfrm>
            <a:off x="127000" y="0"/>
            <a:ext cx="24384000" cy="13716001"/>
          </a:xfrm>
          <a:prstGeom prst="rect">
            <a:avLst/>
          </a:prstGeom>
        </p:spPr>
      </p:pic>
      <p:sp>
        <p:nvSpPr>
          <p:cNvPr id="167" name="Humanizing the Digital Environment For Faculty and Students"/>
          <p:cNvSpPr txBox="1"/>
          <p:nvPr>
            <p:ph type="title"/>
          </p:nvPr>
        </p:nvSpPr>
        <p:spPr>
          <a:xfrm>
            <a:off x="110643" y="11266441"/>
            <a:ext cx="21869401" cy="906186"/>
          </a:xfrm>
          <a:prstGeom prst="rect">
            <a:avLst/>
          </a:prstGeom>
        </p:spPr>
        <p:txBody>
          <a:bodyPr/>
          <a:lstStyle/>
          <a:p>
            <a:pPr defTabSz="554990">
              <a:defRPr spc="-190" sz="4750">
                <a:solidFill>
                  <a:srgbClr val="1D871F"/>
                </a:solidFill>
              </a:defRPr>
            </a:pPr>
            <a:r>
              <a:t>Humanizing the D</a:t>
            </a:r>
            <a:r>
              <a:rPr>
                <a:solidFill>
                  <a:srgbClr val="628757"/>
                </a:solidFill>
              </a:rPr>
              <a:t>ig</a:t>
            </a:r>
            <a:r>
              <a:t>ital Environment For Faculty and Students</a:t>
            </a:r>
          </a:p>
        </p:txBody>
      </p:sp>
      <p:sp>
        <p:nvSpPr>
          <p:cNvPr id="168" name="Flex Day Fall 2020 Las Positas College"/>
          <p:cNvSpPr txBox="1"/>
          <p:nvPr>
            <p:ph type="body" sz="quarter" idx="1"/>
          </p:nvPr>
        </p:nvSpPr>
        <p:spPr>
          <a:xfrm>
            <a:off x="6396851" y="12647683"/>
            <a:ext cx="21869401" cy="547730"/>
          </a:xfrm>
          <a:prstGeom prst="rect">
            <a:avLst/>
          </a:prstGeom>
        </p:spPr>
        <p:txBody>
          <a:bodyPr/>
          <a:lstStyle>
            <a:lvl1pPr defTabSz="443992">
              <a:defRPr spc="-79" sz="2660"/>
            </a:lvl1pPr>
          </a:lstStyle>
          <a:p>
            <a:pPr/>
            <a:r>
              <a:t>Flex Day Fall 2020 Las Positas College  </a:t>
            </a:r>
          </a:p>
        </p:txBody>
      </p:sp>
      <p:sp>
        <p:nvSpPr>
          <p:cNvPr id="169" name="Text"/>
          <p:cNvSpPr txBox="1"/>
          <p:nvPr/>
        </p:nvSpPr>
        <p:spPr>
          <a:xfrm>
            <a:off x="11868543" y="6585138"/>
            <a:ext cx="646914" cy="5427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70" name="Text"/>
          <p:cNvSpPr txBox="1"/>
          <p:nvPr/>
        </p:nvSpPr>
        <p:spPr>
          <a:xfrm>
            <a:off x="11995543" y="6712138"/>
            <a:ext cx="646914" cy="5427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71" name="Presented by Shawn Taylor  MA, MHRS"/>
          <p:cNvSpPr txBox="1"/>
          <p:nvPr/>
        </p:nvSpPr>
        <p:spPr>
          <a:xfrm>
            <a:off x="19113089" y="12993640"/>
            <a:ext cx="5310141" cy="54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Presented by Shawn Taylor  MA, MHRS</a:t>
            </a:r>
          </a:p>
        </p:txBody>
      </p:sp>
      <p:pic>
        <p:nvPicPr>
          <p:cNvPr id="172" name="02 Cherry Blossom Girl.mp3" descr="02 Cherry Blossom Gir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446000" y="7110537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80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72255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ings to keep in mind.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defTabSz="821531">
              <a:spcBef>
                <a:spcPts val="400"/>
              </a:spcBef>
              <a:tabLst>
                <a:tab pos="812800" algn="l"/>
              </a:tabLst>
              <a:defRPr cap="none" spc="-59" sz="6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Things to keep in mind.</a:t>
            </a:r>
          </a:p>
        </p:txBody>
      </p:sp>
      <p:sp>
        <p:nvSpPr>
          <p:cNvPr id="175" name="- What does rigor mean in our current context?…"/>
          <p:cNvSpPr txBox="1"/>
          <p:nvPr>
            <p:ph type="body" idx="1"/>
          </p:nvPr>
        </p:nvSpPr>
        <p:spPr>
          <a:xfrm>
            <a:off x="31737" y="3048685"/>
            <a:ext cx="21869401" cy="7137401"/>
          </a:xfrm>
          <a:prstGeom prst="rect">
            <a:avLst/>
          </a:prstGeom>
        </p:spPr>
        <p:txBody>
          <a:bodyPr/>
          <a:lstStyle/>
          <a:p>
            <a:pPr defTabSz="414781">
              <a:spcBef>
                <a:spcPts val="2300"/>
              </a:spcBef>
              <a:defRPr sz="3905"/>
            </a:pPr>
            <a:r>
              <a:t>- What does rigor mean in our current context?</a:t>
            </a:r>
          </a:p>
          <a:p>
            <a:pPr defTabSz="414781">
              <a:spcBef>
                <a:spcPts val="2300"/>
              </a:spcBef>
              <a:defRPr sz="3905"/>
            </a:pPr>
            <a:r>
              <a:t>- Be gentle with yourself.</a:t>
            </a:r>
          </a:p>
          <a:p>
            <a:pPr defTabSz="414781">
              <a:spcBef>
                <a:spcPts val="2300"/>
              </a:spcBef>
              <a:defRPr sz="3905"/>
            </a:pPr>
            <a:r>
              <a:t>- Striking the balance between student and instructor needs.</a:t>
            </a:r>
          </a:p>
          <a:p>
            <a:pPr defTabSz="414781">
              <a:spcBef>
                <a:spcPts val="2300"/>
              </a:spcBef>
              <a:defRPr sz="3905"/>
            </a:pPr>
            <a:r>
              <a:t>- (I’ll harp on this) Ritual vs Routine</a:t>
            </a:r>
          </a:p>
          <a:p>
            <a:pPr defTabSz="414781">
              <a:spcBef>
                <a:spcPts val="2300"/>
              </a:spcBef>
              <a:defRPr sz="3905"/>
            </a:pPr>
          </a:p>
          <a:p>
            <a:pPr defTabSz="414781">
              <a:spcBef>
                <a:spcPts val="2300"/>
              </a:spcBef>
              <a:defRPr sz="3905"/>
            </a:pPr>
          </a:p>
          <a:p>
            <a:pPr defTabSz="414781">
              <a:spcBef>
                <a:spcPts val="2300"/>
              </a:spcBef>
              <a:defRPr sz="284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40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 Class in Four Acts"/>
          <p:cNvSpPr txBox="1"/>
          <p:nvPr>
            <p:ph type="body" idx="22"/>
          </p:nvPr>
        </p:nvSpPr>
        <p:spPr>
          <a:xfrm>
            <a:off x="31737" y="3536753"/>
            <a:ext cx="21869401" cy="9003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33995">
              <a:lnSpc>
                <a:spcPct val="80000"/>
              </a:lnSpc>
              <a:spcBef>
                <a:spcPts val="200"/>
              </a:spcBef>
              <a:tabLst>
                <a:tab pos="533400" algn="l"/>
              </a:tabLst>
              <a:defRPr b="1" cap="none" spc="-52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Class in Four Acts  </a:t>
            </a:r>
          </a:p>
        </p:txBody>
      </p:sp>
      <p:sp>
        <p:nvSpPr>
          <p:cNvPr id="178" name="The Structure for Today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defTabSz="821531">
              <a:spcBef>
                <a:spcPts val="400"/>
              </a:spcBef>
              <a:tabLst>
                <a:tab pos="812800" algn="l"/>
              </a:tabLst>
              <a:defRPr cap="none" spc="-59" sz="6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Structure for Today </a:t>
            </a:r>
          </a:p>
        </p:txBody>
      </p:sp>
      <p:sp>
        <p:nvSpPr>
          <p:cNvPr id="179" name="Act One: Starting the Class/Setting the Tone…"/>
          <p:cNvSpPr txBox="1"/>
          <p:nvPr>
            <p:ph type="body" idx="1"/>
          </p:nvPr>
        </p:nvSpPr>
        <p:spPr>
          <a:xfrm>
            <a:off x="429939" y="6089906"/>
            <a:ext cx="21869401" cy="7137401"/>
          </a:xfrm>
          <a:prstGeom prst="rect">
            <a:avLst/>
          </a:prstGeom>
        </p:spPr>
        <p:txBody>
          <a:bodyPr/>
          <a:lstStyle/>
          <a:p>
            <a:pPr/>
            <a:r>
              <a:t>Act One: Starting the Class/Setting the Tone</a:t>
            </a:r>
          </a:p>
          <a:p>
            <a:pPr/>
            <a:r>
              <a:t>Act Two: Breaks/Mindfulness </a:t>
            </a:r>
          </a:p>
          <a:p>
            <a:pPr/>
            <a:r>
              <a:t>Act Three: Student Camaraderie/Community Building</a:t>
            </a:r>
          </a:p>
          <a:p>
            <a:pPr/>
            <a:r>
              <a:t>Act Four: Ending the Class/Student Takeaways </a:t>
            </a:r>
          </a:p>
        </p:txBody>
      </p:sp>
      <p:pic>
        <p:nvPicPr>
          <p:cNvPr id="180" name="02 Cherry Blossom Girl.mp3" descr="02 Cherry Blossom Girl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80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2689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ct One: Starting the Class/Setting the Tone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defTabSz="821531">
              <a:spcBef>
                <a:spcPts val="400"/>
              </a:spcBef>
              <a:tabLst>
                <a:tab pos="812800" algn="l"/>
              </a:tabLst>
              <a:defRPr cap="none" spc="-59" sz="6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Act One: Starting the Class/Setting the Tone</a:t>
            </a:r>
          </a:p>
        </p:txBody>
      </p:sp>
      <p:sp>
        <p:nvSpPr>
          <p:cNvPr id="183" name="Ways to Begin The Class…"/>
          <p:cNvSpPr txBox="1"/>
          <p:nvPr>
            <p:ph type="body" idx="1"/>
          </p:nvPr>
        </p:nvSpPr>
        <p:spPr>
          <a:xfrm>
            <a:off x="31737" y="4079325"/>
            <a:ext cx="21869401" cy="7137401"/>
          </a:xfrm>
          <a:prstGeom prst="rect">
            <a:avLst/>
          </a:prstGeom>
        </p:spPr>
        <p:txBody>
          <a:bodyPr/>
          <a:lstStyle/>
          <a:p>
            <a:pPr algn="ctr" defTabSz="479044">
              <a:spcBef>
                <a:spcPts val="2700"/>
              </a:spcBef>
              <a:defRPr sz="3280"/>
            </a:pPr>
            <a:r>
              <a:t>Ways to Begin The Class</a:t>
            </a:r>
          </a:p>
          <a:p>
            <a:pPr algn="ctr" defTabSz="479044">
              <a:spcBef>
                <a:spcPts val="2700"/>
              </a:spcBef>
              <a:defRPr sz="3280"/>
            </a:pPr>
          </a:p>
          <a:p>
            <a:pPr defTabSz="479044">
              <a:spcBef>
                <a:spcPts val="2700"/>
              </a:spcBef>
              <a:defRPr sz="3280"/>
            </a:pPr>
            <a:r>
              <a:t>- A Song (how to play via Zoom: </a:t>
            </a:r>
            <a:r>
              <a:rPr u="sng">
                <a:hlinkClick r:id="rId2" invalidUrl="" action="" tgtFrame="" tooltip="" history="1" highlightClick="0" endSnd="0"/>
              </a:rPr>
              <a:t>https://support.movegb.com/how-to-play-music-over-your-live-stream-on-zoom</a:t>
            </a:r>
            <a:r>
              <a:t>)</a:t>
            </a:r>
          </a:p>
          <a:p>
            <a:pPr defTabSz="479044">
              <a:spcBef>
                <a:spcPts val="2700"/>
              </a:spcBef>
              <a:defRPr sz="3280"/>
            </a:pPr>
            <a:r>
              <a:t>- A Quote Related to the material being discussed </a:t>
            </a:r>
          </a:p>
          <a:p>
            <a:pPr defTabSz="479044">
              <a:spcBef>
                <a:spcPts val="2700"/>
              </a:spcBef>
              <a:defRPr sz="3280"/>
            </a:pPr>
            <a:r>
              <a:t>- An Image </a:t>
            </a:r>
          </a:p>
          <a:p>
            <a:pPr defTabSz="479044">
              <a:spcBef>
                <a:spcPts val="2700"/>
              </a:spcBef>
              <a:defRPr sz="3280"/>
            </a:pPr>
            <a:r>
              <a:t>After the second or third week, you could invite students to share their song, quote, or image. Make sure to set rules/parameters for what is and isn’t acceptable. </a:t>
            </a:r>
          </a:p>
          <a:p>
            <a:pPr defTabSz="479044">
              <a:spcBef>
                <a:spcPts val="2700"/>
              </a:spcBef>
              <a:defRPr sz="3280"/>
            </a:pPr>
            <a:r>
              <a:t>- Ritual vs. Routine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50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ct Two: Breaks/Mindfulness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defTabSz="821531">
              <a:spcBef>
                <a:spcPts val="400"/>
              </a:spcBef>
              <a:tabLst>
                <a:tab pos="812800" algn="l"/>
              </a:tabLst>
              <a:defRPr cap="none" spc="-59" sz="6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Act Two: Breaks/Mindfulness </a:t>
            </a:r>
          </a:p>
        </p:txBody>
      </p:sp>
      <p:sp>
        <p:nvSpPr>
          <p:cNvPr id="186" name="Make Mindful Breaks an Intentional Part of Your Class…"/>
          <p:cNvSpPr txBox="1"/>
          <p:nvPr>
            <p:ph type="body" idx="1"/>
          </p:nvPr>
        </p:nvSpPr>
        <p:spPr>
          <a:xfrm>
            <a:off x="31737" y="4196443"/>
            <a:ext cx="21869401" cy="7137401"/>
          </a:xfrm>
          <a:prstGeom prst="rect">
            <a:avLst/>
          </a:prstGeom>
        </p:spPr>
        <p:txBody>
          <a:bodyPr/>
          <a:lstStyle/>
          <a:p>
            <a:pPr algn="ctr" defTabSz="332993">
              <a:spcBef>
                <a:spcPts val="1800"/>
              </a:spcBef>
              <a:defRPr sz="3135"/>
            </a:pPr>
            <a:r>
              <a:t>Make Mindful Breaks an Intentional Part of Your Class</a:t>
            </a:r>
          </a:p>
          <a:p>
            <a:pPr algn="ctr" defTabSz="332993">
              <a:spcBef>
                <a:spcPts val="1800"/>
              </a:spcBef>
              <a:defRPr sz="3135"/>
            </a:pPr>
          </a:p>
          <a:p>
            <a:pPr defTabSz="332993">
              <a:spcBef>
                <a:spcPts val="1800"/>
              </a:spcBef>
              <a:defRPr sz="2850"/>
            </a:pPr>
            <a:r>
              <a:t>- Students should be informed of the length of the break (start and stop times) and also given some explicit instructions (take a deep breath every ten seconds for one minute).</a:t>
            </a:r>
          </a:p>
          <a:p>
            <a:pPr defTabSz="332993">
              <a:spcBef>
                <a:spcPts val="1800"/>
              </a:spcBef>
              <a:defRPr sz="2850"/>
            </a:pPr>
            <a:r>
              <a:t>- 20-20-20 Rule </a:t>
            </a:r>
          </a:p>
          <a:p>
            <a:pPr defTabSz="332993">
              <a:spcBef>
                <a:spcPts val="1800"/>
              </a:spcBef>
              <a:defRPr sz="2850"/>
            </a:pPr>
            <a:r>
              <a:t>- When the break is over, formally restart the class with something physical (a shake out, a stretch, deep breath with forceful exhalation. </a:t>
            </a:r>
          </a:p>
          <a:p>
            <a:pPr defTabSz="332993">
              <a:spcBef>
                <a:spcPts val="1800"/>
              </a:spcBef>
              <a:defRPr sz="2850"/>
            </a:pPr>
          </a:p>
          <a:p>
            <a:pPr defTabSz="332993">
              <a:spcBef>
                <a:spcPts val="1800"/>
              </a:spcBef>
              <a:defRPr sz="2850"/>
            </a:pPr>
            <a:r>
              <a:t>*Instructions on how to create and embed a Countdown Timer in </a:t>
            </a:r>
            <a:r>
              <a:rPr u="sng">
                <a:hlinkClick r:id="rId2" invalidUrl="" action="" tgtFrame="" tooltip="" history="1" highlightClick="0" endSnd="0"/>
              </a:rPr>
              <a:t>Keynote </a:t>
            </a:r>
            <a:r>
              <a:t>or </a:t>
            </a:r>
            <a:r>
              <a:rPr u="sng">
                <a:hlinkClick r:id="rId3" invalidUrl="" action="" tgtFrame="" tooltip="" history="1" highlightClick="0" endSnd="0"/>
              </a:rPr>
              <a:t>PowerPoint</a:t>
            </a:r>
          </a:p>
          <a:p>
            <a:pPr defTabSz="332993">
              <a:spcBef>
                <a:spcPts val="1800"/>
              </a:spcBef>
              <a:defRPr sz="228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Act Three: Student Camaraderie/Community Building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defTabSz="519937">
              <a:lnSpc>
                <a:spcPct val="100000"/>
              </a:lnSpc>
              <a:spcBef>
                <a:spcPts val="2900"/>
              </a:spcBef>
              <a:defRPr cap="none" spc="0" sz="53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Act Three: Student Camaraderie/Community Building</a:t>
            </a:r>
          </a:p>
        </p:txBody>
      </p:sp>
      <p:sp>
        <p:nvSpPr>
          <p:cNvPr id="189" name="Intentionally Provide Opportunities for Student Interaction and Agency…"/>
          <p:cNvSpPr txBox="1"/>
          <p:nvPr>
            <p:ph type="body" idx="1"/>
          </p:nvPr>
        </p:nvSpPr>
        <p:spPr>
          <a:xfrm>
            <a:off x="31737" y="4196443"/>
            <a:ext cx="21869401" cy="7137401"/>
          </a:xfrm>
          <a:prstGeom prst="rect">
            <a:avLst/>
          </a:prstGeom>
        </p:spPr>
        <p:txBody>
          <a:bodyPr/>
          <a:lstStyle/>
          <a:p>
            <a:pPr algn="ctr">
              <a:defRPr b="1" sz="5000">
                <a:latin typeface="Helvetica"/>
                <a:ea typeface="Helvetica"/>
                <a:cs typeface="Helvetica"/>
                <a:sym typeface="Helvetica"/>
              </a:defRPr>
            </a:pPr>
            <a:r>
              <a:t>Intentionally Provide Opportunities for Student Interaction and Agency</a:t>
            </a:r>
          </a:p>
          <a:p>
            <a:pPr>
              <a:defRPr sz="3900"/>
            </a:pPr>
            <a:r>
              <a:t>-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Use Breakout Rooms for students to discuss topics and have them report back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sz="39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- If students are willing, have them link with an in-class accountability partner for mutual accountability and motivation. (Video showing how to set up a Google Voice account: </a:t>
            </a:r>
            <a:r>
              <a:rPr u="sng">
                <a:hlinkClick r:id="rId2" invalidUrl="" action="" tgtFrame="" tooltip="" history="1" highlightClick="0" endSnd="0"/>
              </a:rPr>
              <a:t>Here</a:t>
            </a:r>
            <a:r>
              <a:t>)</a:t>
            </a:r>
          </a:p>
          <a:p>
            <a:pPr>
              <a:defRPr sz="3900"/>
            </a:pPr>
            <a:r>
              <a:t>- Dedicate a portion of the class for students to present on what they are finding interesting/relevant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ct Four: Ending the Class/Student Takeaways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defTabSz="821531">
              <a:spcBef>
                <a:spcPts val="400"/>
              </a:spcBef>
              <a:tabLst>
                <a:tab pos="812800" algn="l"/>
              </a:tabLst>
              <a:defRPr cap="none" spc="-59" sz="6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Act Four: Ending the Class/Student Takeaways </a:t>
            </a:r>
          </a:p>
        </p:txBody>
      </p:sp>
      <p:sp>
        <p:nvSpPr>
          <p:cNvPr id="192" name="Make the Ending of Class Just as Intentional As the Beginning…"/>
          <p:cNvSpPr txBox="1"/>
          <p:nvPr>
            <p:ph type="body" idx="1"/>
          </p:nvPr>
        </p:nvSpPr>
        <p:spPr>
          <a:xfrm>
            <a:off x="31737" y="4196443"/>
            <a:ext cx="21869401" cy="7137401"/>
          </a:xfrm>
          <a:prstGeom prst="rect">
            <a:avLst/>
          </a:prstGeom>
        </p:spPr>
        <p:txBody>
          <a:bodyPr/>
          <a:lstStyle/>
          <a:p>
            <a:pPr algn="ctr" defTabSz="432308">
              <a:spcBef>
                <a:spcPts val="2400"/>
              </a:spcBef>
              <a:defRPr sz="4070"/>
            </a:pPr>
            <a:r>
              <a:t>Make the Ending of Class Just as Intentional As the Beginning</a:t>
            </a:r>
          </a:p>
          <a:p>
            <a:pPr defTabSz="432308">
              <a:spcBef>
                <a:spcPts val="2400"/>
              </a:spcBef>
              <a:defRPr sz="4070"/>
            </a:pPr>
            <a:r>
              <a:t>- Ritual vs. Routine (again)</a:t>
            </a:r>
          </a:p>
          <a:p>
            <a:pPr defTabSz="432308">
              <a:spcBef>
                <a:spcPts val="2400"/>
              </a:spcBef>
              <a:defRPr sz="4070"/>
            </a:pPr>
            <a:r>
              <a:t>- Develop a signature sign off designed to see the class as a cohesive unit, e.g.: ‘Goodbye Scholars,’ ‘We did it, didn’t we?’ </a:t>
            </a:r>
          </a:p>
          <a:p>
            <a:pPr defTabSz="432308">
              <a:spcBef>
                <a:spcPts val="2400"/>
              </a:spcBef>
              <a:defRPr sz="4070"/>
            </a:pPr>
            <a:r>
              <a:t>- Ease into the ending of class. Don’t end class abruptly. Build in some adjustment time. </a:t>
            </a:r>
          </a:p>
          <a:p>
            <a:pPr defTabSz="432308">
              <a:spcBef>
                <a:spcPts val="2400"/>
              </a:spcBef>
              <a:defRPr sz="4070"/>
            </a:pPr>
            <a:r>
              <a:t>- End with a quote or an image or a song appropriate to the subject matter under review. </a:t>
            </a:r>
          </a:p>
          <a:p>
            <a:pPr defTabSz="432308">
              <a:spcBef>
                <a:spcPts val="2400"/>
              </a:spcBef>
              <a:defRPr sz="296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AD5FF">
            <a:alpha val="9672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in."/>
          <p:cNvSpPr txBox="1"/>
          <p:nvPr>
            <p:ph type="title"/>
          </p:nvPr>
        </p:nvSpPr>
        <p:spPr>
          <a:xfrm>
            <a:off x="31737" y="1514159"/>
            <a:ext cx="21869401" cy="1778386"/>
          </a:xfrm>
          <a:prstGeom prst="rect">
            <a:avLst/>
          </a:prstGeom>
        </p:spPr>
        <p:txBody>
          <a:bodyPr/>
          <a:lstStyle>
            <a:lvl1pPr algn="ctr" defTabSz="805100">
              <a:spcBef>
                <a:spcPts val="300"/>
              </a:spcBef>
              <a:tabLst>
                <a:tab pos="800100" algn="l"/>
              </a:tabLst>
              <a:defRPr cap="none" spc="-58" sz="588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Fin. </a:t>
            </a:r>
          </a:p>
        </p:txBody>
      </p:sp>
      <p:sp>
        <p:nvSpPr>
          <p:cNvPr id="195" name="- What resonated with you?…"/>
          <p:cNvSpPr txBox="1"/>
          <p:nvPr>
            <p:ph type="body" idx="1"/>
          </p:nvPr>
        </p:nvSpPr>
        <p:spPr>
          <a:xfrm>
            <a:off x="1257300" y="3798241"/>
            <a:ext cx="21869400" cy="7137401"/>
          </a:xfrm>
          <a:prstGeom prst="rect">
            <a:avLst/>
          </a:prstGeom>
        </p:spPr>
        <p:txBody>
          <a:bodyPr/>
          <a:lstStyle/>
          <a:p>
            <a:pPr defTabSz="572516">
              <a:spcBef>
                <a:spcPts val="3200"/>
              </a:spcBef>
              <a:defRPr sz="5390"/>
            </a:pPr>
            <a:r>
              <a:t>- What resonated with you?</a:t>
            </a:r>
          </a:p>
          <a:p>
            <a:pPr defTabSz="572516">
              <a:spcBef>
                <a:spcPts val="3200"/>
              </a:spcBef>
              <a:defRPr sz="5390"/>
            </a:pPr>
            <a:r>
              <a:t>- What were your takeaways.</a:t>
            </a:r>
          </a:p>
          <a:p>
            <a:pPr defTabSz="572516">
              <a:spcBef>
                <a:spcPts val="3200"/>
              </a:spcBef>
              <a:defRPr sz="5390"/>
            </a:pPr>
            <a:r>
              <a:t>- Would you like to discuss this further?</a:t>
            </a:r>
          </a:p>
          <a:p>
            <a:pPr defTabSz="572516">
              <a:spcBef>
                <a:spcPts val="3200"/>
              </a:spcBef>
              <a:defRPr sz="5390"/>
            </a:pPr>
          </a:p>
          <a:p>
            <a:pPr defTabSz="572516">
              <a:spcBef>
                <a:spcPts val="3200"/>
              </a:spcBef>
              <a:defRPr sz="392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