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66"/>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88" r:id="rId14"/>
    <p:sldId id="268" r:id="rId15"/>
    <p:sldId id="269" r:id="rId16"/>
    <p:sldId id="270" r:id="rId17"/>
    <p:sldId id="283" r:id="rId18"/>
    <p:sldId id="287" r:id="rId19"/>
    <p:sldId id="271" r:id="rId20"/>
    <p:sldId id="284" r:id="rId21"/>
    <p:sldId id="289" r:id="rId22"/>
    <p:sldId id="290" r:id="rId23"/>
    <p:sldId id="291" r:id="rId24"/>
    <p:sldId id="285" r:id="rId25"/>
    <p:sldId id="293" r:id="rId26"/>
    <p:sldId id="294" r:id="rId27"/>
    <p:sldId id="295" r:id="rId28"/>
    <p:sldId id="296" r:id="rId29"/>
    <p:sldId id="297" r:id="rId30"/>
    <p:sldId id="298" r:id="rId31"/>
    <p:sldId id="299" r:id="rId32"/>
    <p:sldId id="286" r:id="rId33"/>
    <p:sldId id="272" r:id="rId34"/>
    <p:sldId id="275" r:id="rId35"/>
    <p:sldId id="276" r:id="rId36"/>
    <p:sldId id="303" r:id="rId37"/>
    <p:sldId id="300" r:id="rId38"/>
    <p:sldId id="301" r:id="rId39"/>
    <p:sldId id="302" r:id="rId40"/>
    <p:sldId id="304" r:id="rId41"/>
    <p:sldId id="305" r:id="rId42"/>
    <p:sldId id="306" r:id="rId43"/>
    <p:sldId id="307" r:id="rId44"/>
    <p:sldId id="308" r:id="rId45"/>
    <p:sldId id="309" r:id="rId46"/>
    <p:sldId id="310" r:id="rId47"/>
    <p:sldId id="311" r:id="rId48"/>
    <p:sldId id="312" r:id="rId49"/>
    <p:sldId id="313" r:id="rId50"/>
    <p:sldId id="319" r:id="rId51"/>
    <p:sldId id="318" r:id="rId52"/>
    <p:sldId id="277" r:id="rId53"/>
    <p:sldId id="278" r:id="rId54"/>
    <p:sldId id="274" r:id="rId55"/>
    <p:sldId id="320" r:id="rId56"/>
    <p:sldId id="279" r:id="rId57"/>
    <p:sldId id="280" r:id="rId58"/>
    <p:sldId id="281" r:id="rId59"/>
    <p:sldId id="317" r:id="rId60"/>
    <p:sldId id="321" r:id="rId61"/>
    <p:sldId id="282" r:id="rId62"/>
    <p:sldId id="314" r:id="rId63"/>
    <p:sldId id="315" r:id="rId64"/>
    <p:sldId id="316"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60"/>
  </p:normalViewPr>
  <p:slideViewPr>
    <p:cSldViewPr snapToGrid="0">
      <p:cViewPr varScale="1">
        <p:scale>
          <a:sx n="86" d="100"/>
          <a:sy n="86" d="100"/>
        </p:scale>
        <p:origin x="48"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 Id="rId5" Type="http://schemas.openxmlformats.org/officeDocument/2006/relationships/image" Target="../media/image17.jpg"/><Relationship Id="rId4" Type="http://schemas.openxmlformats.org/officeDocument/2006/relationships/image" Target="../media/image16.jpg"/></Relationships>
</file>

<file path=ppt/diagrams/_rels/data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image" Target="../media/image19.jpg"/><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 Id="rId5" Type="http://schemas.openxmlformats.org/officeDocument/2006/relationships/image" Target="../media/image17.jpg"/><Relationship Id="rId4" Type="http://schemas.openxmlformats.org/officeDocument/2006/relationships/image" Target="../media/image16.jpg"/></Relationships>
</file>

<file path=ppt/diagrams/_rels/drawing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image" Target="../media/image19.jpg"/><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DA216-F79A-4FC4-855D-86FBA8632F41}" type="doc">
      <dgm:prSet loTypeId="urn:microsoft.com/office/officeart/2005/8/layout/vList2" loCatId="list" qsTypeId="urn:microsoft.com/office/officeart/2005/8/quickstyle/3d4" qsCatId="3D" csTypeId="urn:microsoft.com/office/officeart/2005/8/colors/accent1_2" csCatId="accent1"/>
      <dgm:spPr/>
      <dgm:t>
        <a:bodyPr/>
        <a:lstStyle/>
        <a:p>
          <a:endParaRPr lang="en-US"/>
        </a:p>
      </dgm:t>
    </dgm:pt>
    <dgm:pt modelId="{F3F2CA33-03E0-4158-9FFC-ECE5559B8908}">
      <dgm:prSet/>
      <dgm:spPr/>
      <dgm:t>
        <a:bodyPr/>
        <a:lstStyle/>
        <a:p>
          <a:pPr rtl="0"/>
          <a:r>
            <a:rPr lang="en-US" dirty="0" smtClean="0"/>
            <a:t>Born and raised in the Santa Clarita Valley, CA</a:t>
          </a:r>
          <a:endParaRPr lang="en-US" dirty="0"/>
        </a:p>
      </dgm:t>
    </dgm:pt>
    <dgm:pt modelId="{E743A970-7A3D-4C1A-B367-3A241CEA53BB}" type="parTrans" cxnId="{8812B7BA-A652-4AC8-9E36-1F2EA67DFB0F}">
      <dgm:prSet/>
      <dgm:spPr/>
      <dgm:t>
        <a:bodyPr/>
        <a:lstStyle/>
        <a:p>
          <a:endParaRPr lang="en-US"/>
        </a:p>
      </dgm:t>
    </dgm:pt>
    <dgm:pt modelId="{A9F07A32-DBCA-4D16-88B9-49625D2EFA56}" type="sibTrans" cxnId="{8812B7BA-A652-4AC8-9E36-1F2EA67DFB0F}">
      <dgm:prSet/>
      <dgm:spPr/>
      <dgm:t>
        <a:bodyPr/>
        <a:lstStyle/>
        <a:p>
          <a:endParaRPr lang="en-US"/>
        </a:p>
      </dgm:t>
    </dgm:pt>
    <dgm:pt modelId="{725B2C9A-9C24-498D-9CE5-D627419212B7}">
      <dgm:prSet/>
      <dgm:spPr/>
      <dgm:t>
        <a:bodyPr/>
        <a:lstStyle/>
        <a:p>
          <a:pPr rtl="0"/>
          <a:r>
            <a:rPr lang="en-US" smtClean="0"/>
            <a:t>Academic background in mathematics, psychology, and literature</a:t>
          </a:r>
          <a:endParaRPr lang="en-US"/>
        </a:p>
      </dgm:t>
    </dgm:pt>
    <dgm:pt modelId="{E9977B7B-EE45-4B6E-A72E-FE509E3F6AB0}" type="parTrans" cxnId="{39C19CE6-0545-4F23-849E-6214863453BA}">
      <dgm:prSet/>
      <dgm:spPr/>
      <dgm:t>
        <a:bodyPr/>
        <a:lstStyle/>
        <a:p>
          <a:endParaRPr lang="en-US"/>
        </a:p>
      </dgm:t>
    </dgm:pt>
    <dgm:pt modelId="{D2EF1DEE-4439-437E-825F-67889005B7A9}" type="sibTrans" cxnId="{39C19CE6-0545-4F23-849E-6214863453BA}">
      <dgm:prSet/>
      <dgm:spPr/>
      <dgm:t>
        <a:bodyPr/>
        <a:lstStyle/>
        <a:p>
          <a:endParaRPr lang="en-US"/>
        </a:p>
      </dgm:t>
    </dgm:pt>
    <dgm:pt modelId="{1D57B78E-184C-4A64-8721-B5297D180F88}">
      <dgm:prSet/>
      <dgm:spPr/>
      <dgm:t>
        <a:bodyPr/>
        <a:lstStyle/>
        <a:p>
          <a:pPr rtl="0"/>
          <a:r>
            <a:rPr lang="en-US" smtClean="0"/>
            <a:t>Strong interest in cognitive science and philosophy </a:t>
          </a:r>
          <a:endParaRPr lang="en-US"/>
        </a:p>
      </dgm:t>
    </dgm:pt>
    <dgm:pt modelId="{4FB2CDAD-281C-42AB-A895-F01F681F2692}" type="parTrans" cxnId="{50FBEF19-E704-4527-A233-3227AC2C8B1B}">
      <dgm:prSet/>
      <dgm:spPr/>
      <dgm:t>
        <a:bodyPr/>
        <a:lstStyle/>
        <a:p>
          <a:endParaRPr lang="en-US"/>
        </a:p>
      </dgm:t>
    </dgm:pt>
    <dgm:pt modelId="{5C299945-57FA-4698-A55C-D23CF5137A35}" type="sibTrans" cxnId="{50FBEF19-E704-4527-A233-3227AC2C8B1B}">
      <dgm:prSet/>
      <dgm:spPr/>
      <dgm:t>
        <a:bodyPr/>
        <a:lstStyle/>
        <a:p>
          <a:endParaRPr lang="en-US"/>
        </a:p>
      </dgm:t>
    </dgm:pt>
    <dgm:pt modelId="{4A76BDA2-85AB-4653-AA7B-61BE2AEDE5D8}">
      <dgm:prSet/>
      <dgm:spPr/>
      <dgm:t>
        <a:bodyPr/>
        <a:lstStyle/>
        <a:p>
          <a:pPr rtl="0"/>
          <a:r>
            <a:rPr lang="en-US" smtClean="0"/>
            <a:t>16 years experience teaching mathematics in higher education (11 of those at LPC)</a:t>
          </a:r>
          <a:endParaRPr lang="en-US"/>
        </a:p>
      </dgm:t>
    </dgm:pt>
    <dgm:pt modelId="{4D50674F-6180-4E58-905B-879FA9CC074A}" type="parTrans" cxnId="{6FA46EEE-794A-422B-B7F3-2D370521E762}">
      <dgm:prSet/>
      <dgm:spPr/>
      <dgm:t>
        <a:bodyPr/>
        <a:lstStyle/>
        <a:p>
          <a:endParaRPr lang="en-US"/>
        </a:p>
      </dgm:t>
    </dgm:pt>
    <dgm:pt modelId="{656B09DF-4817-44B9-BFD2-1A7D37330A3E}" type="sibTrans" cxnId="{6FA46EEE-794A-422B-B7F3-2D370521E762}">
      <dgm:prSet/>
      <dgm:spPr/>
      <dgm:t>
        <a:bodyPr/>
        <a:lstStyle/>
        <a:p>
          <a:endParaRPr lang="en-US"/>
        </a:p>
      </dgm:t>
    </dgm:pt>
    <dgm:pt modelId="{A5A85A8D-771B-4FA5-8DB7-8793EB3E2E37}" type="pres">
      <dgm:prSet presAssocID="{56ADA216-F79A-4FC4-855D-86FBA8632F41}" presName="linear" presStyleCnt="0">
        <dgm:presLayoutVars>
          <dgm:animLvl val="lvl"/>
          <dgm:resizeHandles val="exact"/>
        </dgm:presLayoutVars>
      </dgm:prSet>
      <dgm:spPr/>
      <dgm:t>
        <a:bodyPr/>
        <a:lstStyle/>
        <a:p>
          <a:endParaRPr lang="en-US"/>
        </a:p>
      </dgm:t>
    </dgm:pt>
    <dgm:pt modelId="{F0FF68E4-3201-4335-93D6-C09FD5811308}" type="pres">
      <dgm:prSet presAssocID="{F3F2CA33-03E0-4158-9FFC-ECE5559B8908}" presName="parentText" presStyleLbl="node1" presStyleIdx="0" presStyleCnt="4">
        <dgm:presLayoutVars>
          <dgm:chMax val="0"/>
          <dgm:bulletEnabled val="1"/>
        </dgm:presLayoutVars>
      </dgm:prSet>
      <dgm:spPr/>
      <dgm:t>
        <a:bodyPr/>
        <a:lstStyle/>
        <a:p>
          <a:endParaRPr lang="en-US"/>
        </a:p>
      </dgm:t>
    </dgm:pt>
    <dgm:pt modelId="{B58F6367-9F4A-4E54-AD59-8E48775DE35E}" type="pres">
      <dgm:prSet presAssocID="{A9F07A32-DBCA-4D16-88B9-49625D2EFA56}" presName="spacer" presStyleCnt="0"/>
      <dgm:spPr/>
    </dgm:pt>
    <dgm:pt modelId="{5030C412-8D01-494B-9D4A-9588D26EE09E}" type="pres">
      <dgm:prSet presAssocID="{725B2C9A-9C24-498D-9CE5-D627419212B7}" presName="parentText" presStyleLbl="node1" presStyleIdx="1" presStyleCnt="4">
        <dgm:presLayoutVars>
          <dgm:chMax val="0"/>
          <dgm:bulletEnabled val="1"/>
        </dgm:presLayoutVars>
      </dgm:prSet>
      <dgm:spPr/>
      <dgm:t>
        <a:bodyPr/>
        <a:lstStyle/>
        <a:p>
          <a:endParaRPr lang="en-US"/>
        </a:p>
      </dgm:t>
    </dgm:pt>
    <dgm:pt modelId="{4CC54982-DC3B-4CA1-B784-E445E61925D5}" type="pres">
      <dgm:prSet presAssocID="{D2EF1DEE-4439-437E-825F-67889005B7A9}" presName="spacer" presStyleCnt="0"/>
      <dgm:spPr/>
    </dgm:pt>
    <dgm:pt modelId="{54F480E4-4E2C-4046-98BE-BA3D2C431FD8}" type="pres">
      <dgm:prSet presAssocID="{1D57B78E-184C-4A64-8721-B5297D180F88}" presName="parentText" presStyleLbl="node1" presStyleIdx="2" presStyleCnt="4">
        <dgm:presLayoutVars>
          <dgm:chMax val="0"/>
          <dgm:bulletEnabled val="1"/>
        </dgm:presLayoutVars>
      </dgm:prSet>
      <dgm:spPr/>
      <dgm:t>
        <a:bodyPr/>
        <a:lstStyle/>
        <a:p>
          <a:endParaRPr lang="en-US"/>
        </a:p>
      </dgm:t>
    </dgm:pt>
    <dgm:pt modelId="{D6298ED8-AE45-482B-8BFC-2F3110FF7ADE}" type="pres">
      <dgm:prSet presAssocID="{5C299945-57FA-4698-A55C-D23CF5137A35}" presName="spacer" presStyleCnt="0"/>
      <dgm:spPr/>
    </dgm:pt>
    <dgm:pt modelId="{DEF42489-69D9-40D2-AD87-10D94F2E3FFF}" type="pres">
      <dgm:prSet presAssocID="{4A76BDA2-85AB-4653-AA7B-61BE2AEDE5D8}" presName="parentText" presStyleLbl="node1" presStyleIdx="3" presStyleCnt="4">
        <dgm:presLayoutVars>
          <dgm:chMax val="0"/>
          <dgm:bulletEnabled val="1"/>
        </dgm:presLayoutVars>
      </dgm:prSet>
      <dgm:spPr/>
      <dgm:t>
        <a:bodyPr/>
        <a:lstStyle/>
        <a:p>
          <a:endParaRPr lang="en-US"/>
        </a:p>
      </dgm:t>
    </dgm:pt>
  </dgm:ptLst>
  <dgm:cxnLst>
    <dgm:cxn modelId="{6FA46EEE-794A-422B-B7F3-2D370521E762}" srcId="{56ADA216-F79A-4FC4-855D-86FBA8632F41}" destId="{4A76BDA2-85AB-4653-AA7B-61BE2AEDE5D8}" srcOrd="3" destOrd="0" parTransId="{4D50674F-6180-4E58-905B-879FA9CC074A}" sibTransId="{656B09DF-4817-44B9-BFD2-1A7D37330A3E}"/>
    <dgm:cxn modelId="{B42731DF-95BF-4DD0-BE37-ABD759DD0723}" type="presOf" srcId="{56ADA216-F79A-4FC4-855D-86FBA8632F41}" destId="{A5A85A8D-771B-4FA5-8DB7-8793EB3E2E37}" srcOrd="0" destOrd="0" presId="urn:microsoft.com/office/officeart/2005/8/layout/vList2"/>
    <dgm:cxn modelId="{82A326FF-46A8-4D52-85ED-DF51B9C886A5}" type="presOf" srcId="{F3F2CA33-03E0-4158-9FFC-ECE5559B8908}" destId="{F0FF68E4-3201-4335-93D6-C09FD5811308}" srcOrd="0" destOrd="0" presId="urn:microsoft.com/office/officeart/2005/8/layout/vList2"/>
    <dgm:cxn modelId="{8812B7BA-A652-4AC8-9E36-1F2EA67DFB0F}" srcId="{56ADA216-F79A-4FC4-855D-86FBA8632F41}" destId="{F3F2CA33-03E0-4158-9FFC-ECE5559B8908}" srcOrd="0" destOrd="0" parTransId="{E743A970-7A3D-4C1A-B367-3A241CEA53BB}" sibTransId="{A9F07A32-DBCA-4D16-88B9-49625D2EFA56}"/>
    <dgm:cxn modelId="{BC1C6388-48A7-4F1C-8444-4504868C5619}" type="presOf" srcId="{4A76BDA2-85AB-4653-AA7B-61BE2AEDE5D8}" destId="{DEF42489-69D9-40D2-AD87-10D94F2E3FFF}" srcOrd="0" destOrd="0" presId="urn:microsoft.com/office/officeart/2005/8/layout/vList2"/>
    <dgm:cxn modelId="{39C19CE6-0545-4F23-849E-6214863453BA}" srcId="{56ADA216-F79A-4FC4-855D-86FBA8632F41}" destId="{725B2C9A-9C24-498D-9CE5-D627419212B7}" srcOrd="1" destOrd="0" parTransId="{E9977B7B-EE45-4B6E-A72E-FE509E3F6AB0}" sibTransId="{D2EF1DEE-4439-437E-825F-67889005B7A9}"/>
    <dgm:cxn modelId="{1BA2E080-08E4-4E57-AE92-6700ECE7E320}" type="presOf" srcId="{1D57B78E-184C-4A64-8721-B5297D180F88}" destId="{54F480E4-4E2C-4046-98BE-BA3D2C431FD8}" srcOrd="0" destOrd="0" presId="urn:microsoft.com/office/officeart/2005/8/layout/vList2"/>
    <dgm:cxn modelId="{50FBEF19-E704-4527-A233-3227AC2C8B1B}" srcId="{56ADA216-F79A-4FC4-855D-86FBA8632F41}" destId="{1D57B78E-184C-4A64-8721-B5297D180F88}" srcOrd="2" destOrd="0" parTransId="{4FB2CDAD-281C-42AB-A895-F01F681F2692}" sibTransId="{5C299945-57FA-4698-A55C-D23CF5137A35}"/>
    <dgm:cxn modelId="{01FC7BBE-357C-4493-8C38-67D851106C33}" type="presOf" srcId="{725B2C9A-9C24-498D-9CE5-D627419212B7}" destId="{5030C412-8D01-494B-9D4A-9588D26EE09E}" srcOrd="0" destOrd="0" presId="urn:microsoft.com/office/officeart/2005/8/layout/vList2"/>
    <dgm:cxn modelId="{D8C06FBC-4138-4330-9CB4-8CEFD40784E4}" type="presParOf" srcId="{A5A85A8D-771B-4FA5-8DB7-8793EB3E2E37}" destId="{F0FF68E4-3201-4335-93D6-C09FD5811308}" srcOrd="0" destOrd="0" presId="urn:microsoft.com/office/officeart/2005/8/layout/vList2"/>
    <dgm:cxn modelId="{16B48A2D-1B73-40D4-985F-CCB33B02995B}" type="presParOf" srcId="{A5A85A8D-771B-4FA5-8DB7-8793EB3E2E37}" destId="{B58F6367-9F4A-4E54-AD59-8E48775DE35E}" srcOrd="1" destOrd="0" presId="urn:microsoft.com/office/officeart/2005/8/layout/vList2"/>
    <dgm:cxn modelId="{1888EC39-4255-46B7-9F4E-A87079AF7407}" type="presParOf" srcId="{A5A85A8D-771B-4FA5-8DB7-8793EB3E2E37}" destId="{5030C412-8D01-494B-9D4A-9588D26EE09E}" srcOrd="2" destOrd="0" presId="urn:microsoft.com/office/officeart/2005/8/layout/vList2"/>
    <dgm:cxn modelId="{2BE1977E-B913-4A0C-9930-2BFFB37AAAE0}" type="presParOf" srcId="{A5A85A8D-771B-4FA5-8DB7-8793EB3E2E37}" destId="{4CC54982-DC3B-4CA1-B784-E445E61925D5}" srcOrd="3" destOrd="0" presId="urn:microsoft.com/office/officeart/2005/8/layout/vList2"/>
    <dgm:cxn modelId="{6882743F-AD82-420E-B755-595795CF1D28}" type="presParOf" srcId="{A5A85A8D-771B-4FA5-8DB7-8793EB3E2E37}" destId="{54F480E4-4E2C-4046-98BE-BA3D2C431FD8}" srcOrd="4" destOrd="0" presId="urn:microsoft.com/office/officeart/2005/8/layout/vList2"/>
    <dgm:cxn modelId="{56FCF5D3-61AD-46B4-B6D6-90E1A5C6E55C}" type="presParOf" srcId="{A5A85A8D-771B-4FA5-8DB7-8793EB3E2E37}" destId="{D6298ED8-AE45-482B-8BFC-2F3110FF7ADE}" srcOrd="5" destOrd="0" presId="urn:microsoft.com/office/officeart/2005/8/layout/vList2"/>
    <dgm:cxn modelId="{A45AC3FB-DCD0-4B36-8D8D-938D1BA9592B}" type="presParOf" srcId="{A5A85A8D-771B-4FA5-8DB7-8793EB3E2E37}" destId="{DEF42489-69D9-40D2-AD87-10D94F2E3FF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23A16A-1A9B-4D94-9170-5E1FC219809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9F895F8-7F55-4D36-BDBC-23468D604A00}">
      <dgm:prSet/>
      <dgm:spPr>
        <a:solidFill>
          <a:srgbClr val="7030A0"/>
        </a:solidFill>
      </dgm:spPr>
      <dgm:t>
        <a:bodyPr/>
        <a:lstStyle/>
        <a:p>
          <a:pPr rtl="0"/>
          <a:r>
            <a:rPr lang="en-US" dirty="0" smtClean="0"/>
            <a:t>On average, it only takes about 100 </a:t>
          </a:r>
          <a:r>
            <a:rPr lang="en-US" dirty="0" err="1" smtClean="0"/>
            <a:t>ms</a:t>
          </a:r>
          <a:r>
            <a:rPr lang="en-US" dirty="0" smtClean="0"/>
            <a:t> from the time visual imagery (photons) enters the eye and is processed by the retinal ganglion cells to the time that visual data is processed hierarchically by the visual cortex and enters into the IT.  Within 50 </a:t>
          </a:r>
          <a:r>
            <a:rPr lang="en-US" dirty="0" err="1" smtClean="0"/>
            <a:t>ms</a:t>
          </a:r>
          <a:r>
            <a:rPr lang="en-US" dirty="0" smtClean="0"/>
            <a:t> of additional processing by IT (to the original 100 </a:t>
          </a:r>
          <a:r>
            <a:rPr lang="en-US" dirty="0" err="1" smtClean="0"/>
            <a:t>ms</a:t>
          </a:r>
          <a:r>
            <a:rPr lang="en-US" dirty="0" smtClean="0"/>
            <a:t> delay), core object recognition occurs.  </a:t>
          </a:r>
          <a:endParaRPr lang="en-US" dirty="0"/>
        </a:p>
      </dgm:t>
    </dgm:pt>
    <dgm:pt modelId="{824169BE-46F2-43AB-85F5-D27215792AD1}" type="parTrans" cxnId="{67FC2783-B639-4233-91F5-2C546A979CE7}">
      <dgm:prSet/>
      <dgm:spPr/>
      <dgm:t>
        <a:bodyPr/>
        <a:lstStyle/>
        <a:p>
          <a:endParaRPr lang="en-US"/>
        </a:p>
      </dgm:t>
    </dgm:pt>
    <dgm:pt modelId="{04650491-DD25-4F93-9236-5CCEB98158F6}" type="sibTrans" cxnId="{67FC2783-B639-4233-91F5-2C546A979CE7}">
      <dgm:prSet/>
      <dgm:spPr/>
      <dgm:t>
        <a:bodyPr/>
        <a:lstStyle/>
        <a:p>
          <a:endParaRPr lang="en-US"/>
        </a:p>
      </dgm:t>
    </dgm:pt>
    <dgm:pt modelId="{86C16EAB-94BD-4DF6-B5C8-7B028D13EB26}">
      <dgm:prSet/>
      <dgm:spPr>
        <a:solidFill>
          <a:srgbClr val="7030A0"/>
        </a:solidFill>
      </dgm:spPr>
      <dgm:t>
        <a:bodyPr/>
        <a:lstStyle/>
        <a:p>
          <a:pPr rtl="0"/>
          <a:r>
            <a:rPr lang="en-US" dirty="0" smtClean="0"/>
            <a:t>There is evidence to support that the ventral stream generates neuronal activity that results in robust </a:t>
          </a:r>
          <a:r>
            <a:rPr lang="en-US" i="1" dirty="0" smtClean="0"/>
            <a:t>invariant</a:t>
          </a:r>
          <a:r>
            <a:rPr lang="en-US" dirty="0" smtClean="0"/>
            <a:t> core object recognition abilities.  Low-level visual processing occurs in area V1, where information from the retina is mapped and basic object features can be detected.  By the time visual data makes its way down the ventral stream to IT, that data is heavily processed and fine-tuned.</a:t>
          </a:r>
          <a:endParaRPr lang="en-US" dirty="0"/>
        </a:p>
      </dgm:t>
    </dgm:pt>
    <dgm:pt modelId="{9F221203-B52D-4F65-A041-F561F04905FC}" type="parTrans" cxnId="{C08633AE-3554-4310-8666-3C324AF7CC78}">
      <dgm:prSet/>
      <dgm:spPr/>
      <dgm:t>
        <a:bodyPr/>
        <a:lstStyle/>
        <a:p>
          <a:endParaRPr lang="en-US"/>
        </a:p>
      </dgm:t>
    </dgm:pt>
    <dgm:pt modelId="{7384B2D9-8168-40B8-92FE-15BCDEEBA57E}" type="sibTrans" cxnId="{C08633AE-3554-4310-8666-3C324AF7CC78}">
      <dgm:prSet/>
      <dgm:spPr/>
      <dgm:t>
        <a:bodyPr/>
        <a:lstStyle/>
        <a:p>
          <a:endParaRPr lang="en-US"/>
        </a:p>
      </dgm:t>
    </dgm:pt>
    <dgm:pt modelId="{2E19B4D6-C368-4847-BED7-BEB43FE7AE3C}" type="pres">
      <dgm:prSet presAssocID="{E123A16A-1A9B-4D94-9170-5E1FC2198093}" presName="linear" presStyleCnt="0">
        <dgm:presLayoutVars>
          <dgm:animLvl val="lvl"/>
          <dgm:resizeHandles val="exact"/>
        </dgm:presLayoutVars>
      </dgm:prSet>
      <dgm:spPr/>
      <dgm:t>
        <a:bodyPr/>
        <a:lstStyle/>
        <a:p>
          <a:endParaRPr lang="en-US"/>
        </a:p>
      </dgm:t>
    </dgm:pt>
    <dgm:pt modelId="{950A4ED7-3491-426A-A847-7765375212B6}" type="pres">
      <dgm:prSet presAssocID="{69F895F8-7F55-4D36-BDBC-23468D604A00}" presName="parentText" presStyleLbl="node1" presStyleIdx="0" presStyleCnt="2">
        <dgm:presLayoutVars>
          <dgm:chMax val="0"/>
          <dgm:bulletEnabled val="1"/>
        </dgm:presLayoutVars>
      </dgm:prSet>
      <dgm:spPr/>
      <dgm:t>
        <a:bodyPr/>
        <a:lstStyle/>
        <a:p>
          <a:endParaRPr lang="en-US"/>
        </a:p>
      </dgm:t>
    </dgm:pt>
    <dgm:pt modelId="{DDFF6B02-672C-43F2-AC9F-4BF3F07BB671}" type="pres">
      <dgm:prSet presAssocID="{04650491-DD25-4F93-9236-5CCEB98158F6}" presName="spacer" presStyleCnt="0"/>
      <dgm:spPr/>
    </dgm:pt>
    <dgm:pt modelId="{0B5B0597-B616-40E0-94E7-527C3A5EF1D9}" type="pres">
      <dgm:prSet presAssocID="{86C16EAB-94BD-4DF6-B5C8-7B028D13EB26}" presName="parentText" presStyleLbl="node1" presStyleIdx="1" presStyleCnt="2">
        <dgm:presLayoutVars>
          <dgm:chMax val="0"/>
          <dgm:bulletEnabled val="1"/>
        </dgm:presLayoutVars>
      </dgm:prSet>
      <dgm:spPr/>
      <dgm:t>
        <a:bodyPr/>
        <a:lstStyle/>
        <a:p>
          <a:endParaRPr lang="en-US"/>
        </a:p>
      </dgm:t>
    </dgm:pt>
  </dgm:ptLst>
  <dgm:cxnLst>
    <dgm:cxn modelId="{49001519-51E5-41D1-95A9-33F626B2F1FC}" type="presOf" srcId="{E123A16A-1A9B-4D94-9170-5E1FC2198093}" destId="{2E19B4D6-C368-4847-BED7-BEB43FE7AE3C}" srcOrd="0" destOrd="0" presId="urn:microsoft.com/office/officeart/2005/8/layout/vList2"/>
    <dgm:cxn modelId="{7649B7A6-134A-4A3F-AEE2-336EE9E94BB0}" type="presOf" srcId="{86C16EAB-94BD-4DF6-B5C8-7B028D13EB26}" destId="{0B5B0597-B616-40E0-94E7-527C3A5EF1D9}" srcOrd="0" destOrd="0" presId="urn:microsoft.com/office/officeart/2005/8/layout/vList2"/>
    <dgm:cxn modelId="{C9F88640-7259-4A99-BFED-0EC511A3091E}" type="presOf" srcId="{69F895F8-7F55-4D36-BDBC-23468D604A00}" destId="{950A4ED7-3491-426A-A847-7765375212B6}" srcOrd="0" destOrd="0" presId="urn:microsoft.com/office/officeart/2005/8/layout/vList2"/>
    <dgm:cxn modelId="{67FC2783-B639-4233-91F5-2C546A979CE7}" srcId="{E123A16A-1A9B-4D94-9170-5E1FC2198093}" destId="{69F895F8-7F55-4D36-BDBC-23468D604A00}" srcOrd="0" destOrd="0" parTransId="{824169BE-46F2-43AB-85F5-D27215792AD1}" sibTransId="{04650491-DD25-4F93-9236-5CCEB98158F6}"/>
    <dgm:cxn modelId="{C08633AE-3554-4310-8666-3C324AF7CC78}" srcId="{E123A16A-1A9B-4D94-9170-5E1FC2198093}" destId="{86C16EAB-94BD-4DF6-B5C8-7B028D13EB26}" srcOrd="1" destOrd="0" parTransId="{9F221203-B52D-4F65-A041-F561F04905FC}" sibTransId="{7384B2D9-8168-40B8-92FE-15BCDEEBA57E}"/>
    <dgm:cxn modelId="{1B53A9F0-5345-4D25-9233-324E1371B984}" type="presParOf" srcId="{2E19B4D6-C368-4847-BED7-BEB43FE7AE3C}" destId="{950A4ED7-3491-426A-A847-7765375212B6}" srcOrd="0" destOrd="0" presId="urn:microsoft.com/office/officeart/2005/8/layout/vList2"/>
    <dgm:cxn modelId="{1357F407-0607-4D39-828D-61862BC797BB}" type="presParOf" srcId="{2E19B4D6-C368-4847-BED7-BEB43FE7AE3C}" destId="{DDFF6B02-672C-43F2-AC9F-4BF3F07BB671}" srcOrd="1" destOrd="0" presId="urn:microsoft.com/office/officeart/2005/8/layout/vList2"/>
    <dgm:cxn modelId="{974E49F0-ADB7-42FE-BCEC-D0C7B7D1AB98}" type="presParOf" srcId="{2E19B4D6-C368-4847-BED7-BEB43FE7AE3C}" destId="{0B5B0597-B616-40E0-94E7-527C3A5EF1D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96E6AD-E895-4C46-AD1F-CFEDC579E5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BC5359-920E-4D59-B800-25142A413FB0}">
      <dgm:prSet/>
      <dgm:spPr>
        <a:solidFill>
          <a:srgbClr val="7030A0"/>
        </a:solidFill>
        <a:ln>
          <a:solidFill>
            <a:schemeClr val="tx1"/>
          </a:solidFill>
        </a:ln>
      </dgm:spPr>
      <dgm:t>
        <a:bodyPr/>
        <a:lstStyle/>
        <a:p>
          <a:pPr rtl="0"/>
          <a:r>
            <a:rPr lang="en-US" dirty="0" smtClean="0">
              <a:ln>
                <a:solidFill>
                  <a:sysClr val="windowText" lastClr="000000"/>
                </a:solidFill>
              </a:ln>
            </a:rPr>
            <a:t>“The only known means of rapidly conveying information through the ventral pathway is via the spiking activity that travels along axons. Thus, we consider the neuronal representation in a given cortical area (e.g., the “IT representation”) to be the spatiotemporal pattern of spikes produced by the set of pyramidal neurons that project out of that area (e.g., the spiking patterns traveling along the population of axons that project out of IT.”</a:t>
          </a:r>
        </a:p>
        <a:p>
          <a:pPr rtl="0"/>
          <a:endParaRPr lang="en-US" dirty="0" smtClean="0">
            <a:ln>
              <a:solidFill>
                <a:sysClr val="windowText" lastClr="000000"/>
              </a:solidFill>
            </a:ln>
          </a:endParaRPr>
        </a:p>
        <a:p>
          <a:pPr rtl="0"/>
          <a:r>
            <a:rPr lang="en-US" dirty="0" smtClean="0">
              <a:ln>
                <a:solidFill>
                  <a:sysClr val="windowText" lastClr="000000"/>
                </a:solidFill>
              </a:ln>
            </a:rPr>
            <a:t>-</a:t>
          </a:r>
          <a:r>
            <a:rPr lang="en-US" dirty="0" err="1" smtClean="0">
              <a:ln>
                <a:solidFill>
                  <a:sysClr val="windowText" lastClr="000000"/>
                </a:solidFill>
              </a:ln>
            </a:rPr>
            <a:t>DiCarlo</a:t>
          </a:r>
          <a:r>
            <a:rPr lang="en-US" dirty="0" smtClean="0">
              <a:ln>
                <a:solidFill>
                  <a:sysClr val="windowText" lastClr="000000"/>
                </a:solidFill>
              </a:ln>
            </a:rPr>
            <a:t> et al.</a:t>
          </a:r>
          <a:endParaRPr lang="en-US" dirty="0">
            <a:ln>
              <a:solidFill>
                <a:sysClr val="windowText" lastClr="000000"/>
              </a:solidFill>
            </a:ln>
          </a:endParaRPr>
        </a:p>
      </dgm:t>
    </dgm:pt>
    <dgm:pt modelId="{B6E91460-BFB6-424F-BBBA-DE19B058D540}" type="parTrans" cxnId="{7AB071DA-8FE8-48F3-BDE4-C87AD56487A0}">
      <dgm:prSet/>
      <dgm:spPr/>
      <dgm:t>
        <a:bodyPr/>
        <a:lstStyle/>
        <a:p>
          <a:endParaRPr lang="en-US"/>
        </a:p>
      </dgm:t>
    </dgm:pt>
    <dgm:pt modelId="{2D23004F-1417-42A3-AA0D-2C7D1B887F53}" type="sibTrans" cxnId="{7AB071DA-8FE8-48F3-BDE4-C87AD56487A0}">
      <dgm:prSet/>
      <dgm:spPr/>
      <dgm:t>
        <a:bodyPr/>
        <a:lstStyle/>
        <a:p>
          <a:endParaRPr lang="en-US"/>
        </a:p>
      </dgm:t>
    </dgm:pt>
    <dgm:pt modelId="{16E1349B-3159-4A6D-AA4C-A56D406B51A1}" type="pres">
      <dgm:prSet presAssocID="{C296E6AD-E895-4C46-AD1F-CFEDC579E548}" presName="linear" presStyleCnt="0">
        <dgm:presLayoutVars>
          <dgm:animLvl val="lvl"/>
          <dgm:resizeHandles val="exact"/>
        </dgm:presLayoutVars>
      </dgm:prSet>
      <dgm:spPr/>
      <dgm:t>
        <a:bodyPr/>
        <a:lstStyle/>
        <a:p>
          <a:endParaRPr lang="en-US"/>
        </a:p>
      </dgm:t>
    </dgm:pt>
    <dgm:pt modelId="{24E6DED7-6DFA-4D1E-895C-3062C9F442E3}" type="pres">
      <dgm:prSet presAssocID="{B1BC5359-920E-4D59-B800-25142A413FB0}" presName="parentText" presStyleLbl="node1" presStyleIdx="0" presStyleCnt="1" custScaleX="89068" custScaleY="59769" custLinFactNeighborX="-6604" custLinFactNeighborY="-6483">
        <dgm:presLayoutVars>
          <dgm:chMax val="0"/>
          <dgm:bulletEnabled val="1"/>
        </dgm:presLayoutVars>
      </dgm:prSet>
      <dgm:spPr/>
      <dgm:t>
        <a:bodyPr/>
        <a:lstStyle/>
        <a:p>
          <a:endParaRPr lang="en-US"/>
        </a:p>
      </dgm:t>
    </dgm:pt>
  </dgm:ptLst>
  <dgm:cxnLst>
    <dgm:cxn modelId="{53172A06-756D-4828-ADD4-EEB1DBCD40AB}" type="presOf" srcId="{B1BC5359-920E-4D59-B800-25142A413FB0}" destId="{24E6DED7-6DFA-4D1E-895C-3062C9F442E3}" srcOrd="0" destOrd="0" presId="urn:microsoft.com/office/officeart/2005/8/layout/vList2"/>
    <dgm:cxn modelId="{B7B10846-AFF6-40CC-9ACD-D0FDAC72EAA6}" type="presOf" srcId="{C296E6AD-E895-4C46-AD1F-CFEDC579E548}" destId="{16E1349B-3159-4A6D-AA4C-A56D406B51A1}" srcOrd="0" destOrd="0" presId="urn:microsoft.com/office/officeart/2005/8/layout/vList2"/>
    <dgm:cxn modelId="{7AB071DA-8FE8-48F3-BDE4-C87AD56487A0}" srcId="{C296E6AD-E895-4C46-AD1F-CFEDC579E548}" destId="{B1BC5359-920E-4D59-B800-25142A413FB0}" srcOrd="0" destOrd="0" parTransId="{B6E91460-BFB6-424F-BBBA-DE19B058D540}" sibTransId="{2D23004F-1417-42A3-AA0D-2C7D1B887F53}"/>
    <dgm:cxn modelId="{5088BAA4-59AE-4971-A1D5-B0406C1597CF}" type="presParOf" srcId="{16E1349B-3159-4A6D-AA4C-A56D406B51A1}" destId="{24E6DED7-6DFA-4D1E-895C-3062C9F442E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C451B2A-7F2A-4357-8FD1-D90807C87036}" type="doc">
      <dgm:prSet loTypeId="urn:microsoft.com/office/officeart/2005/8/layout/vList2" loCatId="list" qsTypeId="urn:microsoft.com/office/officeart/2005/8/quickstyle/simple1" qsCatId="simple" csTypeId="urn:microsoft.com/office/officeart/2005/8/colors/accent6_4" csCatId="accent6" phldr="1"/>
      <dgm:spPr/>
      <dgm:t>
        <a:bodyPr/>
        <a:lstStyle/>
        <a:p>
          <a:endParaRPr lang="en-US"/>
        </a:p>
      </dgm:t>
    </dgm:pt>
    <dgm:pt modelId="{1081F31F-E852-481F-8F44-3761FCC0DB81}">
      <dgm:prSet/>
      <dgm:spPr>
        <a:solidFill>
          <a:srgbClr val="0070C0"/>
        </a:solidFill>
      </dgm:spPr>
      <dgm:t>
        <a:bodyPr/>
        <a:lstStyle/>
        <a:p>
          <a:pPr rtl="0"/>
          <a:r>
            <a:rPr lang="en-US" smtClean="0"/>
            <a:t>This example illustrates max pooling with a stride of 2.  </a:t>
          </a:r>
          <a:endParaRPr lang="en-US"/>
        </a:p>
      </dgm:t>
    </dgm:pt>
    <dgm:pt modelId="{46FA9E8C-88BD-4DDB-947C-626133C64193}" type="parTrans" cxnId="{A4725C3C-2E9C-462E-8D8A-7FC7AB685C2A}">
      <dgm:prSet/>
      <dgm:spPr/>
      <dgm:t>
        <a:bodyPr/>
        <a:lstStyle/>
        <a:p>
          <a:endParaRPr lang="en-US"/>
        </a:p>
      </dgm:t>
    </dgm:pt>
    <dgm:pt modelId="{48470D9D-D8E3-4052-8463-C95A98D6D378}" type="sibTrans" cxnId="{A4725C3C-2E9C-462E-8D8A-7FC7AB685C2A}">
      <dgm:prSet/>
      <dgm:spPr/>
      <dgm:t>
        <a:bodyPr/>
        <a:lstStyle/>
        <a:p>
          <a:endParaRPr lang="en-US"/>
        </a:p>
      </dgm:t>
    </dgm:pt>
    <dgm:pt modelId="{E2BDD780-E481-4047-878D-66DDAD87AC63}" type="pres">
      <dgm:prSet presAssocID="{2C451B2A-7F2A-4357-8FD1-D90807C87036}" presName="linear" presStyleCnt="0">
        <dgm:presLayoutVars>
          <dgm:animLvl val="lvl"/>
          <dgm:resizeHandles val="exact"/>
        </dgm:presLayoutVars>
      </dgm:prSet>
      <dgm:spPr/>
      <dgm:t>
        <a:bodyPr/>
        <a:lstStyle/>
        <a:p>
          <a:endParaRPr lang="en-US"/>
        </a:p>
      </dgm:t>
    </dgm:pt>
    <dgm:pt modelId="{5BC3C90C-4FA2-443A-A644-6C6ECFAC76EB}" type="pres">
      <dgm:prSet presAssocID="{1081F31F-E852-481F-8F44-3761FCC0DB81}" presName="parentText" presStyleLbl="node1" presStyleIdx="0" presStyleCnt="1">
        <dgm:presLayoutVars>
          <dgm:chMax val="0"/>
          <dgm:bulletEnabled val="1"/>
        </dgm:presLayoutVars>
      </dgm:prSet>
      <dgm:spPr/>
      <dgm:t>
        <a:bodyPr/>
        <a:lstStyle/>
        <a:p>
          <a:endParaRPr lang="en-US"/>
        </a:p>
      </dgm:t>
    </dgm:pt>
  </dgm:ptLst>
  <dgm:cxnLst>
    <dgm:cxn modelId="{A4725C3C-2E9C-462E-8D8A-7FC7AB685C2A}" srcId="{2C451B2A-7F2A-4357-8FD1-D90807C87036}" destId="{1081F31F-E852-481F-8F44-3761FCC0DB81}" srcOrd="0" destOrd="0" parTransId="{46FA9E8C-88BD-4DDB-947C-626133C64193}" sibTransId="{48470D9D-D8E3-4052-8463-C95A98D6D378}"/>
    <dgm:cxn modelId="{FDC01AAE-D9E6-46C4-BC0D-5323BA7E8F4E}" type="presOf" srcId="{2C451B2A-7F2A-4357-8FD1-D90807C87036}" destId="{E2BDD780-E481-4047-878D-66DDAD87AC63}" srcOrd="0" destOrd="0" presId="urn:microsoft.com/office/officeart/2005/8/layout/vList2"/>
    <dgm:cxn modelId="{25ED52E0-E8B5-4782-AA81-5EDA4217A907}" type="presOf" srcId="{1081F31F-E852-481F-8F44-3761FCC0DB81}" destId="{5BC3C90C-4FA2-443A-A644-6C6ECFAC76EB}" srcOrd="0" destOrd="0" presId="urn:microsoft.com/office/officeart/2005/8/layout/vList2"/>
    <dgm:cxn modelId="{11B32A1F-7BFC-4E1D-87D2-5B787F64396B}" type="presParOf" srcId="{E2BDD780-E481-4047-878D-66DDAD87AC63}" destId="{5BC3C90C-4FA2-443A-A644-6C6ECFAC76E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F28164A0-8B20-4F89-8475-D5C1BCE0F6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B791ED1-BDA7-4FCD-AF96-5ED962526414}">
      <dgm:prSet/>
      <dgm:spPr>
        <a:solidFill>
          <a:srgbClr val="0070C0"/>
        </a:solidFill>
      </dgm:spPr>
      <dgm:t>
        <a:bodyPr/>
        <a:lstStyle/>
        <a:p>
          <a:pPr rtl="0"/>
          <a:r>
            <a:rPr lang="en-US" smtClean="0"/>
            <a:t>The neurons in the three boxes are tiled out vertically at this step.</a:t>
          </a:r>
          <a:endParaRPr lang="en-US"/>
        </a:p>
      </dgm:t>
    </dgm:pt>
    <dgm:pt modelId="{AE19F68D-3596-4E6A-997C-9D49CEFFCD57}" type="parTrans" cxnId="{A8012CA2-6AB9-4BAD-9C4C-AE3E7FE10E10}">
      <dgm:prSet/>
      <dgm:spPr/>
      <dgm:t>
        <a:bodyPr/>
        <a:lstStyle/>
        <a:p>
          <a:endParaRPr lang="en-US"/>
        </a:p>
      </dgm:t>
    </dgm:pt>
    <dgm:pt modelId="{A6D38231-1B07-4D8B-ABE0-E5336C528F39}" type="sibTrans" cxnId="{A8012CA2-6AB9-4BAD-9C4C-AE3E7FE10E10}">
      <dgm:prSet/>
      <dgm:spPr/>
      <dgm:t>
        <a:bodyPr/>
        <a:lstStyle/>
        <a:p>
          <a:endParaRPr lang="en-US"/>
        </a:p>
      </dgm:t>
    </dgm:pt>
    <dgm:pt modelId="{467BCEA3-4CA2-4419-8908-066CFCDBFD39}" type="pres">
      <dgm:prSet presAssocID="{F28164A0-8B20-4F89-8475-D5C1BCE0F6CB}" presName="linear" presStyleCnt="0">
        <dgm:presLayoutVars>
          <dgm:animLvl val="lvl"/>
          <dgm:resizeHandles val="exact"/>
        </dgm:presLayoutVars>
      </dgm:prSet>
      <dgm:spPr/>
      <dgm:t>
        <a:bodyPr/>
        <a:lstStyle/>
        <a:p>
          <a:endParaRPr lang="en-US"/>
        </a:p>
      </dgm:t>
    </dgm:pt>
    <dgm:pt modelId="{99865537-D1DF-4849-B87E-43CC9F80FDC9}" type="pres">
      <dgm:prSet presAssocID="{9B791ED1-BDA7-4FCD-AF96-5ED962526414}" presName="parentText" presStyleLbl="node1" presStyleIdx="0" presStyleCnt="1">
        <dgm:presLayoutVars>
          <dgm:chMax val="0"/>
          <dgm:bulletEnabled val="1"/>
        </dgm:presLayoutVars>
      </dgm:prSet>
      <dgm:spPr/>
      <dgm:t>
        <a:bodyPr/>
        <a:lstStyle/>
        <a:p>
          <a:endParaRPr lang="en-US"/>
        </a:p>
      </dgm:t>
    </dgm:pt>
  </dgm:ptLst>
  <dgm:cxnLst>
    <dgm:cxn modelId="{2D14E6D7-24A2-4F37-B4BA-F5A8EBA392C4}" type="presOf" srcId="{9B791ED1-BDA7-4FCD-AF96-5ED962526414}" destId="{99865537-D1DF-4849-B87E-43CC9F80FDC9}" srcOrd="0" destOrd="0" presId="urn:microsoft.com/office/officeart/2005/8/layout/vList2"/>
    <dgm:cxn modelId="{D0FBF8FE-CD19-486B-972B-E335553189B5}" type="presOf" srcId="{F28164A0-8B20-4F89-8475-D5C1BCE0F6CB}" destId="{467BCEA3-4CA2-4419-8908-066CFCDBFD39}" srcOrd="0" destOrd="0" presId="urn:microsoft.com/office/officeart/2005/8/layout/vList2"/>
    <dgm:cxn modelId="{A8012CA2-6AB9-4BAD-9C4C-AE3E7FE10E10}" srcId="{F28164A0-8B20-4F89-8475-D5C1BCE0F6CB}" destId="{9B791ED1-BDA7-4FCD-AF96-5ED962526414}" srcOrd="0" destOrd="0" parTransId="{AE19F68D-3596-4E6A-997C-9D49CEFFCD57}" sibTransId="{A6D38231-1B07-4D8B-ABE0-E5336C528F39}"/>
    <dgm:cxn modelId="{919CC23D-8F74-4F3B-9C7C-5454D78BE009}" type="presParOf" srcId="{467BCEA3-4CA2-4419-8908-066CFCDBFD39}" destId="{99865537-D1DF-4849-B87E-43CC9F80FDC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811858-EAE8-4666-A88A-C745E4E562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B25377-E1EE-44E4-A613-EC25464B0DB1}">
      <dgm:prSet/>
      <dgm:spPr>
        <a:solidFill>
          <a:srgbClr val="0070C0"/>
        </a:solidFill>
      </dgm:spPr>
      <dgm:t>
        <a:bodyPr/>
        <a:lstStyle/>
        <a:p>
          <a:pPr rtl="0"/>
          <a:r>
            <a:rPr lang="en-US" dirty="0" smtClean="0"/>
            <a:t>The weighted values (“voting” values) come from a process known as back </a:t>
          </a:r>
          <a:r>
            <a:rPr lang="en-US" dirty="0" err="1" smtClean="0"/>
            <a:t>propogation</a:t>
          </a:r>
          <a:r>
            <a:rPr lang="en-US" dirty="0" smtClean="0"/>
            <a:t>, which is a mathematical process via which a neural network is “trained” to identify </a:t>
          </a:r>
          <a:r>
            <a:rPr lang="en-US" i="1" dirty="0" smtClean="0"/>
            <a:t>any</a:t>
          </a:r>
          <a:r>
            <a:rPr lang="en-US" i="0" dirty="0" smtClean="0"/>
            <a:t> image as an X or an O with a certain degree of confidence</a:t>
          </a:r>
          <a:r>
            <a:rPr lang="en-US" dirty="0" smtClean="0"/>
            <a:t>.</a:t>
          </a:r>
        </a:p>
        <a:p>
          <a:pPr rtl="0"/>
          <a:endParaRPr lang="en-US" dirty="0" smtClean="0"/>
        </a:p>
        <a:p>
          <a:pPr rtl="0"/>
          <a:r>
            <a:rPr lang="en-US" dirty="0" smtClean="0"/>
            <a:t>These output layers can become the input layers for future iterations of the object identification scheme (sometimes these layers are known as </a:t>
          </a:r>
          <a:r>
            <a:rPr lang="en-US" i="1" dirty="0" smtClean="0"/>
            <a:t>hidden layers.</a:t>
          </a:r>
          <a:endParaRPr lang="en-US" dirty="0"/>
        </a:p>
      </dgm:t>
    </dgm:pt>
    <dgm:pt modelId="{06E47AC7-FAEA-441B-8E12-7FBE8B8BCE76}" type="parTrans" cxnId="{4B443E02-2974-49C4-880F-041DA49277D6}">
      <dgm:prSet/>
      <dgm:spPr/>
      <dgm:t>
        <a:bodyPr/>
        <a:lstStyle/>
        <a:p>
          <a:endParaRPr lang="en-US"/>
        </a:p>
      </dgm:t>
    </dgm:pt>
    <dgm:pt modelId="{314F939F-BBAE-4F70-B587-566522F8C449}" type="sibTrans" cxnId="{4B443E02-2974-49C4-880F-041DA49277D6}">
      <dgm:prSet/>
      <dgm:spPr/>
      <dgm:t>
        <a:bodyPr/>
        <a:lstStyle/>
        <a:p>
          <a:endParaRPr lang="en-US"/>
        </a:p>
      </dgm:t>
    </dgm:pt>
    <dgm:pt modelId="{6E661EB6-6BC7-4607-95B5-80378887F8F5}" type="pres">
      <dgm:prSet presAssocID="{C2811858-EAE8-4666-A88A-C745E4E56283}" presName="linear" presStyleCnt="0">
        <dgm:presLayoutVars>
          <dgm:animLvl val="lvl"/>
          <dgm:resizeHandles val="exact"/>
        </dgm:presLayoutVars>
      </dgm:prSet>
      <dgm:spPr/>
      <dgm:t>
        <a:bodyPr/>
        <a:lstStyle/>
        <a:p>
          <a:endParaRPr lang="en-US"/>
        </a:p>
      </dgm:t>
    </dgm:pt>
    <dgm:pt modelId="{30377433-8D32-4ECD-B205-834AC3533EAB}" type="pres">
      <dgm:prSet presAssocID="{C4B25377-E1EE-44E4-A613-EC25464B0DB1}" presName="parentText" presStyleLbl="node1" presStyleIdx="0" presStyleCnt="1" custLinFactY="-52623" custLinFactNeighborX="-3910" custLinFactNeighborY="-100000">
        <dgm:presLayoutVars>
          <dgm:chMax val="0"/>
          <dgm:bulletEnabled val="1"/>
        </dgm:presLayoutVars>
      </dgm:prSet>
      <dgm:spPr/>
      <dgm:t>
        <a:bodyPr/>
        <a:lstStyle/>
        <a:p>
          <a:endParaRPr lang="en-US"/>
        </a:p>
      </dgm:t>
    </dgm:pt>
  </dgm:ptLst>
  <dgm:cxnLst>
    <dgm:cxn modelId="{1FE56633-3E1A-4A96-B6C3-9E823AD0FE60}" type="presOf" srcId="{C2811858-EAE8-4666-A88A-C745E4E56283}" destId="{6E661EB6-6BC7-4607-95B5-80378887F8F5}" srcOrd="0" destOrd="0" presId="urn:microsoft.com/office/officeart/2005/8/layout/vList2"/>
    <dgm:cxn modelId="{BF714210-9DDD-4058-85CA-9FC2970425B2}" type="presOf" srcId="{C4B25377-E1EE-44E4-A613-EC25464B0DB1}" destId="{30377433-8D32-4ECD-B205-834AC3533EAB}" srcOrd="0" destOrd="0" presId="urn:microsoft.com/office/officeart/2005/8/layout/vList2"/>
    <dgm:cxn modelId="{4B443E02-2974-49C4-880F-041DA49277D6}" srcId="{C2811858-EAE8-4666-A88A-C745E4E56283}" destId="{C4B25377-E1EE-44E4-A613-EC25464B0DB1}" srcOrd="0" destOrd="0" parTransId="{06E47AC7-FAEA-441B-8E12-7FBE8B8BCE76}" sibTransId="{314F939F-BBAE-4F70-B587-566522F8C449}"/>
    <dgm:cxn modelId="{4EDC843F-39AC-41E5-9F91-0023F89938A7}" type="presParOf" srcId="{6E661EB6-6BC7-4607-95B5-80378887F8F5}" destId="{30377433-8D32-4ECD-B205-834AC3533EA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EFE3DB5-E4C3-473B-8800-0A42E40D3AB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6579B841-0B4B-4541-89BC-E0D4FB14EF29}">
      <dgm:prSet phldrT="[Text]"/>
      <dgm:spPr/>
      <dgm:t>
        <a:bodyPr/>
        <a:lstStyle/>
        <a:p>
          <a:r>
            <a:rPr lang="en-US" dirty="0" smtClean="0"/>
            <a:t>Convolutional layer</a:t>
          </a:r>
          <a:endParaRPr lang="en-US" dirty="0"/>
        </a:p>
      </dgm:t>
    </dgm:pt>
    <dgm:pt modelId="{67920526-0349-475F-B837-F43A94E27729}" type="parTrans" cxnId="{FC3F415D-D504-4E2C-BC6C-B902161F876A}">
      <dgm:prSet/>
      <dgm:spPr/>
      <dgm:t>
        <a:bodyPr/>
        <a:lstStyle/>
        <a:p>
          <a:endParaRPr lang="en-US"/>
        </a:p>
      </dgm:t>
    </dgm:pt>
    <dgm:pt modelId="{4DB5B2C3-5CF8-4DCA-8ED9-486F5EB5BFB1}" type="sibTrans" cxnId="{FC3F415D-D504-4E2C-BC6C-B902161F876A}">
      <dgm:prSet/>
      <dgm:spPr/>
      <dgm:t>
        <a:bodyPr/>
        <a:lstStyle/>
        <a:p>
          <a:endParaRPr lang="en-US"/>
        </a:p>
      </dgm:t>
    </dgm:pt>
    <dgm:pt modelId="{092AA536-F6D9-4994-861D-7FD88190CA7D}">
      <dgm:prSet phldrT="[Text]"/>
      <dgm:spPr/>
      <dgm:t>
        <a:bodyPr/>
        <a:lstStyle/>
        <a:p>
          <a:r>
            <a:rPr lang="en-US" dirty="0" smtClean="0"/>
            <a:t>Pooling layers</a:t>
          </a:r>
          <a:endParaRPr lang="en-US" dirty="0"/>
        </a:p>
      </dgm:t>
    </dgm:pt>
    <dgm:pt modelId="{39FB54B9-7D08-4055-8775-4680C65548F5}" type="parTrans" cxnId="{28DF545E-A06F-47F2-A213-313FB2275DE2}">
      <dgm:prSet/>
      <dgm:spPr/>
      <dgm:t>
        <a:bodyPr/>
        <a:lstStyle/>
        <a:p>
          <a:endParaRPr lang="en-US"/>
        </a:p>
      </dgm:t>
    </dgm:pt>
    <dgm:pt modelId="{CBD5DCB1-047B-42D8-A37D-D91C79BFB764}" type="sibTrans" cxnId="{28DF545E-A06F-47F2-A213-313FB2275DE2}">
      <dgm:prSet/>
      <dgm:spPr/>
      <dgm:t>
        <a:bodyPr/>
        <a:lstStyle/>
        <a:p>
          <a:endParaRPr lang="en-US"/>
        </a:p>
      </dgm:t>
    </dgm:pt>
    <dgm:pt modelId="{018A99DF-D03B-4D1D-A866-10976037E345}">
      <dgm:prSet phldrT="[Text]"/>
      <dgm:spPr/>
      <dgm:t>
        <a:bodyPr/>
        <a:lstStyle/>
        <a:p>
          <a:r>
            <a:rPr lang="en-US" dirty="0" smtClean="0"/>
            <a:t>Activation layers</a:t>
          </a:r>
          <a:endParaRPr lang="en-US" dirty="0"/>
        </a:p>
      </dgm:t>
    </dgm:pt>
    <dgm:pt modelId="{6191BC49-0E69-43E1-9BAB-E482FD779178}" type="parTrans" cxnId="{4ECA0323-13FA-40E5-B6C3-95E17833F94A}">
      <dgm:prSet/>
      <dgm:spPr/>
      <dgm:t>
        <a:bodyPr/>
        <a:lstStyle/>
        <a:p>
          <a:endParaRPr lang="en-US"/>
        </a:p>
      </dgm:t>
    </dgm:pt>
    <dgm:pt modelId="{28F3EBCF-8ED1-4A43-B853-65ED96DD0D5E}" type="sibTrans" cxnId="{4ECA0323-13FA-40E5-B6C3-95E17833F94A}">
      <dgm:prSet/>
      <dgm:spPr/>
      <dgm:t>
        <a:bodyPr/>
        <a:lstStyle/>
        <a:p>
          <a:endParaRPr lang="en-US"/>
        </a:p>
      </dgm:t>
    </dgm:pt>
    <dgm:pt modelId="{0574B972-7670-46AE-96A7-D394E6C25C75}">
      <dgm:prSet phldrT="[Text]"/>
      <dgm:spPr/>
      <dgm:t>
        <a:bodyPr/>
        <a:lstStyle/>
        <a:p>
          <a:r>
            <a:rPr lang="en-US" dirty="0" smtClean="0"/>
            <a:t>Densely connected layer</a:t>
          </a:r>
          <a:endParaRPr lang="en-US" dirty="0"/>
        </a:p>
      </dgm:t>
    </dgm:pt>
    <dgm:pt modelId="{FCEB5834-E7F3-4503-88C8-101DB357659F}" type="parTrans" cxnId="{A71F08B8-FF30-4675-9656-08AA5C39E636}">
      <dgm:prSet/>
      <dgm:spPr/>
      <dgm:t>
        <a:bodyPr/>
        <a:lstStyle/>
        <a:p>
          <a:endParaRPr lang="en-US"/>
        </a:p>
      </dgm:t>
    </dgm:pt>
    <dgm:pt modelId="{AC578EC4-09F1-4601-8EE4-197A13FA17AE}" type="sibTrans" cxnId="{A71F08B8-FF30-4675-9656-08AA5C39E636}">
      <dgm:prSet/>
      <dgm:spPr/>
      <dgm:t>
        <a:bodyPr/>
        <a:lstStyle/>
        <a:p>
          <a:endParaRPr lang="en-US"/>
        </a:p>
      </dgm:t>
    </dgm:pt>
    <dgm:pt modelId="{B11A592C-6665-4CB4-A656-5406E7948E4D}" type="pres">
      <dgm:prSet presAssocID="{DEFE3DB5-E4C3-473B-8800-0A42E40D3AB7}" presName="matrix" presStyleCnt="0">
        <dgm:presLayoutVars>
          <dgm:chMax val="1"/>
          <dgm:dir/>
          <dgm:resizeHandles val="exact"/>
        </dgm:presLayoutVars>
      </dgm:prSet>
      <dgm:spPr/>
      <dgm:t>
        <a:bodyPr/>
        <a:lstStyle/>
        <a:p>
          <a:endParaRPr lang="en-US"/>
        </a:p>
      </dgm:t>
    </dgm:pt>
    <dgm:pt modelId="{B7514146-E637-4B0F-B2CD-DFB69FBF629B}" type="pres">
      <dgm:prSet presAssocID="{DEFE3DB5-E4C3-473B-8800-0A42E40D3AB7}" presName="diamond" presStyleLbl="bgShp" presStyleIdx="0" presStyleCnt="1"/>
      <dgm:spPr/>
    </dgm:pt>
    <dgm:pt modelId="{3A22FC43-2C07-4EF3-8EA6-95E474936D19}" type="pres">
      <dgm:prSet presAssocID="{DEFE3DB5-E4C3-473B-8800-0A42E40D3AB7}" presName="quad1" presStyleLbl="node1" presStyleIdx="0" presStyleCnt="4">
        <dgm:presLayoutVars>
          <dgm:chMax val="0"/>
          <dgm:chPref val="0"/>
          <dgm:bulletEnabled val="1"/>
        </dgm:presLayoutVars>
      </dgm:prSet>
      <dgm:spPr/>
      <dgm:t>
        <a:bodyPr/>
        <a:lstStyle/>
        <a:p>
          <a:endParaRPr lang="en-US"/>
        </a:p>
      </dgm:t>
    </dgm:pt>
    <dgm:pt modelId="{233070F3-5241-4805-B13B-F6F8B5A631E6}" type="pres">
      <dgm:prSet presAssocID="{DEFE3DB5-E4C3-473B-8800-0A42E40D3AB7}" presName="quad2" presStyleLbl="node1" presStyleIdx="1" presStyleCnt="4">
        <dgm:presLayoutVars>
          <dgm:chMax val="0"/>
          <dgm:chPref val="0"/>
          <dgm:bulletEnabled val="1"/>
        </dgm:presLayoutVars>
      </dgm:prSet>
      <dgm:spPr/>
      <dgm:t>
        <a:bodyPr/>
        <a:lstStyle/>
        <a:p>
          <a:endParaRPr lang="en-US"/>
        </a:p>
      </dgm:t>
    </dgm:pt>
    <dgm:pt modelId="{C5618F2E-70A3-42B0-826B-A103360BA8DD}" type="pres">
      <dgm:prSet presAssocID="{DEFE3DB5-E4C3-473B-8800-0A42E40D3AB7}" presName="quad3" presStyleLbl="node1" presStyleIdx="2" presStyleCnt="4">
        <dgm:presLayoutVars>
          <dgm:chMax val="0"/>
          <dgm:chPref val="0"/>
          <dgm:bulletEnabled val="1"/>
        </dgm:presLayoutVars>
      </dgm:prSet>
      <dgm:spPr/>
      <dgm:t>
        <a:bodyPr/>
        <a:lstStyle/>
        <a:p>
          <a:endParaRPr lang="en-US"/>
        </a:p>
      </dgm:t>
    </dgm:pt>
    <dgm:pt modelId="{43FF0BA5-1B40-4953-9FDB-D910AB9B0E58}" type="pres">
      <dgm:prSet presAssocID="{DEFE3DB5-E4C3-473B-8800-0A42E40D3AB7}" presName="quad4" presStyleLbl="node1" presStyleIdx="3" presStyleCnt="4">
        <dgm:presLayoutVars>
          <dgm:chMax val="0"/>
          <dgm:chPref val="0"/>
          <dgm:bulletEnabled val="1"/>
        </dgm:presLayoutVars>
      </dgm:prSet>
      <dgm:spPr/>
      <dgm:t>
        <a:bodyPr/>
        <a:lstStyle/>
        <a:p>
          <a:endParaRPr lang="en-US"/>
        </a:p>
      </dgm:t>
    </dgm:pt>
  </dgm:ptLst>
  <dgm:cxnLst>
    <dgm:cxn modelId="{FC3F415D-D504-4E2C-BC6C-B902161F876A}" srcId="{DEFE3DB5-E4C3-473B-8800-0A42E40D3AB7}" destId="{6579B841-0B4B-4541-89BC-E0D4FB14EF29}" srcOrd="0" destOrd="0" parTransId="{67920526-0349-475F-B837-F43A94E27729}" sibTransId="{4DB5B2C3-5CF8-4DCA-8ED9-486F5EB5BFB1}"/>
    <dgm:cxn modelId="{CE890A4F-6562-4710-82E7-A388C2D87298}" type="presOf" srcId="{092AA536-F6D9-4994-861D-7FD88190CA7D}" destId="{233070F3-5241-4805-B13B-F6F8B5A631E6}" srcOrd="0" destOrd="0" presId="urn:microsoft.com/office/officeart/2005/8/layout/matrix3"/>
    <dgm:cxn modelId="{D3AFC313-2CDB-4E00-82D2-5C867ABC3CF8}" type="presOf" srcId="{018A99DF-D03B-4D1D-A866-10976037E345}" destId="{C5618F2E-70A3-42B0-826B-A103360BA8DD}" srcOrd="0" destOrd="0" presId="urn:microsoft.com/office/officeart/2005/8/layout/matrix3"/>
    <dgm:cxn modelId="{9D611C2B-CE2A-43A9-B63A-85D983ADF013}" type="presOf" srcId="{6579B841-0B4B-4541-89BC-E0D4FB14EF29}" destId="{3A22FC43-2C07-4EF3-8EA6-95E474936D19}" srcOrd="0" destOrd="0" presId="urn:microsoft.com/office/officeart/2005/8/layout/matrix3"/>
    <dgm:cxn modelId="{85241E91-7B0E-4F50-BEFD-AA6612F2E50D}" type="presOf" srcId="{0574B972-7670-46AE-96A7-D394E6C25C75}" destId="{43FF0BA5-1B40-4953-9FDB-D910AB9B0E58}" srcOrd="0" destOrd="0" presId="urn:microsoft.com/office/officeart/2005/8/layout/matrix3"/>
    <dgm:cxn modelId="{28DF545E-A06F-47F2-A213-313FB2275DE2}" srcId="{DEFE3DB5-E4C3-473B-8800-0A42E40D3AB7}" destId="{092AA536-F6D9-4994-861D-7FD88190CA7D}" srcOrd="1" destOrd="0" parTransId="{39FB54B9-7D08-4055-8775-4680C65548F5}" sibTransId="{CBD5DCB1-047B-42D8-A37D-D91C79BFB764}"/>
    <dgm:cxn modelId="{4ECA0323-13FA-40E5-B6C3-95E17833F94A}" srcId="{DEFE3DB5-E4C3-473B-8800-0A42E40D3AB7}" destId="{018A99DF-D03B-4D1D-A866-10976037E345}" srcOrd="2" destOrd="0" parTransId="{6191BC49-0E69-43E1-9BAB-E482FD779178}" sibTransId="{28F3EBCF-8ED1-4A43-B853-65ED96DD0D5E}"/>
    <dgm:cxn modelId="{A71F08B8-FF30-4675-9656-08AA5C39E636}" srcId="{DEFE3DB5-E4C3-473B-8800-0A42E40D3AB7}" destId="{0574B972-7670-46AE-96A7-D394E6C25C75}" srcOrd="3" destOrd="0" parTransId="{FCEB5834-E7F3-4503-88C8-101DB357659F}" sibTransId="{AC578EC4-09F1-4601-8EE4-197A13FA17AE}"/>
    <dgm:cxn modelId="{A7D34ADB-E91E-4CE5-8DA9-1773E8A67424}" type="presOf" srcId="{DEFE3DB5-E4C3-473B-8800-0A42E40D3AB7}" destId="{B11A592C-6665-4CB4-A656-5406E7948E4D}" srcOrd="0" destOrd="0" presId="urn:microsoft.com/office/officeart/2005/8/layout/matrix3"/>
    <dgm:cxn modelId="{5C3F967A-8D0D-42A4-8BF3-D75CC4EDC447}" type="presParOf" srcId="{B11A592C-6665-4CB4-A656-5406E7948E4D}" destId="{B7514146-E637-4B0F-B2CD-DFB69FBF629B}" srcOrd="0" destOrd="0" presId="urn:microsoft.com/office/officeart/2005/8/layout/matrix3"/>
    <dgm:cxn modelId="{A58A10CE-9CE8-448D-B0B4-55A7813634C1}" type="presParOf" srcId="{B11A592C-6665-4CB4-A656-5406E7948E4D}" destId="{3A22FC43-2C07-4EF3-8EA6-95E474936D19}" srcOrd="1" destOrd="0" presId="urn:microsoft.com/office/officeart/2005/8/layout/matrix3"/>
    <dgm:cxn modelId="{B490C6DD-4EBE-4723-A45A-F41D0323F635}" type="presParOf" srcId="{B11A592C-6665-4CB4-A656-5406E7948E4D}" destId="{233070F3-5241-4805-B13B-F6F8B5A631E6}" srcOrd="2" destOrd="0" presId="urn:microsoft.com/office/officeart/2005/8/layout/matrix3"/>
    <dgm:cxn modelId="{A4E99C32-9139-4E0A-96C2-A9665705CD47}" type="presParOf" srcId="{B11A592C-6665-4CB4-A656-5406E7948E4D}" destId="{C5618F2E-70A3-42B0-826B-A103360BA8DD}" srcOrd="3" destOrd="0" presId="urn:microsoft.com/office/officeart/2005/8/layout/matrix3"/>
    <dgm:cxn modelId="{3BD67E7B-669C-4EF5-84BA-663417D998B7}" type="presParOf" srcId="{B11A592C-6665-4CB4-A656-5406E7948E4D}" destId="{43FF0BA5-1B40-4953-9FDB-D910AB9B0E5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C283895-E20F-42CC-A188-64A14F0C8E4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7C69C73-2E1F-4DA3-9750-1E124F16AE62}">
      <dgm:prSet/>
      <dgm:spPr>
        <a:solidFill>
          <a:srgbClr val="0070C0"/>
        </a:solidFill>
      </dgm:spPr>
      <dgm:t>
        <a:bodyPr/>
        <a:lstStyle/>
        <a:p>
          <a:pPr rtl="0"/>
          <a:r>
            <a:rPr lang="en-US" dirty="0" smtClean="0"/>
            <a:t>In 2014, Ross </a:t>
          </a:r>
          <a:r>
            <a:rPr lang="en-US" dirty="0" err="1" smtClean="0"/>
            <a:t>Girshick</a:t>
          </a:r>
          <a:r>
            <a:rPr lang="en-US" dirty="0" smtClean="0"/>
            <a:t>, Jeff Donahue, Trevor Darrell, and </a:t>
          </a:r>
          <a:r>
            <a:rPr lang="en-US" dirty="0" err="1" smtClean="0"/>
            <a:t>Jitendra</a:t>
          </a:r>
          <a:r>
            <a:rPr lang="en-US" dirty="0" smtClean="0"/>
            <a:t> Malik wrote a paper called </a:t>
          </a:r>
          <a:r>
            <a:rPr lang="en-US" i="1" dirty="0" smtClean="0"/>
            <a:t>Rich feature hierarchies for accurate object detection and semantic segmentation</a:t>
          </a:r>
          <a:r>
            <a:rPr lang="en-US" dirty="0" smtClean="0"/>
            <a:t>.</a:t>
          </a:r>
          <a:endParaRPr lang="en-US" dirty="0"/>
        </a:p>
      </dgm:t>
    </dgm:pt>
    <dgm:pt modelId="{E0D8F6A4-1604-4E5C-B483-60D2E4FD3025}" type="parTrans" cxnId="{1EB73B35-2844-4453-8E98-6A0CE4FAA98B}">
      <dgm:prSet/>
      <dgm:spPr/>
      <dgm:t>
        <a:bodyPr/>
        <a:lstStyle/>
        <a:p>
          <a:endParaRPr lang="en-US"/>
        </a:p>
      </dgm:t>
    </dgm:pt>
    <dgm:pt modelId="{E11FE34B-1CD4-4BE8-BA0E-6D8D40687B84}" type="sibTrans" cxnId="{1EB73B35-2844-4453-8E98-6A0CE4FAA98B}">
      <dgm:prSet/>
      <dgm:spPr/>
      <dgm:t>
        <a:bodyPr/>
        <a:lstStyle/>
        <a:p>
          <a:endParaRPr lang="en-US"/>
        </a:p>
      </dgm:t>
    </dgm:pt>
    <dgm:pt modelId="{38DAB3D4-36C5-4E89-A7F0-1537C3F97A4F}">
      <dgm:prSet/>
      <dgm:spPr>
        <a:solidFill>
          <a:srgbClr val="0070C0"/>
        </a:solidFill>
      </dgm:spPr>
      <dgm:t>
        <a:bodyPr/>
        <a:lstStyle/>
        <a:p>
          <a:pPr rtl="0"/>
          <a:r>
            <a:rPr lang="en-US" dirty="0" smtClean="0"/>
            <a:t>In the paper, he described combining region proposals with CNNs, a method he coined R-CNN.  </a:t>
          </a:r>
          <a:endParaRPr lang="en-US" dirty="0"/>
        </a:p>
      </dgm:t>
    </dgm:pt>
    <dgm:pt modelId="{EBD59F4B-DC96-4A8F-BBF3-0B82706E74F9}" type="parTrans" cxnId="{E5AE4F4E-90EE-4504-B67D-0CE190FACFA8}">
      <dgm:prSet/>
      <dgm:spPr/>
      <dgm:t>
        <a:bodyPr/>
        <a:lstStyle/>
        <a:p>
          <a:endParaRPr lang="en-US"/>
        </a:p>
      </dgm:t>
    </dgm:pt>
    <dgm:pt modelId="{6761AC9A-F47B-40F5-8619-08ADBDD8DFBC}" type="sibTrans" cxnId="{E5AE4F4E-90EE-4504-B67D-0CE190FACFA8}">
      <dgm:prSet/>
      <dgm:spPr/>
      <dgm:t>
        <a:bodyPr/>
        <a:lstStyle/>
        <a:p>
          <a:endParaRPr lang="en-US"/>
        </a:p>
      </dgm:t>
    </dgm:pt>
    <dgm:pt modelId="{FA7F4D76-F1DE-4C8D-B984-954559E160F4}">
      <dgm:prSet/>
      <dgm:spPr>
        <a:solidFill>
          <a:srgbClr val="0070C0"/>
        </a:solidFill>
      </dgm:spPr>
      <dgm:t>
        <a:bodyPr/>
        <a:lstStyle/>
        <a:p>
          <a:pPr rtl="0"/>
          <a:r>
            <a:rPr lang="en-US" dirty="0" smtClean="0"/>
            <a:t>A region proposal algorithm is a sophisticated method that uses an image as its input and as the output it produces a myriad of bounding boxes that correspond to regions in the picture that have a high likelihood of being an image.  These regions may overlap, contain only parts of an image, or be completely off-base, but there will be proposals that offer a high probability of an image.  </a:t>
          </a:r>
          <a:endParaRPr lang="en-US" dirty="0"/>
        </a:p>
      </dgm:t>
    </dgm:pt>
    <dgm:pt modelId="{29389724-C79D-40B8-9DE1-5CBB8861014A}" type="parTrans" cxnId="{9081FB70-8057-46FE-AA90-246AE94EFC89}">
      <dgm:prSet/>
      <dgm:spPr/>
      <dgm:t>
        <a:bodyPr/>
        <a:lstStyle/>
        <a:p>
          <a:endParaRPr lang="en-US"/>
        </a:p>
      </dgm:t>
    </dgm:pt>
    <dgm:pt modelId="{568A22E9-2141-43A8-A5BD-B5892135407B}" type="sibTrans" cxnId="{9081FB70-8057-46FE-AA90-246AE94EFC89}">
      <dgm:prSet/>
      <dgm:spPr/>
      <dgm:t>
        <a:bodyPr/>
        <a:lstStyle/>
        <a:p>
          <a:endParaRPr lang="en-US"/>
        </a:p>
      </dgm:t>
    </dgm:pt>
    <dgm:pt modelId="{2C8696CC-69F6-4FFA-AAB1-AE92A64E28D7}">
      <dgm:prSet custT="1"/>
      <dgm:spPr>
        <a:solidFill>
          <a:srgbClr val="0070C0"/>
        </a:solidFill>
      </dgm:spPr>
      <dgm:t>
        <a:bodyPr/>
        <a:lstStyle/>
        <a:p>
          <a:pPr rtl="0"/>
          <a:r>
            <a:rPr lang="en-US" sz="1200" dirty="0" smtClean="0"/>
            <a:t>Although many false positive images are generated by this method, the advantage of using it is that there is a very “high recall” of images, meaning that the region </a:t>
          </a:r>
          <a:r>
            <a:rPr lang="en-US" sz="1400" dirty="0" smtClean="0"/>
            <a:t>proposal</a:t>
          </a:r>
          <a:r>
            <a:rPr lang="en-US" sz="1200" dirty="0" smtClean="0"/>
            <a:t> algorithm has a high probability of finding a real image.  </a:t>
          </a:r>
          <a:endParaRPr lang="en-US" sz="1200" dirty="0"/>
        </a:p>
      </dgm:t>
    </dgm:pt>
    <dgm:pt modelId="{9ACDECDD-6888-404F-BDF3-E7B4513471E1}" type="parTrans" cxnId="{C61988D3-0EE6-4FBB-9597-9CC3F53EE0C1}">
      <dgm:prSet/>
      <dgm:spPr/>
      <dgm:t>
        <a:bodyPr/>
        <a:lstStyle/>
        <a:p>
          <a:endParaRPr lang="en-US"/>
        </a:p>
      </dgm:t>
    </dgm:pt>
    <dgm:pt modelId="{A1D3D760-B4FA-4A2E-8EBC-ECACE9A60F8D}" type="sibTrans" cxnId="{C61988D3-0EE6-4FBB-9597-9CC3F53EE0C1}">
      <dgm:prSet/>
      <dgm:spPr/>
      <dgm:t>
        <a:bodyPr/>
        <a:lstStyle/>
        <a:p>
          <a:endParaRPr lang="en-US"/>
        </a:p>
      </dgm:t>
    </dgm:pt>
    <dgm:pt modelId="{0B512A49-6D8D-435D-8D63-A0D61D9B0516}" type="pres">
      <dgm:prSet presAssocID="{4C283895-E20F-42CC-A188-64A14F0C8E41}" presName="linear" presStyleCnt="0">
        <dgm:presLayoutVars>
          <dgm:animLvl val="lvl"/>
          <dgm:resizeHandles val="exact"/>
        </dgm:presLayoutVars>
      </dgm:prSet>
      <dgm:spPr/>
      <dgm:t>
        <a:bodyPr/>
        <a:lstStyle/>
        <a:p>
          <a:endParaRPr lang="en-US"/>
        </a:p>
      </dgm:t>
    </dgm:pt>
    <dgm:pt modelId="{CCCF63CA-EFD1-47B5-A3FB-889AC6D86FF9}" type="pres">
      <dgm:prSet presAssocID="{77C69C73-2E1F-4DA3-9750-1E124F16AE62}" presName="parentText" presStyleLbl="node1" presStyleIdx="0" presStyleCnt="4" custLinFactNeighborX="-7232" custLinFactNeighborY="48053">
        <dgm:presLayoutVars>
          <dgm:chMax val="0"/>
          <dgm:bulletEnabled val="1"/>
        </dgm:presLayoutVars>
      </dgm:prSet>
      <dgm:spPr/>
      <dgm:t>
        <a:bodyPr/>
        <a:lstStyle/>
        <a:p>
          <a:endParaRPr lang="en-US"/>
        </a:p>
      </dgm:t>
    </dgm:pt>
    <dgm:pt modelId="{04236A1D-E430-40CC-BEB7-BB4731C887BC}" type="pres">
      <dgm:prSet presAssocID="{E11FE34B-1CD4-4BE8-BA0E-6D8D40687B84}" presName="spacer" presStyleCnt="0"/>
      <dgm:spPr/>
    </dgm:pt>
    <dgm:pt modelId="{D84D243B-37BD-4401-9EF9-12CDD5D085F8}" type="pres">
      <dgm:prSet presAssocID="{38DAB3D4-36C5-4E89-A7F0-1537C3F97A4F}" presName="parentText" presStyleLbl="node1" presStyleIdx="1" presStyleCnt="4">
        <dgm:presLayoutVars>
          <dgm:chMax val="0"/>
          <dgm:bulletEnabled val="1"/>
        </dgm:presLayoutVars>
      </dgm:prSet>
      <dgm:spPr/>
      <dgm:t>
        <a:bodyPr/>
        <a:lstStyle/>
        <a:p>
          <a:endParaRPr lang="en-US"/>
        </a:p>
      </dgm:t>
    </dgm:pt>
    <dgm:pt modelId="{5FD5E0E6-8308-494B-A4C3-7E9AC78A31D6}" type="pres">
      <dgm:prSet presAssocID="{6761AC9A-F47B-40F5-8619-08ADBDD8DFBC}" presName="spacer" presStyleCnt="0"/>
      <dgm:spPr/>
    </dgm:pt>
    <dgm:pt modelId="{9503E0D1-B8B8-4BB1-ADF5-2D49EE5C7AB5}" type="pres">
      <dgm:prSet presAssocID="{FA7F4D76-F1DE-4C8D-B984-954559E160F4}" presName="parentText" presStyleLbl="node1" presStyleIdx="2" presStyleCnt="4">
        <dgm:presLayoutVars>
          <dgm:chMax val="0"/>
          <dgm:bulletEnabled val="1"/>
        </dgm:presLayoutVars>
      </dgm:prSet>
      <dgm:spPr/>
      <dgm:t>
        <a:bodyPr/>
        <a:lstStyle/>
        <a:p>
          <a:endParaRPr lang="en-US"/>
        </a:p>
      </dgm:t>
    </dgm:pt>
    <dgm:pt modelId="{3FC5168F-7858-46C4-81C2-6C24FCC71235}" type="pres">
      <dgm:prSet presAssocID="{568A22E9-2141-43A8-A5BD-B5892135407B}" presName="spacer" presStyleCnt="0"/>
      <dgm:spPr/>
    </dgm:pt>
    <dgm:pt modelId="{D3FCEA81-D2B3-4C19-914D-3D73232F15DC}" type="pres">
      <dgm:prSet presAssocID="{2C8696CC-69F6-4FFA-AAB1-AE92A64E28D7}" presName="parentText" presStyleLbl="node1" presStyleIdx="3" presStyleCnt="4">
        <dgm:presLayoutVars>
          <dgm:chMax val="0"/>
          <dgm:bulletEnabled val="1"/>
        </dgm:presLayoutVars>
      </dgm:prSet>
      <dgm:spPr/>
      <dgm:t>
        <a:bodyPr/>
        <a:lstStyle/>
        <a:p>
          <a:endParaRPr lang="en-US"/>
        </a:p>
      </dgm:t>
    </dgm:pt>
  </dgm:ptLst>
  <dgm:cxnLst>
    <dgm:cxn modelId="{D49A4EA3-3073-4849-BAAF-1AB8C8B4ADF9}" type="presOf" srcId="{2C8696CC-69F6-4FFA-AAB1-AE92A64E28D7}" destId="{D3FCEA81-D2B3-4C19-914D-3D73232F15DC}" srcOrd="0" destOrd="0" presId="urn:microsoft.com/office/officeart/2005/8/layout/vList2"/>
    <dgm:cxn modelId="{C61988D3-0EE6-4FBB-9597-9CC3F53EE0C1}" srcId="{4C283895-E20F-42CC-A188-64A14F0C8E41}" destId="{2C8696CC-69F6-4FFA-AAB1-AE92A64E28D7}" srcOrd="3" destOrd="0" parTransId="{9ACDECDD-6888-404F-BDF3-E7B4513471E1}" sibTransId="{A1D3D760-B4FA-4A2E-8EBC-ECACE9A60F8D}"/>
    <dgm:cxn modelId="{9081FB70-8057-46FE-AA90-246AE94EFC89}" srcId="{4C283895-E20F-42CC-A188-64A14F0C8E41}" destId="{FA7F4D76-F1DE-4C8D-B984-954559E160F4}" srcOrd="2" destOrd="0" parTransId="{29389724-C79D-40B8-9DE1-5CBB8861014A}" sibTransId="{568A22E9-2141-43A8-A5BD-B5892135407B}"/>
    <dgm:cxn modelId="{37F259AC-0C1B-4A00-8357-BC5BFCBD985A}" type="presOf" srcId="{FA7F4D76-F1DE-4C8D-B984-954559E160F4}" destId="{9503E0D1-B8B8-4BB1-ADF5-2D49EE5C7AB5}" srcOrd="0" destOrd="0" presId="urn:microsoft.com/office/officeart/2005/8/layout/vList2"/>
    <dgm:cxn modelId="{28406876-141A-4006-929D-36C0E091680D}" type="presOf" srcId="{4C283895-E20F-42CC-A188-64A14F0C8E41}" destId="{0B512A49-6D8D-435D-8D63-A0D61D9B0516}" srcOrd="0" destOrd="0" presId="urn:microsoft.com/office/officeart/2005/8/layout/vList2"/>
    <dgm:cxn modelId="{B73A6FB7-C871-4881-9F5C-4D3BD168BDB5}" type="presOf" srcId="{77C69C73-2E1F-4DA3-9750-1E124F16AE62}" destId="{CCCF63CA-EFD1-47B5-A3FB-889AC6D86FF9}" srcOrd="0" destOrd="0" presId="urn:microsoft.com/office/officeart/2005/8/layout/vList2"/>
    <dgm:cxn modelId="{B9D6F595-37D8-4505-8195-C4F1A2C30212}" type="presOf" srcId="{38DAB3D4-36C5-4E89-A7F0-1537C3F97A4F}" destId="{D84D243B-37BD-4401-9EF9-12CDD5D085F8}" srcOrd="0" destOrd="0" presId="urn:microsoft.com/office/officeart/2005/8/layout/vList2"/>
    <dgm:cxn modelId="{E5AE4F4E-90EE-4504-B67D-0CE190FACFA8}" srcId="{4C283895-E20F-42CC-A188-64A14F0C8E41}" destId="{38DAB3D4-36C5-4E89-A7F0-1537C3F97A4F}" srcOrd="1" destOrd="0" parTransId="{EBD59F4B-DC96-4A8F-BBF3-0B82706E74F9}" sibTransId="{6761AC9A-F47B-40F5-8619-08ADBDD8DFBC}"/>
    <dgm:cxn modelId="{1EB73B35-2844-4453-8E98-6A0CE4FAA98B}" srcId="{4C283895-E20F-42CC-A188-64A14F0C8E41}" destId="{77C69C73-2E1F-4DA3-9750-1E124F16AE62}" srcOrd="0" destOrd="0" parTransId="{E0D8F6A4-1604-4E5C-B483-60D2E4FD3025}" sibTransId="{E11FE34B-1CD4-4BE8-BA0E-6D8D40687B84}"/>
    <dgm:cxn modelId="{134180D1-90E6-4624-A385-320BF490D0EA}" type="presParOf" srcId="{0B512A49-6D8D-435D-8D63-A0D61D9B0516}" destId="{CCCF63CA-EFD1-47B5-A3FB-889AC6D86FF9}" srcOrd="0" destOrd="0" presId="urn:microsoft.com/office/officeart/2005/8/layout/vList2"/>
    <dgm:cxn modelId="{A8CCACA2-536D-40D2-9D99-3ACDA1693A95}" type="presParOf" srcId="{0B512A49-6D8D-435D-8D63-A0D61D9B0516}" destId="{04236A1D-E430-40CC-BEB7-BB4731C887BC}" srcOrd="1" destOrd="0" presId="urn:microsoft.com/office/officeart/2005/8/layout/vList2"/>
    <dgm:cxn modelId="{03EB7B55-FFA1-4E42-9EF1-2B3ABDB236C0}" type="presParOf" srcId="{0B512A49-6D8D-435D-8D63-A0D61D9B0516}" destId="{D84D243B-37BD-4401-9EF9-12CDD5D085F8}" srcOrd="2" destOrd="0" presId="urn:microsoft.com/office/officeart/2005/8/layout/vList2"/>
    <dgm:cxn modelId="{6AA3693D-2589-4541-B80E-A3BE609725C8}" type="presParOf" srcId="{0B512A49-6D8D-435D-8D63-A0D61D9B0516}" destId="{5FD5E0E6-8308-494B-A4C3-7E9AC78A31D6}" srcOrd="3" destOrd="0" presId="urn:microsoft.com/office/officeart/2005/8/layout/vList2"/>
    <dgm:cxn modelId="{C25BDCBF-2F7B-42EB-AABB-39FD67C93E2A}" type="presParOf" srcId="{0B512A49-6D8D-435D-8D63-A0D61D9B0516}" destId="{9503E0D1-B8B8-4BB1-ADF5-2D49EE5C7AB5}" srcOrd="4" destOrd="0" presId="urn:microsoft.com/office/officeart/2005/8/layout/vList2"/>
    <dgm:cxn modelId="{5822BF79-6F87-4C5F-AE55-85E246E80D0A}" type="presParOf" srcId="{0B512A49-6D8D-435D-8D63-A0D61D9B0516}" destId="{3FC5168F-7858-46C4-81C2-6C24FCC71235}" srcOrd="5" destOrd="0" presId="urn:microsoft.com/office/officeart/2005/8/layout/vList2"/>
    <dgm:cxn modelId="{46652A33-AB67-47A4-9643-194C52B38E75}" type="presParOf" srcId="{0B512A49-6D8D-435D-8D63-A0D61D9B0516}" destId="{D3FCEA81-D2B3-4C19-914D-3D73232F15D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4C3B7F-4E17-4317-A9AE-ACD036B6B6F9}" type="doc">
      <dgm:prSet loTypeId="urn:microsoft.com/office/officeart/2005/8/layout/hList7" loCatId="list" qsTypeId="urn:microsoft.com/office/officeart/2009/2/quickstyle/3d8" qsCatId="3D" csTypeId="urn:microsoft.com/office/officeart/2005/8/colors/colorful1" csCatId="colorful" phldr="1"/>
      <dgm:spPr/>
      <dgm:t>
        <a:bodyPr/>
        <a:lstStyle/>
        <a:p>
          <a:endParaRPr lang="en-US"/>
        </a:p>
      </dgm:t>
    </dgm:pt>
    <dgm:pt modelId="{1F1528DC-ED6A-4561-B5F2-37AE20B24165}">
      <dgm:prSet/>
      <dgm:spPr/>
      <dgm:t>
        <a:bodyPr/>
        <a:lstStyle/>
        <a:p>
          <a:pPr rtl="0"/>
          <a:r>
            <a:rPr lang="en-US" dirty="0" smtClean="0"/>
            <a:t>A philosophy of mind that elucidates the connections between your brain and the reality around you.</a:t>
          </a:r>
          <a:endParaRPr lang="en-US" dirty="0"/>
        </a:p>
      </dgm:t>
    </dgm:pt>
    <dgm:pt modelId="{E96B150C-A3B1-4800-8E7F-C5C976FF38E4}" type="parTrans" cxnId="{D64EC56A-FE4E-4B67-90D7-6AC2F1C837D6}">
      <dgm:prSet/>
      <dgm:spPr/>
      <dgm:t>
        <a:bodyPr/>
        <a:lstStyle/>
        <a:p>
          <a:endParaRPr lang="en-US"/>
        </a:p>
      </dgm:t>
    </dgm:pt>
    <dgm:pt modelId="{47D739B1-FA02-4EC9-8D3E-93947C09AFDB}" type="sibTrans" cxnId="{D64EC56A-FE4E-4B67-90D7-6AC2F1C837D6}">
      <dgm:prSet/>
      <dgm:spPr/>
      <dgm:t>
        <a:bodyPr/>
        <a:lstStyle/>
        <a:p>
          <a:endParaRPr lang="en-US"/>
        </a:p>
      </dgm:t>
    </dgm:pt>
    <dgm:pt modelId="{DF0CAF70-A12B-4B7B-8BD2-557ECE7267E8}">
      <dgm:prSet/>
      <dgm:spPr/>
      <dgm:t>
        <a:bodyPr/>
        <a:lstStyle/>
        <a:p>
          <a:pPr rtl="0"/>
          <a:r>
            <a:rPr lang="en-US" dirty="0" smtClean="0"/>
            <a:t>The perception of reality is entirely brain-based and that your reality is just as valid and “real” as anyone else’s.</a:t>
          </a:r>
          <a:endParaRPr lang="en-US" dirty="0"/>
        </a:p>
      </dgm:t>
    </dgm:pt>
    <dgm:pt modelId="{65AA97A0-7228-4395-8D9D-4A90EA2C5500}" type="parTrans" cxnId="{AEC1AD74-B861-49F9-9452-277A93EA3C69}">
      <dgm:prSet/>
      <dgm:spPr/>
      <dgm:t>
        <a:bodyPr/>
        <a:lstStyle/>
        <a:p>
          <a:endParaRPr lang="en-US"/>
        </a:p>
      </dgm:t>
    </dgm:pt>
    <dgm:pt modelId="{59C63033-8527-4E2F-85E3-B313F53A512A}" type="sibTrans" cxnId="{AEC1AD74-B861-49F9-9452-277A93EA3C69}">
      <dgm:prSet/>
      <dgm:spPr/>
      <dgm:t>
        <a:bodyPr/>
        <a:lstStyle/>
        <a:p>
          <a:endParaRPr lang="en-US"/>
        </a:p>
      </dgm:t>
    </dgm:pt>
    <dgm:pt modelId="{2CDF3A18-7BE8-484B-B9EF-2145F55D7ECC}">
      <dgm:prSet/>
      <dgm:spPr/>
      <dgm:t>
        <a:bodyPr/>
        <a:lstStyle/>
        <a:p>
          <a:pPr rtl="0"/>
          <a:r>
            <a:rPr lang="en-US" dirty="0" smtClean="0"/>
            <a:t>Your perspectives are unique and valuable, and that it is important to share them with others.  </a:t>
          </a:r>
          <a:endParaRPr lang="en-US" dirty="0"/>
        </a:p>
      </dgm:t>
    </dgm:pt>
    <dgm:pt modelId="{FC25EDEF-8286-4801-A0B2-30C4113C1C86}" type="parTrans" cxnId="{4FFC13FF-D330-4EF8-B8CC-46E41F9F0FA6}">
      <dgm:prSet/>
      <dgm:spPr/>
      <dgm:t>
        <a:bodyPr/>
        <a:lstStyle/>
        <a:p>
          <a:endParaRPr lang="en-US"/>
        </a:p>
      </dgm:t>
    </dgm:pt>
    <dgm:pt modelId="{89390F1E-912B-423F-B3F9-C818F7A1FC12}" type="sibTrans" cxnId="{4FFC13FF-D330-4EF8-B8CC-46E41F9F0FA6}">
      <dgm:prSet/>
      <dgm:spPr/>
      <dgm:t>
        <a:bodyPr/>
        <a:lstStyle/>
        <a:p>
          <a:endParaRPr lang="en-US"/>
        </a:p>
      </dgm:t>
    </dgm:pt>
    <dgm:pt modelId="{03CE2D5E-F9DB-4865-97F9-9515E3BFD547}">
      <dgm:prSet/>
      <dgm:spPr/>
      <dgm:t>
        <a:bodyPr/>
        <a:lstStyle/>
        <a:p>
          <a:pPr rtl="0"/>
          <a:r>
            <a:rPr lang="en-US" dirty="0" smtClean="0"/>
            <a:t>Grounded in scientific research and discoveries made in the fields of psychology, neurology, and cognitive science.  </a:t>
          </a:r>
          <a:endParaRPr lang="en-US" dirty="0"/>
        </a:p>
      </dgm:t>
    </dgm:pt>
    <dgm:pt modelId="{A0F656F2-1886-4CBF-AFB6-7091584B61A2}" type="parTrans" cxnId="{B110CBDD-9FB5-4C82-B4D1-BB9C035704AF}">
      <dgm:prSet/>
      <dgm:spPr/>
      <dgm:t>
        <a:bodyPr/>
        <a:lstStyle/>
        <a:p>
          <a:endParaRPr lang="en-US"/>
        </a:p>
      </dgm:t>
    </dgm:pt>
    <dgm:pt modelId="{D8170288-1665-4A94-B79D-C1988BD820A0}" type="sibTrans" cxnId="{B110CBDD-9FB5-4C82-B4D1-BB9C035704AF}">
      <dgm:prSet/>
      <dgm:spPr/>
      <dgm:t>
        <a:bodyPr/>
        <a:lstStyle/>
        <a:p>
          <a:endParaRPr lang="en-US"/>
        </a:p>
      </dgm:t>
    </dgm:pt>
    <dgm:pt modelId="{E5A4CEC6-D91F-4E1A-B913-1505AAD90069}">
      <dgm:prSet/>
      <dgm:spPr/>
      <dgm:t>
        <a:bodyPr/>
        <a:lstStyle/>
        <a:p>
          <a:pPr rtl="0"/>
          <a:r>
            <a:rPr lang="en-US" dirty="0" smtClean="0"/>
            <a:t>Strong messages of self-improvement, personal empowerment, and personal growth.  </a:t>
          </a:r>
          <a:endParaRPr lang="en-US" dirty="0"/>
        </a:p>
      </dgm:t>
    </dgm:pt>
    <dgm:pt modelId="{601DA13C-EF5E-4494-A197-7BB6F1415335}" type="parTrans" cxnId="{A80C7D8D-F4C2-4CF9-A5E3-6691D8337D44}">
      <dgm:prSet/>
      <dgm:spPr/>
      <dgm:t>
        <a:bodyPr/>
        <a:lstStyle/>
        <a:p>
          <a:endParaRPr lang="en-US"/>
        </a:p>
      </dgm:t>
    </dgm:pt>
    <dgm:pt modelId="{3E64B351-B638-4CEA-A2EF-73B2E2534CBE}" type="sibTrans" cxnId="{A80C7D8D-F4C2-4CF9-A5E3-6691D8337D44}">
      <dgm:prSet/>
      <dgm:spPr/>
      <dgm:t>
        <a:bodyPr/>
        <a:lstStyle/>
        <a:p>
          <a:endParaRPr lang="en-US"/>
        </a:p>
      </dgm:t>
    </dgm:pt>
    <dgm:pt modelId="{F88DE5E3-F04D-4B6D-B4B6-0BD8919E1664}" type="pres">
      <dgm:prSet presAssocID="{794C3B7F-4E17-4317-A9AE-ACD036B6B6F9}" presName="Name0" presStyleCnt="0">
        <dgm:presLayoutVars>
          <dgm:dir/>
          <dgm:resizeHandles val="exact"/>
        </dgm:presLayoutVars>
      </dgm:prSet>
      <dgm:spPr/>
      <dgm:t>
        <a:bodyPr/>
        <a:lstStyle/>
        <a:p>
          <a:endParaRPr lang="en-US"/>
        </a:p>
      </dgm:t>
    </dgm:pt>
    <dgm:pt modelId="{14EE86EF-C70F-4F6F-994E-103B46C1EFF1}" type="pres">
      <dgm:prSet presAssocID="{794C3B7F-4E17-4317-A9AE-ACD036B6B6F9}" presName="fgShape" presStyleLbl="fgShp" presStyleIdx="0" presStyleCnt="1"/>
      <dgm:spPr/>
    </dgm:pt>
    <dgm:pt modelId="{B5EF2CEC-93E8-479C-A63B-1982260B8DFA}" type="pres">
      <dgm:prSet presAssocID="{794C3B7F-4E17-4317-A9AE-ACD036B6B6F9}" presName="linComp" presStyleCnt="0"/>
      <dgm:spPr/>
    </dgm:pt>
    <dgm:pt modelId="{1DFCE8DA-B31E-49CA-AF8B-32B5B2830F4F}" type="pres">
      <dgm:prSet presAssocID="{1F1528DC-ED6A-4561-B5F2-37AE20B24165}" presName="compNode" presStyleCnt="0"/>
      <dgm:spPr/>
    </dgm:pt>
    <dgm:pt modelId="{A2074BA6-5A4D-44EB-A1DB-1CB19AA201F5}" type="pres">
      <dgm:prSet presAssocID="{1F1528DC-ED6A-4561-B5F2-37AE20B24165}" presName="bkgdShape" presStyleLbl="node1" presStyleIdx="0" presStyleCnt="5"/>
      <dgm:spPr/>
      <dgm:t>
        <a:bodyPr/>
        <a:lstStyle/>
        <a:p>
          <a:endParaRPr lang="en-US"/>
        </a:p>
      </dgm:t>
    </dgm:pt>
    <dgm:pt modelId="{98AD0405-BD24-4BC0-B0AD-8ED2F7C91C88}" type="pres">
      <dgm:prSet presAssocID="{1F1528DC-ED6A-4561-B5F2-37AE20B24165}" presName="nodeTx" presStyleLbl="node1" presStyleIdx="0" presStyleCnt="5">
        <dgm:presLayoutVars>
          <dgm:bulletEnabled val="1"/>
        </dgm:presLayoutVars>
      </dgm:prSet>
      <dgm:spPr/>
      <dgm:t>
        <a:bodyPr/>
        <a:lstStyle/>
        <a:p>
          <a:endParaRPr lang="en-US"/>
        </a:p>
      </dgm:t>
    </dgm:pt>
    <dgm:pt modelId="{7357498E-C11E-43D5-9574-849283B05D45}" type="pres">
      <dgm:prSet presAssocID="{1F1528DC-ED6A-4561-B5F2-37AE20B24165}" presName="invisiNode" presStyleLbl="node1" presStyleIdx="0" presStyleCnt="5"/>
      <dgm:spPr/>
    </dgm:pt>
    <dgm:pt modelId="{18D24FBA-AB77-4428-A3CA-1AD794F68632}" type="pres">
      <dgm:prSet presAssocID="{1F1528DC-ED6A-4561-B5F2-37AE20B24165}"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601D91FE-A7FA-4D13-9568-D7F383DC317F}" type="pres">
      <dgm:prSet presAssocID="{47D739B1-FA02-4EC9-8D3E-93947C09AFDB}" presName="sibTrans" presStyleLbl="sibTrans2D1" presStyleIdx="0" presStyleCnt="0"/>
      <dgm:spPr/>
      <dgm:t>
        <a:bodyPr/>
        <a:lstStyle/>
        <a:p>
          <a:endParaRPr lang="en-US"/>
        </a:p>
      </dgm:t>
    </dgm:pt>
    <dgm:pt modelId="{96AC4026-F18C-4036-8E7D-FB8034EEC1B6}" type="pres">
      <dgm:prSet presAssocID="{DF0CAF70-A12B-4B7B-8BD2-557ECE7267E8}" presName="compNode" presStyleCnt="0"/>
      <dgm:spPr/>
    </dgm:pt>
    <dgm:pt modelId="{A7451F90-CA21-4944-AE77-02C40AA78B09}" type="pres">
      <dgm:prSet presAssocID="{DF0CAF70-A12B-4B7B-8BD2-557ECE7267E8}" presName="bkgdShape" presStyleLbl="node1" presStyleIdx="1" presStyleCnt="5"/>
      <dgm:spPr/>
      <dgm:t>
        <a:bodyPr/>
        <a:lstStyle/>
        <a:p>
          <a:endParaRPr lang="en-US"/>
        </a:p>
      </dgm:t>
    </dgm:pt>
    <dgm:pt modelId="{BD210CF2-EE33-4FFE-85E4-E9F3E879E8D2}" type="pres">
      <dgm:prSet presAssocID="{DF0CAF70-A12B-4B7B-8BD2-557ECE7267E8}" presName="nodeTx" presStyleLbl="node1" presStyleIdx="1" presStyleCnt="5">
        <dgm:presLayoutVars>
          <dgm:bulletEnabled val="1"/>
        </dgm:presLayoutVars>
      </dgm:prSet>
      <dgm:spPr/>
      <dgm:t>
        <a:bodyPr/>
        <a:lstStyle/>
        <a:p>
          <a:endParaRPr lang="en-US"/>
        </a:p>
      </dgm:t>
    </dgm:pt>
    <dgm:pt modelId="{45BA0288-7F58-4024-9DEE-593A4F793768}" type="pres">
      <dgm:prSet presAssocID="{DF0CAF70-A12B-4B7B-8BD2-557ECE7267E8}" presName="invisiNode" presStyleLbl="node1" presStyleIdx="1" presStyleCnt="5"/>
      <dgm:spPr/>
    </dgm:pt>
    <dgm:pt modelId="{28DC5BA5-C9FC-455F-A6AA-B15052A781DD}" type="pres">
      <dgm:prSet presAssocID="{DF0CAF70-A12B-4B7B-8BD2-557ECE7267E8}"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67289DA6-6607-47AB-AF3E-2D69CF41B951}" type="pres">
      <dgm:prSet presAssocID="{59C63033-8527-4E2F-85E3-B313F53A512A}" presName="sibTrans" presStyleLbl="sibTrans2D1" presStyleIdx="0" presStyleCnt="0"/>
      <dgm:spPr/>
      <dgm:t>
        <a:bodyPr/>
        <a:lstStyle/>
        <a:p>
          <a:endParaRPr lang="en-US"/>
        </a:p>
      </dgm:t>
    </dgm:pt>
    <dgm:pt modelId="{D1076F60-46D5-494D-AB78-2C00792E0200}" type="pres">
      <dgm:prSet presAssocID="{2CDF3A18-7BE8-484B-B9EF-2145F55D7ECC}" presName="compNode" presStyleCnt="0"/>
      <dgm:spPr/>
    </dgm:pt>
    <dgm:pt modelId="{73CD6BB7-8754-4274-B938-A799E17CA754}" type="pres">
      <dgm:prSet presAssocID="{2CDF3A18-7BE8-484B-B9EF-2145F55D7ECC}" presName="bkgdShape" presStyleLbl="node1" presStyleIdx="2" presStyleCnt="5"/>
      <dgm:spPr/>
      <dgm:t>
        <a:bodyPr/>
        <a:lstStyle/>
        <a:p>
          <a:endParaRPr lang="en-US"/>
        </a:p>
      </dgm:t>
    </dgm:pt>
    <dgm:pt modelId="{39D13A36-5705-4BA5-BF2B-CDC7F5705FC3}" type="pres">
      <dgm:prSet presAssocID="{2CDF3A18-7BE8-484B-B9EF-2145F55D7ECC}" presName="nodeTx" presStyleLbl="node1" presStyleIdx="2" presStyleCnt="5">
        <dgm:presLayoutVars>
          <dgm:bulletEnabled val="1"/>
        </dgm:presLayoutVars>
      </dgm:prSet>
      <dgm:spPr/>
      <dgm:t>
        <a:bodyPr/>
        <a:lstStyle/>
        <a:p>
          <a:endParaRPr lang="en-US"/>
        </a:p>
      </dgm:t>
    </dgm:pt>
    <dgm:pt modelId="{6E07942A-3DBC-4429-93A4-0ABA3BBCDBDE}" type="pres">
      <dgm:prSet presAssocID="{2CDF3A18-7BE8-484B-B9EF-2145F55D7ECC}" presName="invisiNode" presStyleLbl="node1" presStyleIdx="2" presStyleCnt="5"/>
      <dgm:spPr/>
    </dgm:pt>
    <dgm:pt modelId="{D8D9F755-A640-4D2E-9F9D-2FE16682CA21}" type="pres">
      <dgm:prSet presAssocID="{2CDF3A18-7BE8-484B-B9EF-2145F55D7ECC}"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 modelId="{0A6A912F-DBC6-41EF-8B85-0F0FAC298BA0}" type="pres">
      <dgm:prSet presAssocID="{89390F1E-912B-423F-B3F9-C818F7A1FC12}" presName="sibTrans" presStyleLbl="sibTrans2D1" presStyleIdx="0" presStyleCnt="0"/>
      <dgm:spPr/>
      <dgm:t>
        <a:bodyPr/>
        <a:lstStyle/>
        <a:p>
          <a:endParaRPr lang="en-US"/>
        </a:p>
      </dgm:t>
    </dgm:pt>
    <dgm:pt modelId="{02BDFD4A-DB95-4318-8738-2828756E79D8}" type="pres">
      <dgm:prSet presAssocID="{03CE2D5E-F9DB-4865-97F9-9515E3BFD547}" presName="compNode" presStyleCnt="0"/>
      <dgm:spPr/>
    </dgm:pt>
    <dgm:pt modelId="{20383437-5237-4EC8-A812-81E4F68603AA}" type="pres">
      <dgm:prSet presAssocID="{03CE2D5E-F9DB-4865-97F9-9515E3BFD547}" presName="bkgdShape" presStyleLbl="node1" presStyleIdx="3" presStyleCnt="5"/>
      <dgm:spPr/>
      <dgm:t>
        <a:bodyPr/>
        <a:lstStyle/>
        <a:p>
          <a:endParaRPr lang="en-US"/>
        </a:p>
      </dgm:t>
    </dgm:pt>
    <dgm:pt modelId="{7DA541C9-F66F-45C4-BD0E-BA2F29BC6668}" type="pres">
      <dgm:prSet presAssocID="{03CE2D5E-F9DB-4865-97F9-9515E3BFD547}" presName="nodeTx" presStyleLbl="node1" presStyleIdx="3" presStyleCnt="5">
        <dgm:presLayoutVars>
          <dgm:bulletEnabled val="1"/>
        </dgm:presLayoutVars>
      </dgm:prSet>
      <dgm:spPr/>
      <dgm:t>
        <a:bodyPr/>
        <a:lstStyle/>
        <a:p>
          <a:endParaRPr lang="en-US"/>
        </a:p>
      </dgm:t>
    </dgm:pt>
    <dgm:pt modelId="{EFA71FD5-D587-4544-9A20-478157FDA035}" type="pres">
      <dgm:prSet presAssocID="{03CE2D5E-F9DB-4865-97F9-9515E3BFD547}" presName="invisiNode" presStyleLbl="node1" presStyleIdx="3" presStyleCnt="5"/>
      <dgm:spPr/>
    </dgm:pt>
    <dgm:pt modelId="{108A38A1-90FD-4002-9C6D-07DC4EA93801}" type="pres">
      <dgm:prSet presAssocID="{03CE2D5E-F9DB-4865-97F9-9515E3BFD547}"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en-US"/>
        </a:p>
      </dgm:t>
    </dgm:pt>
    <dgm:pt modelId="{00553354-BBA2-4C82-8842-8479AE334772}" type="pres">
      <dgm:prSet presAssocID="{D8170288-1665-4A94-B79D-C1988BD820A0}" presName="sibTrans" presStyleLbl="sibTrans2D1" presStyleIdx="0" presStyleCnt="0"/>
      <dgm:spPr/>
      <dgm:t>
        <a:bodyPr/>
        <a:lstStyle/>
        <a:p>
          <a:endParaRPr lang="en-US"/>
        </a:p>
      </dgm:t>
    </dgm:pt>
    <dgm:pt modelId="{D6BB9B48-AFA2-4831-9269-D9FFE6A7A73A}" type="pres">
      <dgm:prSet presAssocID="{E5A4CEC6-D91F-4E1A-B913-1505AAD90069}" presName="compNode" presStyleCnt="0"/>
      <dgm:spPr/>
    </dgm:pt>
    <dgm:pt modelId="{032EB9F0-7298-4D1C-AD13-2D661FC6FEAB}" type="pres">
      <dgm:prSet presAssocID="{E5A4CEC6-D91F-4E1A-B913-1505AAD90069}" presName="bkgdShape" presStyleLbl="node1" presStyleIdx="4" presStyleCnt="5"/>
      <dgm:spPr/>
      <dgm:t>
        <a:bodyPr/>
        <a:lstStyle/>
        <a:p>
          <a:endParaRPr lang="en-US"/>
        </a:p>
      </dgm:t>
    </dgm:pt>
    <dgm:pt modelId="{D611D964-48B2-4D76-9630-2BD16711DDCA}" type="pres">
      <dgm:prSet presAssocID="{E5A4CEC6-D91F-4E1A-B913-1505AAD90069}" presName="nodeTx" presStyleLbl="node1" presStyleIdx="4" presStyleCnt="5">
        <dgm:presLayoutVars>
          <dgm:bulletEnabled val="1"/>
        </dgm:presLayoutVars>
      </dgm:prSet>
      <dgm:spPr/>
      <dgm:t>
        <a:bodyPr/>
        <a:lstStyle/>
        <a:p>
          <a:endParaRPr lang="en-US"/>
        </a:p>
      </dgm:t>
    </dgm:pt>
    <dgm:pt modelId="{0EFB7C22-6698-42EE-AE8D-83BD694A7CC7}" type="pres">
      <dgm:prSet presAssocID="{E5A4CEC6-D91F-4E1A-B913-1505AAD90069}" presName="invisiNode" presStyleLbl="node1" presStyleIdx="4" presStyleCnt="5"/>
      <dgm:spPr/>
    </dgm:pt>
    <dgm:pt modelId="{9318136B-F405-4F19-B85C-04D1F34E084C}" type="pres">
      <dgm:prSet presAssocID="{E5A4CEC6-D91F-4E1A-B913-1505AAD90069}"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25000" b="-25000"/>
          </a:stretch>
        </a:blipFill>
      </dgm:spPr>
      <dgm:t>
        <a:bodyPr/>
        <a:lstStyle/>
        <a:p>
          <a:endParaRPr lang="en-US"/>
        </a:p>
      </dgm:t>
    </dgm:pt>
  </dgm:ptLst>
  <dgm:cxnLst>
    <dgm:cxn modelId="{3EB1F9DD-BB3F-4161-8CB5-ADF3650C3D6F}" type="presOf" srcId="{89390F1E-912B-423F-B3F9-C818F7A1FC12}" destId="{0A6A912F-DBC6-41EF-8B85-0F0FAC298BA0}" srcOrd="0" destOrd="0" presId="urn:microsoft.com/office/officeart/2005/8/layout/hList7"/>
    <dgm:cxn modelId="{25503401-994A-4C19-9F3D-840C00FC9298}" type="presOf" srcId="{03CE2D5E-F9DB-4865-97F9-9515E3BFD547}" destId="{20383437-5237-4EC8-A812-81E4F68603AA}" srcOrd="0" destOrd="0" presId="urn:microsoft.com/office/officeart/2005/8/layout/hList7"/>
    <dgm:cxn modelId="{ABDDF7B2-FDE2-43B4-8602-F599684D394D}" type="presOf" srcId="{03CE2D5E-F9DB-4865-97F9-9515E3BFD547}" destId="{7DA541C9-F66F-45C4-BD0E-BA2F29BC6668}" srcOrd="1" destOrd="0" presId="urn:microsoft.com/office/officeart/2005/8/layout/hList7"/>
    <dgm:cxn modelId="{495387A5-9365-4C74-865F-35225AA0387B}" type="presOf" srcId="{2CDF3A18-7BE8-484B-B9EF-2145F55D7ECC}" destId="{39D13A36-5705-4BA5-BF2B-CDC7F5705FC3}" srcOrd="1" destOrd="0" presId="urn:microsoft.com/office/officeart/2005/8/layout/hList7"/>
    <dgm:cxn modelId="{B6085BDD-6B6A-4195-BA45-1BF53D6FFAB3}" type="presOf" srcId="{1F1528DC-ED6A-4561-B5F2-37AE20B24165}" destId="{A2074BA6-5A4D-44EB-A1DB-1CB19AA201F5}" srcOrd="0" destOrd="0" presId="urn:microsoft.com/office/officeart/2005/8/layout/hList7"/>
    <dgm:cxn modelId="{4FFC13FF-D330-4EF8-B8CC-46E41F9F0FA6}" srcId="{794C3B7F-4E17-4317-A9AE-ACD036B6B6F9}" destId="{2CDF3A18-7BE8-484B-B9EF-2145F55D7ECC}" srcOrd="2" destOrd="0" parTransId="{FC25EDEF-8286-4801-A0B2-30C4113C1C86}" sibTransId="{89390F1E-912B-423F-B3F9-C818F7A1FC12}"/>
    <dgm:cxn modelId="{B110CBDD-9FB5-4C82-B4D1-BB9C035704AF}" srcId="{794C3B7F-4E17-4317-A9AE-ACD036B6B6F9}" destId="{03CE2D5E-F9DB-4865-97F9-9515E3BFD547}" srcOrd="3" destOrd="0" parTransId="{A0F656F2-1886-4CBF-AFB6-7091584B61A2}" sibTransId="{D8170288-1665-4A94-B79D-C1988BD820A0}"/>
    <dgm:cxn modelId="{8B483D3F-D76C-4314-B89D-92F73A50F067}" type="presOf" srcId="{E5A4CEC6-D91F-4E1A-B913-1505AAD90069}" destId="{D611D964-48B2-4D76-9630-2BD16711DDCA}" srcOrd="1" destOrd="0" presId="urn:microsoft.com/office/officeart/2005/8/layout/hList7"/>
    <dgm:cxn modelId="{A80C7D8D-F4C2-4CF9-A5E3-6691D8337D44}" srcId="{794C3B7F-4E17-4317-A9AE-ACD036B6B6F9}" destId="{E5A4CEC6-D91F-4E1A-B913-1505AAD90069}" srcOrd="4" destOrd="0" parTransId="{601DA13C-EF5E-4494-A197-7BB6F1415335}" sibTransId="{3E64B351-B638-4CEA-A2EF-73B2E2534CBE}"/>
    <dgm:cxn modelId="{EE9CD710-D1F5-48B7-8945-4053A1759C51}" type="presOf" srcId="{794C3B7F-4E17-4317-A9AE-ACD036B6B6F9}" destId="{F88DE5E3-F04D-4B6D-B4B6-0BD8919E1664}" srcOrd="0" destOrd="0" presId="urn:microsoft.com/office/officeart/2005/8/layout/hList7"/>
    <dgm:cxn modelId="{C891361B-61AA-45DB-A638-E73A3FC4E892}" type="presOf" srcId="{DF0CAF70-A12B-4B7B-8BD2-557ECE7267E8}" destId="{BD210CF2-EE33-4FFE-85E4-E9F3E879E8D2}" srcOrd="1" destOrd="0" presId="urn:microsoft.com/office/officeart/2005/8/layout/hList7"/>
    <dgm:cxn modelId="{A2B1E1FB-CD82-401E-B352-38C432A66331}" type="presOf" srcId="{DF0CAF70-A12B-4B7B-8BD2-557ECE7267E8}" destId="{A7451F90-CA21-4944-AE77-02C40AA78B09}" srcOrd="0" destOrd="0" presId="urn:microsoft.com/office/officeart/2005/8/layout/hList7"/>
    <dgm:cxn modelId="{86BC028F-83F8-44BC-A267-A57294909BFA}" type="presOf" srcId="{47D739B1-FA02-4EC9-8D3E-93947C09AFDB}" destId="{601D91FE-A7FA-4D13-9568-D7F383DC317F}" srcOrd="0" destOrd="0" presId="urn:microsoft.com/office/officeart/2005/8/layout/hList7"/>
    <dgm:cxn modelId="{06991E53-9842-4C8B-BD44-91833AF58138}" type="presOf" srcId="{D8170288-1665-4A94-B79D-C1988BD820A0}" destId="{00553354-BBA2-4C82-8842-8479AE334772}" srcOrd="0" destOrd="0" presId="urn:microsoft.com/office/officeart/2005/8/layout/hList7"/>
    <dgm:cxn modelId="{AEC1AD74-B861-49F9-9452-277A93EA3C69}" srcId="{794C3B7F-4E17-4317-A9AE-ACD036B6B6F9}" destId="{DF0CAF70-A12B-4B7B-8BD2-557ECE7267E8}" srcOrd="1" destOrd="0" parTransId="{65AA97A0-7228-4395-8D9D-4A90EA2C5500}" sibTransId="{59C63033-8527-4E2F-85E3-B313F53A512A}"/>
    <dgm:cxn modelId="{7489A019-62B6-4481-AA39-0FAB3BA054B8}" type="presOf" srcId="{E5A4CEC6-D91F-4E1A-B913-1505AAD90069}" destId="{032EB9F0-7298-4D1C-AD13-2D661FC6FEAB}" srcOrd="0" destOrd="0" presId="urn:microsoft.com/office/officeart/2005/8/layout/hList7"/>
    <dgm:cxn modelId="{BAA2B024-EF0A-45B7-8140-D9DDF5F7935C}" type="presOf" srcId="{1F1528DC-ED6A-4561-B5F2-37AE20B24165}" destId="{98AD0405-BD24-4BC0-B0AD-8ED2F7C91C88}" srcOrd="1" destOrd="0" presId="urn:microsoft.com/office/officeart/2005/8/layout/hList7"/>
    <dgm:cxn modelId="{C6B4BF86-613E-402F-BD88-902BD1825086}" type="presOf" srcId="{2CDF3A18-7BE8-484B-B9EF-2145F55D7ECC}" destId="{73CD6BB7-8754-4274-B938-A799E17CA754}" srcOrd="0" destOrd="0" presId="urn:microsoft.com/office/officeart/2005/8/layout/hList7"/>
    <dgm:cxn modelId="{D64EC56A-FE4E-4B67-90D7-6AC2F1C837D6}" srcId="{794C3B7F-4E17-4317-A9AE-ACD036B6B6F9}" destId="{1F1528DC-ED6A-4561-B5F2-37AE20B24165}" srcOrd="0" destOrd="0" parTransId="{E96B150C-A3B1-4800-8E7F-C5C976FF38E4}" sibTransId="{47D739B1-FA02-4EC9-8D3E-93947C09AFDB}"/>
    <dgm:cxn modelId="{636C85D1-FFF4-4BCC-B7D4-C49C5174B6F2}" type="presOf" srcId="{59C63033-8527-4E2F-85E3-B313F53A512A}" destId="{67289DA6-6607-47AB-AF3E-2D69CF41B951}" srcOrd="0" destOrd="0" presId="urn:microsoft.com/office/officeart/2005/8/layout/hList7"/>
    <dgm:cxn modelId="{3E6F0082-2F0D-4D10-8FDD-2DA4ECEF7857}" type="presParOf" srcId="{F88DE5E3-F04D-4B6D-B4B6-0BD8919E1664}" destId="{14EE86EF-C70F-4F6F-994E-103B46C1EFF1}" srcOrd="0" destOrd="0" presId="urn:microsoft.com/office/officeart/2005/8/layout/hList7"/>
    <dgm:cxn modelId="{9E459C1D-A2ED-4DE2-89E1-1F228B4C8A23}" type="presParOf" srcId="{F88DE5E3-F04D-4B6D-B4B6-0BD8919E1664}" destId="{B5EF2CEC-93E8-479C-A63B-1982260B8DFA}" srcOrd="1" destOrd="0" presId="urn:microsoft.com/office/officeart/2005/8/layout/hList7"/>
    <dgm:cxn modelId="{06F49BB2-E63A-4381-B3BE-9540A55BEB02}" type="presParOf" srcId="{B5EF2CEC-93E8-479C-A63B-1982260B8DFA}" destId="{1DFCE8DA-B31E-49CA-AF8B-32B5B2830F4F}" srcOrd="0" destOrd="0" presId="urn:microsoft.com/office/officeart/2005/8/layout/hList7"/>
    <dgm:cxn modelId="{892F559B-EB9C-44B3-A9BF-F433F2FF89C4}" type="presParOf" srcId="{1DFCE8DA-B31E-49CA-AF8B-32B5B2830F4F}" destId="{A2074BA6-5A4D-44EB-A1DB-1CB19AA201F5}" srcOrd="0" destOrd="0" presId="urn:microsoft.com/office/officeart/2005/8/layout/hList7"/>
    <dgm:cxn modelId="{B49BF2EB-7F9C-48B2-9D32-4EF29CF94976}" type="presParOf" srcId="{1DFCE8DA-B31E-49CA-AF8B-32B5B2830F4F}" destId="{98AD0405-BD24-4BC0-B0AD-8ED2F7C91C88}" srcOrd="1" destOrd="0" presId="urn:microsoft.com/office/officeart/2005/8/layout/hList7"/>
    <dgm:cxn modelId="{594F819C-73E8-4662-BC87-925BC9752692}" type="presParOf" srcId="{1DFCE8DA-B31E-49CA-AF8B-32B5B2830F4F}" destId="{7357498E-C11E-43D5-9574-849283B05D45}" srcOrd="2" destOrd="0" presId="urn:microsoft.com/office/officeart/2005/8/layout/hList7"/>
    <dgm:cxn modelId="{579E4B13-428A-4341-BC80-254452A3C822}" type="presParOf" srcId="{1DFCE8DA-B31E-49CA-AF8B-32B5B2830F4F}" destId="{18D24FBA-AB77-4428-A3CA-1AD794F68632}" srcOrd="3" destOrd="0" presId="urn:microsoft.com/office/officeart/2005/8/layout/hList7"/>
    <dgm:cxn modelId="{253DB077-B827-477B-A479-83E66B5F0CD6}" type="presParOf" srcId="{B5EF2CEC-93E8-479C-A63B-1982260B8DFA}" destId="{601D91FE-A7FA-4D13-9568-D7F383DC317F}" srcOrd="1" destOrd="0" presId="urn:microsoft.com/office/officeart/2005/8/layout/hList7"/>
    <dgm:cxn modelId="{73E04588-E435-48D0-8C1B-2B9CCCD7BEAF}" type="presParOf" srcId="{B5EF2CEC-93E8-479C-A63B-1982260B8DFA}" destId="{96AC4026-F18C-4036-8E7D-FB8034EEC1B6}" srcOrd="2" destOrd="0" presId="urn:microsoft.com/office/officeart/2005/8/layout/hList7"/>
    <dgm:cxn modelId="{E918FA46-D0D2-4393-9CDD-CDD674900425}" type="presParOf" srcId="{96AC4026-F18C-4036-8E7D-FB8034EEC1B6}" destId="{A7451F90-CA21-4944-AE77-02C40AA78B09}" srcOrd="0" destOrd="0" presId="urn:microsoft.com/office/officeart/2005/8/layout/hList7"/>
    <dgm:cxn modelId="{33BC435A-F6C9-4C02-8306-69F0638E1FB3}" type="presParOf" srcId="{96AC4026-F18C-4036-8E7D-FB8034EEC1B6}" destId="{BD210CF2-EE33-4FFE-85E4-E9F3E879E8D2}" srcOrd="1" destOrd="0" presId="urn:microsoft.com/office/officeart/2005/8/layout/hList7"/>
    <dgm:cxn modelId="{7C15258F-C844-4BE3-8BD9-F162E26EC3DF}" type="presParOf" srcId="{96AC4026-F18C-4036-8E7D-FB8034EEC1B6}" destId="{45BA0288-7F58-4024-9DEE-593A4F793768}" srcOrd="2" destOrd="0" presId="urn:microsoft.com/office/officeart/2005/8/layout/hList7"/>
    <dgm:cxn modelId="{A73921C2-BEDC-4C3E-8157-3C06EEC5559E}" type="presParOf" srcId="{96AC4026-F18C-4036-8E7D-FB8034EEC1B6}" destId="{28DC5BA5-C9FC-455F-A6AA-B15052A781DD}" srcOrd="3" destOrd="0" presId="urn:microsoft.com/office/officeart/2005/8/layout/hList7"/>
    <dgm:cxn modelId="{91962223-E50F-4A99-B515-04E09B677A5C}" type="presParOf" srcId="{B5EF2CEC-93E8-479C-A63B-1982260B8DFA}" destId="{67289DA6-6607-47AB-AF3E-2D69CF41B951}" srcOrd="3" destOrd="0" presId="urn:microsoft.com/office/officeart/2005/8/layout/hList7"/>
    <dgm:cxn modelId="{B6A0EC23-F19A-448C-9A7B-7E2A92EF7ADB}" type="presParOf" srcId="{B5EF2CEC-93E8-479C-A63B-1982260B8DFA}" destId="{D1076F60-46D5-494D-AB78-2C00792E0200}" srcOrd="4" destOrd="0" presId="urn:microsoft.com/office/officeart/2005/8/layout/hList7"/>
    <dgm:cxn modelId="{32CFE39E-E4BA-4A39-93A4-5838744B2F42}" type="presParOf" srcId="{D1076F60-46D5-494D-AB78-2C00792E0200}" destId="{73CD6BB7-8754-4274-B938-A799E17CA754}" srcOrd="0" destOrd="0" presId="urn:microsoft.com/office/officeart/2005/8/layout/hList7"/>
    <dgm:cxn modelId="{39EB6182-DF7B-448B-80A6-5558114F0093}" type="presParOf" srcId="{D1076F60-46D5-494D-AB78-2C00792E0200}" destId="{39D13A36-5705-4BA5-BF2B-CDC7F5705FC3}" srcOrd="1" destOrd="0" presId="urn:microsoft.com/office/officeart/2005/8/layout/hList7"/>
    <dgm:cxn modelId="{9F35E88A-A273-40FD-A67C-3EDCEE56A050}" type="presParOf" srcId="{D1076F60-46D5-494D-AB78-2C00792E0200}" destId="{6E07942A-3DBC-4429-93A4-0ABA3BBCDBDE}" srcOrd="2" destOrd="0" presId="urn:microsoft.com/office/officeart/2005/8/layout/hList7"/>
    <dgm:cxn modelId="{EB61472D-47C4-4A10-B3CC-C579084C0CAC}" type="presParOf" srcId="{D1076F60-46D5-494D-AB78-2C00792E0200}" destId="{D8D9F755-A640-4D2E-9F9D-2FE16682CA21}" srcOrd="3" destOrd="0" presId="urn:microsoft.com/office/officeart/2005/8/layout/hList7"/>
    <dgm:cxn modelId="{2D53BE3B-D5CF-4927-B314-2A18799ACF49}" type="presParOf" srcId="{B5EF2CEC-93E8-479C-A63B-1982260B8DFA}" destId="{0A6A912F-DBC6-41EF-8B85-0F0FAC298BA0}" srcOrd="5" destOrd="0" presId="urn:microsoft.com/office/officeart/2005/8/layout/hList7"/>
    <dgm:cxn modelId="{BC21D43C-BF02-4F56-8809-FFA161BEB0C6}" type="presParOf" srcId="{B5EF2CEC-93E8-479C-A63B-1982260B8DFA}" destId="{02BDFD4A-DB95-4318-8738-2828756E79D8}" srcOrd="6" destOrd="0" presId="urn:microsoft.com/office/officeart/2005/8/layout/hList7"/>
    <dgm:cxn modelId="{DE9AAEA5-4E5D-41DE-AACB-1D39C1F790B4}" type="presParOf" srcId="{02BDFD4A-DB95-4318-8738-2828756E79D8}" destId="{20383437-5237-4EC8-A812-81E4F68603AA}" srcOrd="0" destOrd="0" presId="urn:microsoft.com/office/officeart/2005/8/layout/hList7"/>
    <dgm:cxn modelId="{273538B3-8A3D-4B01-B13B-CDB30E33B523}" type="presParOf" srcId="{02BDFD4A-DB95-4318-8738-2828756E79D8}" destId="{7DA541C9-F66F-45C4-BD0E-BA2F29BC6668}" srcOrd="1" destOrd="0" presId="urn:microsoft.com/office/officeart/2005/8/layout/hList7"/>
    <dgm:cxn modelId="{36182F46-7610-433B-9EA2-C2418355AAF0}" type="presParOf" srcId="{02BDFD4A-DB95-4318-8738-2828756E79D8}" destId="{EFA71FD5-D587-4544-9A20-478157FDA035}" srcOrd="2" destOrd="0" presId="urn:microsoft.com/office/officeart/2005/8/layout/hList7"/>
    <dgm:cxn modelId="{D53A9E29-FCD3-4014-ACC9-731C3F2D1642}" type="presParOf" srcId="{02BDFD4A-DB95-4318-8738-2828756E79D8}" destId="{108A38A1-90FD-4002-9C6D-07DC4EA93801}" srcOrd="3" destOrd="0" presId="urn:microsoft.com/office/officeart/2005/8/layout/hList7"/>
    <dgm:cxn modelId="{880AA5AD-BA58-4CBF-938C-0E09EA34976D}" type="presParOf" srcId="{B5EF2CEC-93E8-479C-A63B-1982260B8DFA}" destId="{00553354-BBA2-4C82-8842-8479AE334772}" srcOrd="7" destOrd="0" presId="urn:microsoft.com/office/officeart/2005/8/layout/hList7"/>
    <dgm:cxn modelId="{450C9D1D-D27E-4293-AC94-9412039F9728}" type="presParOf" srcId="{B5EF2CEC-93E8-479C-A63B-1982260B8DFA}" destId="{D6BB9B48-AFA2-4831-9269-D9FFE6A7A73A}" srcOrd="8" destOrd="0" presId="urn:microsoft.com/office/officeart/2005/8/layout/hList7"/>
    <dgm:cxn modelId="{F63EA74C-0E9B-4D24-B096-7986B86D70B1}" type="presParOf" srcId="{D6BB9B48-AFA2-4831-9269-D9FFE6A7A73A}" destId="{032EB9F0-7298-4D1C-AD13-2D661FC6FEAB}" srcOrd="0" destOrd="0" presId="urn:microsoft.com/office/officeart/2005/8/layout/hList7"/>
    <dgm:cxn modelId="{94765D60-C850-4115-93EA-E901B85707FC}" type="presParOf" srcId="{D6BB9B48-AFA2-4831-9269-D9FFE6A7A73A}" destId="{D611D964-48B2-4D76-9630-2BD16711DDCA}" srcOrd="1" destOrd="0" presId="urn:microsoft.com/office/officeart/2005/8/layout/hList7"/>
    <dgm:cxn modelId="{0996FECB-AF0B-435E-9E3B-CB438C531ABB}" type="presParOf" srcId="{D6BB9B48-AFA2-4831-9269-D9FFE6A7A73A}" destId="{0EFB7C22-6698-42EE-AE8D-83BD694A7CC7}" srcOrd="2" destOrd="0" presId="urn:microsoft.com/office/officeart/2005/8/layout/hList7"/>
    <dgm:cxn modelId="{6283573E-0C0E-488A-B600-30EA50E28AD4}" type="presParOf" srcId="{D6BB9B48-AFA2-4831-9269-D9FFE6A7A73A}" destId="{9318136B-F405-4F19-B85C-04D1F34E084C}"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08CA28-8D07-40DA-AB6C-630C7A3E11C0}"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FC9B2312-7373-47DE-BE4B-FA651F5B8D53}">
      <dgm:prSet/>
      <dgm:spPr/>
      <dgm:t>
        <a:bodyPr/>
        <a:lstStyle/>
        <a:p>
          <a:pPr rtl="0"/>
          <a:r>
            <a:rPr lang="en-US" dirty="0" smtClean="0"/>
            <a:t>No Space</a:t>
          </a:r>
          <a:endParaRPr lang="en-US" dirty="0"/>
        </a:p>
      </dgm:t>
    </dgm:pt>
    <dgm:pt modelId="{36D73F5D-5255-4ADD-9C5D-436771B791BD}" type="parTrans" cxnId="{E4D40C0F-849E-4CCA-8EAE-DA5F55C3E8D0}">
      <dgm:prSet/>
      <dgm:spPr/>
      <dgm:t>
        <a:bodyPr/>
        <a:lstStyle/>
        <a:p>
          <a:endParaRPr lang="en-US"/>
        </a:p>
      </dgm:t>
    </dgm:pt>
    <dgm:pt modelId="{0D8690FB-C717-4322-AF9D-762C30680618}" type="sibTrans" cxnId="{E4D40C0F-849E-4CCA-8EAE-DA5F55C3E8D0}">
      <dgm:prSet/>
      <dgm:spPr/>
      <dgm:t>
        <a:bodyPr/>
        <a:lstStyle/>
        <a:p>
          <a:endParaRPr lang="en-US"/>
        </a:p>
      </dgm:t>
    </dgm:pt>
    <dgm:pt modelId="{A571D0A2-ABCF-48E4-85CE-7C57E2936DA8}">
      <dgm:prSet/>
      <dgm:spPr/>
      <dgm:t>
        <a:bodyPr/>
        <a:lstStyle/>
        <a:p>
          <a:pPr rtl="0"/>
          <a:r>
            <a:rPr lang="en-US" smtClean="0"/>
            <a:t>No Point in Time</a:t>
          </a:r>
          <a:endParaRPr lang="en-US"/>
        </a:p>
      </dgm:t>
    </dgm:pt>
    <dgm:pt modelId="{EC78F67C-4966-4B99-95E1-E832B7227F99}" type="parTrans" cxnId="{2591D697-1F3C-4B0D-B559-DC3B26DB4B9D}">
      <dgm:prSet/>
      <dgm:spPr/>
      <dgm:t>
        <a:bodyPr/>
        <a:lstStyle/>
        <a:p>
          <a:endParaRPr lang="en-US"/>
        </a:p>
      </dgm:t>
    </dgm:pt>
    <dgm:pt modelId="{53A6AE0A-A216-4F0E-B7ED-69692FF2CEE9}" type="sibTrans" cxnId="{2591D697-1F3C-4B0D-B559-DC3B26DB4B9D}">
      <dgm:prSet/>
      <dgm:spPr/>
      <dgm:t>
        <a:bodyPr/>
        <a:lstStyle/>
        <a:p>
          <a:endParaRPr lang="en-US"/>
        </a:p>
      </dgm:t>
    </dgm:pt>
    <dgm:pt modelId="{26F7422E-0FCA-4047-9017-9FCD93EA4B36}">
      <dgm:prSet/>
      <dgm:spPr/>
      <dgm:t>
        <a:bodyPr/>
        <a:lstStyle/>
        <a:p>
          <a:pPr rtl="0"/>
          <a:r>
            <a:rPr lang="en-US" smtClean="0"/>
            <a:t>No Infinity</a:t>
          </a:r>
          <a:endParaRPr lang="en-US"/>
        </a:p>
      </dgm:t>
    </dgm:pt>
    <dgm:pt modelId="{85FC4CF6-A822-4476-AB1F-8F3C8152787A}" type="parTrans" cxnId="{31141D79-F465-4F2C-A594-E184103C4897}">
      <dgm:prSet/>
      <dgm:spPr/>
      <dgm:t>
        <a:bodyPr/>
        <a:lstStyle/>
        <a:p>
          <a:endParaRPr lang="en-US"/>
        </a:p>
      </dgm:t>
    </dgm:pt>
    <dgm:pt modelId="{547E04EC-4033-4433-AF86-12AE83D0DC25}" type="sibTrans" cxnId="{31141D79-F465-4F2C-A594-E184103C4897}">
      <dgm:prSet/>
      <dgm:spPr/>
      <dgm:t>
        <a:bodyPr/>
        <a:lstStyle/>
        <a:p>
          <a:endParaRPr lang="en-US"/>
        </a:p>
      </dgm:t>
    </dgm:pt>
    <dgm:pt modelId="{9254F3F1-2C41-4F32-BA82-41C66741606A}">
      <dgm:prSet/>
      <dgm:spPr/>
      <dgm:t>
        <a:bodyPr/>
        <a:lstStyle/>
        <a:p>
          <a:pPr rtl="0"/>
          <a:r>
            <a:rPr lang="en-US" smtClean="0"/>
            <a:t>No Perspective</a:t>
          </a:r>
          <a:endParaRPr lang="en-US"/>
        </a:p>
      </dgm:t>
    </dgm:pt>
    <dgm:pt modelId="{09F2EF2D-9879-4CC0-9F89-86BA762C6AE9}" type="parTrans" cxnId="{13B0E4F5-717A-4E10-8988-03A1F637C4A9}">
      <dgm:prSet/>
      <dgm:spPr/>
      <dgm:t>
        <a:bodyPr/>
        <a:lstStyle/>
        <a:p>
          <a:endParaRPr lang="en-US"/>
        </a:p>
      </dgm:t>
    </dgm:pt>
    <dgm:pt modelId="{73E38267-E5C1-4BE9-A4A3-220F97359521}" type="sibTrans" cxnId="{13B0E4F5-717A-4E10-8988-03A1F637C4A9}">
      <dgm:prSet/>
      <dgm:spPr/>
      <dgm:t>
        <a:bodyPr/>
        <a:lstStyle/>
        <a:p>
          <a:endParaRPr lang="en-US"/>
        </a:p>
      </dgm:t>
    </dgm:pt>
    <dgm:pt modelId="{B9E32A36-702D-4DCA-9DEB-50221778504F}">
      <dgm:prSet/>
      <dgm:spPr/>
      <dgm:t>
        <a:bodyPr/>
        <a:lstStyle/>
        <a:p>
          <a:pPr rtl="0"/>
          <a:r>
            <a:rPr lang="en-US" smtClean="0"/>
            <a:t>No Normal</a:t>
          </a:r>
          <a:endParaRPr lang="en-US"/>
        </a:p>
      </dgm:t>
    </dgm:pt>
    <dgm:pt modelId="{86C36BFA-0B11-421C-8C8B-B413979C8330}" type="parTrans" cxnId="{074F1358-EFB8-4A0C-9227-E1923E8A4615}">
      <dgm:prSet/>
      <dgm:spPr/>
      <dgm:t>
        <a:bodyPr/>
        <a:lstStyle/>
        <a:p>
          <a:endParaRPr lang="en-US"/>
        </a:p>
      </dgm:t>
    </dgm:pt>
    <dgm:pt modelId="{209E2503-5B82-4C0C-9D0E-8EE57331AEF4}" type="sibTrans" cxnId="{074F1358-EFB8-4A0C-9227-E1923E8A4615}">
      <dgm:prSet/>
      <dgm:spPr/>
      <dgm:t>
        <a:bodyPr/>
        <a:lstStyle/>
        <a:p>
          <a:endParaRPr lang="en-US"/>
        </a:p>
      </dgm:t>
    </dgm:pt>
    <dgm:pt modelId="{DCF01C5F-D808-4E5F-9C34-7609C60E23EA}">
      <dgm:prSet/>
      <dgm:spPr/>
      <dgm:t>
        <a:bodyPr/>
        <a:lstStyle/>
        <a:p>
          <a:pPr rtl="0"/>
          <a:r>
            <a:rPr lang="en-US" smtClean="0"/>
            <a:t>No Decisions</a:t>
          </a:r>
          <a:endParaRPr lang="en-US"/>
        </a:p>
      </dgm:t>
    </dgm:pt>
    <dgm:pt modelId="{725ABCEE-71C6-4C18-87DD-B242FC1F2572}" type="parTrans" cxnId="{EC5D6E0E-42FC-498C-8B85-789CADB35AB7}">
      <dgm:prSet/>
      <dgm:spPr/>
      <dgm:t>
        <a:bodyPr/>
        <a:lstStyle/>
        <a:p>
          <a:endParaRPr lang="en-US"/>
        </a:p>
      </dgm:t>
    </dgm:pt>
    <dgm:pt modelId="{8062F9F6-9F4D-472A-91B9-ECECA10F4C65}" type="sibTrans" cxnId="{EC5D6E0E-42FC-498C-8B85-789CADB35AB7}">
      <dgm:prSet/>
      <dgm:spPr/>
      <dgm:t>
        <a:bodyPr/>
        <a:lstStyle/>
        <a:p>
          <a:endParaRPr lang="en-US"/>
        </a:p>
      </dgm:t>
    </dgm:pt>
    <dgm:pt modelId="{93CCC032-6C05-4810-9E5E-3906243F021B}">
      <dgm:prSet/>
      <dgm:spPr/>
      <dgm:t>
        <a:bodyPr/>
        <a:lstStyle/>
        <a:p>
          <a:pPr rtl="0"/>
          <a:r>
            <a:rPr lang="en-US" smtClean="0"/>
            <a:t>No Identity</a:t>
          </a:r>
          <a:endParaRPr lang="en-US"/>
        </a:p>
      </dgm:t>
    </dgm:pt>
    <dgm:pt modelId="{F4E74817-A36B-4E2D-95F6-D46CB8374BEC}" type="parTrans" cxnId="{7D384D41-360C-4BE3-98DF-F6616A28DDC2}">
      <dgm:prSet/>
      <dgm:spPr/>
      <dgm:t>
        <a:bodyPr/>
        <a:lstStyle/>
        <a:p>
          <a:endParaRPr lang="en-US"/>
        </a:p>
      </dgm:t>
    </dgm:pt>
    <dgm:pt modelId="{DEB40674-8C39-4705-99DF-E3D5599AF4C4}" type="sibTrans" cxnId="{7D384D41-360C-4BE3-98DF-F6616A28DDC2}">
      <dgm:prSet/>
      <dgm:spPr/>
      <dgm:t>
        <a:bodyPr/>
        <a:lstStyle/>
        <a:p>
          <a:endParaRPr lang="en-US"/>
        </a:p>
      </dgm:t>
    </dgm:pt>
    <dgm:pt modelId="{631788FE-BEA7-4A2B-8991-4FA523FD5DA2}" type="pres">
      <dgm:prSet presAssocID="{B408CA28-8D07-40DA-AB6C-630C7A3E11C0}" presName="Name0" presStyleCnt="0">
        <dgm:presLayoutVars>
          <dgm:dir/>
          <dgm:resizeHandles val="exact"/>
        </dgm:presLayoutVars>
      </dgm:prSet>
      <dgm:spPr/>
      <dgm:t>
        <a:bodyPr/>
        <a:lstStyle/>
        <a:p>
          <a:endParaRPr lang="en-US"/>
        </a:p>
      </dgm:t>
    </dgm:pt>
    <dgm:pt modelId="{64269FA9-4C69-4F5A-A11F-7BBC6D9D91EE}" type="pres">
      <dgm:prSet presAssocID="{FC9B2312-7373-47DE-BE4B-FA651F5B8D53}" presName="compNode" presStyleCnt="0"/>
      <dgm:spPr/>
    </dgm:pt>
    <dgm:pt modelId="{213A610D-29B0-475C-AF94-454627730DCB}" type="pres">
      <dgm:prSet presAssocID="{FC9B2312-7373-47DE-BE4B-FA651F5B8D53}" presName="pict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1911731-633D-47EB-9ECF-BB5074C11E82}" type="pres">
      <dgm:prSet presAssocID="{FC9B2312-7373-47DE-BE4B-FA651F5B8D53}" presName="textRect" presStyleLbl="revTx" presStyleIdx="0" presStyleCnt="7">
        <dgm:presLayoutVars>
          <dgm:bulletEnabled val="1"/>
        </dgm:presLayoutVars>
      </dgm:prSet>
      <dgm:spPr/>
      <dgm:t>
        <a:bodyPr/>
        <a:lstStyle/>
        <a:p>
          <a:endParaRPr lang="en-US"/>
        </a:p>
      </dgm:t>
    </dgm:pt>
    <dgm:pt modelId="{976591F4-4AE6-4E6E-BBD7-D056973AABC5}" type="pres">
      <dgm:prSet presAssocID="{0D8690FB-C717-4322-AF9D-762C30680618}" presName="sibTrans" presStyleLbl="sibTrans2D1" presStyleIdx="0" presStyleCnt="0"/>
      <dgm:spPr/>
      <dgm:t>
        <a:bodyPr/>
        <a:lstStyle/>
        <a:p>
          <a:endParaRPr lang="en-US"/>
        </a:p>
      </dgm:t>
    </dgm:pt>
    <dgm:pt modelId="{7EB282A8-8E0D-4878-B45B-82DC5BAF22B6}" type="pres">
      <dgm:prSet presAssocID="{A571D0A2-ABCF-48E4-85CE-7C57E2936DA8}" presName="compNode" presStyleCnt="0"/>
      <dgm:spPr/>
    </dgm:pt>
    <dgm:pt modelId="{84BCE84A-D417-4D6D-846A-EFC7FF647993}" type="pres">
      <dgm:prSet presAssocID="{A571D0A2-ABCF-48E4-85CE-7C57E2936DA8}" presName="pictRect" presStyleLbl="nod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9792A8FC-2027-444D-BED8-B8AFBB79EEB3}" type="pres">
      <dgm:prSet presAssocID="{A571D0A2-ABCF-48E4-85CE-7C57E2936DA8}" presName="textRect" presStyleLbl="revTx" presStyleIdx="1" presStyleCnt="7">
        <dgm:presLayoutVars>
          <dgm:bulletEnabled val="1"/>
        </dgm:presLayoutVars>
      </dgm:prSet>
      <dgm:spPr/>
      <dgm:t>
        <a:bodyPr/>
        <a:lstStyle/>
        <a:p>
          <a:endParaRPr lang="en-US"/>
        </a:p>
      </dgm:t>
    </dgm:pt>
    <dgm:pt modelId="{C93CF51E-B375-4E58-AA06-1E37D7780285}" type="pres">
      <dgm:prSet presAssocID="{53A6AE0A-A216-4F0E-B7ED-69692FF2CEE9}" presName="sibTrans" presStyleLbl="sibTrans2D1" presStyleIdx="0" presStyleCnt="0"/>
      <dgm:spPr/>
      <dgm:t>
        <a:bodyPr/>
        <a:lstStyle/>
        <a:p>
          <a:endParaRPr lang="en-US"/>
        </a:p>
      </dgm:t>
    </dgm:pt>
    <dgm:pt modelId="{60B677B4-E075-423D-933D-FF7DF4395191}" type="pres">
      <dgm:prSet presAssocID="{26F7422E-0FCA-4047-9017-9FCD93EA4B36}" presName="compNode" presStyleCnt="0"/>
      <dgm:spPr/>
    </dgm:pt>
    <dgm:pt modelId="{D9B0E2CA-51E0-41B9-9EDE-F10ED9CECC19}" type="pres">
      <dgm:prSet presAssocID="{26F7422E-0FCA-4047-9017-9FCD93EA4B36}" presName="pictRect" presStyleLbl="nod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6012246F-91CF-4BAD-BD49-B5931CAB5D01}" type="pres">
      <dgm:prSet presAssocID="{26F7422E-0FCA-4047-9017-9FCD93EA4B36}" presName="textRect" presStyleLbl="revTx" presStyleIdx="2" presStyleCnt="7">
        <dgm:presLayoutVars>
          <dgm:bulletEnabled val="1"/>
        </dgm:presLayoutVars>
      </dgm:prSet>
      <dgm:spPr/>
      <dgm:t>
        <a:bodyPr/>
        <a:lstStyle/>
        <a:p>
          <a:endParaRPr lang="en-US"/>
        </a:p>
      </dgm:t>
    </dgm:pt>
    <dgm:pt modelId="{8B41B9A5-CB10-47AA-882D-630C2E9A85FF}" type="pres">
      <dgm:prSet presAssocID="{547E04EC-4033-4433-AF86-12AE83D0DC25}" presName="sibTrans" presStyleLbl="sibTrans2D1" presStyleIdx="0" presStyleCnt="0"/>
      <dgm:spPr/>
      <dgm:t>
        <a:bodyPr/>
        <a:lstStyle/>
        <a:p>
          <a:endParaRPr lang="en-US"/>
        </a:p>
      </dgm:t>
    </dgm:pt>
    <dgm:pt modelId="{10F91A64-05DE-4004-93F2-A9CEA3331865}" type="pres">
      <dgm:prSet presAssocID="{9254F3F1-2C41-4F32-BA82-41C66741606A}" presName="compNode" presStyleCnt="0"/>
      <dgm:spPr/>
    </dgm:pt>
    <dgm:pt modelId="{3272C776-C45D-40BC-B76B-B3DE064A6F6B}" type="pres">
      <dgm:prSet presAssocID="{9254F3F1-2C41-4F32-BA82-41C66741606A}" presName="pictRect" presStyleLbl="nod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 modelId="{7729DB6A-4594-409A-AD32-6DB711B5E9E0}" type="pres">
      <dgm:prSet presAssocID="{9254F3F1-2C41-4F32-BA82-41C66741606A}" presName="textRect" presStyleLbl="revTx" presStyleIdx="3" presStyleCnt="7">
        <dgm:presLayoutVars>
          <dgm:bulletEnabled val="1"/>
        </dgm:presLayoutVars>
      </dgm:prSet>
      <dgm:spPr/>
      <dgm:t>
        <a:bodyPr/>
        <a:lstStyle/>
        <a:p>
          <a:endParaRPr lang="en-US"/>
        </a:p>
      </dgm:t>
    </dgm:pt>
    <dgm:pt modelId="{867AE500-E084-453D-BC96-236229E3151A}" type="pres">
      <dgm:prSet presAssocID="{73E38267-E5C1-4BE9-A4A3-220F97359521}" presName="sibTrans" presStyleLbl="sibTrans2D1" presStyleIdx="0" presStyleCnt="0"/>
      <dgm:spPr/>
      <dgm:t>
        <a:bodyPr/>
        <a:lstStyle/>
        <a:p>
          <a:endParaRPr lang="en-US"/>
        </a:p>
      </dgm:t>
    </dgm:pt>
    <dgm:pt modelId="{1081D868-E6E8-4A1D-BC06-51E7DB287173}" type="pres">
      <dgm:prSet presAssocID="{B9E32A36-702D-4DCA-9DEB-50221778504F}" presName="compNode" presStyleCnt="0"/>
      <dgm:spPr/>
    </dgm:pt>
    <dgm:pt modelId="{D97DBD8C-2D5E-4D75-A96D-6546CCA1D9A6}" type="pres">
      <dgm:prSet presAssocID="{B9E32A36-702D-4DCA-9DEB-50221778504F}" presName="pictRect" presStyleLbl="nod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t="-59000" b="-59000"/>
          </a:stretch>
        </a:blipFill>
      </dgm:spPr>
    </dgm:pt>
    <dgm:pt modelId="{75E04B59-048C-40F4-8329-350722A524EC}" type="pres">
      <dgm:prSet presAssocID="{B9E32A36-702D-4DCA-9DEB-50221778504F}" presName="textRect" presStyleLbl="revTx" presStyleIdx="4" presStyleCnt="7">
        <dgm:presLayoutVars>
          <dgm:bulletEnabled val="1"/>
        </dgm:presLayoutVars>
      </dgm:prSet>
      <dgm:spPr/>
      <dgm:t>
        <a:bodyPr/>
        <a:lstStyle/>
        <a:p>
          <a:endParaRPr lang="en-US"/>
        </a:p>
      </dgm:t>
    </dgm:pt>
    <dgm:pt modelId="{F85D5BC6-BEBA-46FD-BC82-CF280841CADC}" type="pres">
      <dgm:prSet presAssocID="{209E2503-5B82-4C0C-9D0E-8EE57331AEF4}" presName="sibTrans" presStyleLbl="sibTrans2D1" presStyleIdx="0" presStyleCnt="0"/>
      <dgm:spPr/>
      <dgm:t>
        <a:bodyPr/>
        <a:lstStyle/>
        <a:p>
          <a:endParaRPr lang="en-US"/>
        </a:p>
      </dgm:t>
    </dgm:pt>
    <dgm:pt modelId="{EC56B31D-2C23-496B-B2AA-1AEC8F4E4A02}" type="pres">
      <dgm:prSet presAssocID="{DCF01C5F-D808-4E5F-9C34-7609C60E23EA}" presName="compNode" presStyleCnt="0"/>
      <dgm:spPr/>
    </dgm:pt>
    <dgm:pt modelId="{AF6D2FAA-A3DC-4FC1-B42B-CE9CC0185100}" type="pres">
      <dgm:prSet presAssocID="{DCF01C5F-D808-4E5F-9C34-7609C60E23EA}" presName="pictRect" presStyleLbl="nod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12000" b="-12000"/>
          </a:stretch>
        </a:blipFill>
      </dgm:spPr>
    </dgm:pt>
    <dgm:pt modelId="{511BFAA4-2003-4828-82B1-A016AF4003F4}" type="pres">
      <dgm:prSet presAssocID="{DCF01C5F-D808-4E5F-9C34-7609C60E23EA}" presName="textRect" presStyleLbl="revTx" presStyleIdx="5" presStyleCnt="7">
        <dgm:presLayoutVars>
          <dgm:bulletEnabled val="1"/>
        </dgm:presLayoutVars>
      </dgm:prSet>
      <dgm:spPr/>
      <dgm:t>
        <a:bodyPr/>
        <a:lstStyle/>
        <a:p>
          <a:endParaRPr lang="en-US"/>
        </a:p>
      </dgm:t>
    </dgm:pt>
    <dgm:pt modelId="{8E5578F0-B555-4175-8376-00573648FB4F}" type="pres">
      <dgm:prSet presAssocID="{8062F9F6-9F4D-472A-91B9-ECECA10F4C65}" presName="sibTrans" presStyleLbl="sibTrans2D1" presStyleIdx="0" presStyleCnt="0"/>
      <dgm:spPr/>
      <dgm:t>
        <a:bodyPr/>
        <a:lstStyle/>
        <a:p>
          <a:endParaRPr lang="en-US"/>
        </a:p>
      </dgm:t>
    </dgm:pt>
    <dgm:pt modelId="{4BA939A7-4379-443E-8305-A1467AC7145D}" type="pres">
      <dgm:prSet presAssocID="{93CCC032-6C05-4810-9E5E-3906243F021B}" presName="compNode" presStyleCnt="0"/>
      <dgm:spPr/>
    </dgm:pt>
    <dgm:pt modelId="{BC630663-3BAA-4822-8392-7FF287FEB803}" type="pres">
      <dgm:prSet presAssocID="{93CCC032-6C05-4810-9E5E-3906243F021B}" presName="pictRect" presStyleLbl="nod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t="-6000" b="-6000"/>
          </a:stretch>
        </a:blipFill>
      </dgm:spPr>
    </dgm:pt>
    <dgm:pt modelId="{E6EDF9FE-7AEE-4CF1-848A-8044A24CBFF7}" type="pres">
      <dgm:prSet presAssocID="{93CCC032-6C05-4810-9E5E-3906243F021B}" presName="textRect" presStyleLbl="revTx" presStyleIdx="6" presStyleCnt="7">
        <dgm:presLayoutVars>
          <dgm:bulletEnabled val="1"/>
        </dgm:presLayoutVars>
      </dgm:prSet>
      <dgm:spPr/>
      <dgm:t>
        <a:bodyPr/>
        <a:lstStyle/>
        <a:p>
          <a:endParaRPr lang="en-US"/>
        </a:p>
      </dgm:t>
    </dgm:pt>
  </dgm:ptLst>
  <dgm:cxnLst>
    <dgm:cxn modelId="{0D43EEAB-6F88-4F3E-AFCC-E170F374D9BD}" type="presOf" srcId="{73E38267-E5C1-4BE9-A4A3-220F97359521}" destId="{867AE500-E084-453D-BC96-236229E3151A}" srcOrd="0" destOrd="0" presId="urn:microsoft.com/office/officeart/2005/8/layout/pList1"/>
    <dgm:cxn modelId="{7D384D41-360C-4BE3-98DF-F6616A28DDC2}" srcId="{B408CA28-8D07-40DA-AB6C-630C7A3E11C0}" destId="{93CCC032-6C05-4810-9E5E-3906243F021B}" srcOrd="6" destOrd="0" parTransId="{F4E74817-A36B-4E2D-95F6-D46CB8374BEC}" sibTransId="{DEB40674-8C39-4705-99DF-E3D5599AF4C4}"/>
    <dgm:cxn modelId="{8B40746D-642A-47E9-BD2D-D70CD56FDE80}" type="presOf" srcId="{DCF01C5F-D808-4E5F-9C34-7609C60E23EA}" destId="{511BFAA4-2003-4828-82B1-A016AF4003F4}" srcOrd="0" destOrd="0" presId="urn:microsoft.com/office/officeart/2005/8/layout/pList1"/>
    <dgm:cxn modelId="{2591D697-1F3C-4B0D-B559-DC3B26DB4B9D}" srcId="{B408CA28-8D07-40DA-AB6C-630C7A3E11C0}" destId="{A571D0A2-ABCF-48E4-85CE-7C57E2936DA8}" srcOrd="1" destOrd="0" parTransId="{EC78F67C-4966-4B99-95E1-E832B7227F99}" sibTransId="{53A6AE0A-A216-4F0E-B7ED-69692FF2CEE9}"/>
    <dgm:cxn modelId="{F3C1A5B4-A84A-4A56-BF08-8F9B58704A30}" type="presOf" srcId="{A571D0A2-ABCF-48E4-85CE-7C57E2936DA8}" destId="{9792A8FC-2027-444D-BED8-B8AFBB79EEB3}" srcOrd="0" destOrd="0" presId="urn:microsoft.com/office/officeart/2005/8/layout/pList1"/>
    <dgm:cxn modelId="{31141D79-F465-4F2C-A594-E184103C4897}" srcId="{B408CA28-8D07-40DA-AB6C-630C7A3E11C0}" destId="{26F7422E-0FCA-4047-9017-9FCD93EA4B36}" srcOrd="2" destOrd="0" parTransId="{85FC4CF6-A822-4476-AB1F-8F3C8152787A}" sibTransId="{547E04EC-4033-4433-AF86-12AE83D0DC25}"/>
    <dgm:cxn modelId="{76372E28-16E0-4705-A194-28A2E64D4D9F}" type="presOf" srcId="{FC9B2312-7373-47DE-BE4B-FA651F5B8D53}" destId="{71911731-633D-47EB-9ECF-BB5074C11E82}" srcOrd="0" destOrd="0" presId="urn:microsoft.com/office/officeart/2005/8/layout/pList1"/>
    <dgm:cxn modelId="{D874267F-B354-4C4F-AD41-DAE8E782D69D}" type="presOf" srcId="{9254F3F1-2C41-4F32-BA82-41C66741606A}" destId="{7729DB6A-4594-409A-AD32-6DB711B5E9E0}" srcOrd="0" destOrd="0" presId="urn:microsoft.com/office/officeart/2005/8/layout/pList1"/>
    <dgm:cxn modelId="{E530E908-E9AB-448F-8B0A-063D53F619BC}" type="presOf" srcId="{0D8690FB-C717-4322-AF9D-762C30680618}" destId="{976591F4-4AE6-4E6E-BBD7-D056973AABC5}" srcOrd="0" destOrd="0" presId="urn:microsoft.com/office/officeart/2005/8/layout/pList1"/>
    <dgm:cxn modelId="{0829C965-A890-46B6-AC08-018C9D116E43}" type="presOf" srcId="{B9E32A36-702D-4DCA-9DEB-50221778504F}" destId="{75E04B59-048C-40F4-8329-350722A524EC}" srcOrd="0" destOrd="0" presId="urn:microsoft.com/office/officeart/2005/8/layout/pList1"/>
    <dgm:cxn modelId="{C8D97F00-3B52-44F1-BA38-A5266EF3397C}" type="presOf" srcId="{53A6AE0A-A216-4F0E-B7ED-69692FF2CEE9}" destId="{C93CF51E-B375-4E58-AA06-1E37D7780285}" srcOrd="0" destOrd="0" presId="urn:microsoft.com/office/officeart/2005/8/layout/pList1"/>
    <dgm:cxn modelId="{9C770D0A-99A3-42B0-99CF-41FCC78D1EAD}" type="presOf" srcId="{8062F9F6-9F4D-472A-91B9-ECECA10F4C65}" destId="{8E5578F0-B555-4175-8376-00573648FB4F}" srcOrd="0" destOrd="0" presId="urn:microsoft.com/office/officeart/2005/8/layout/pList1"/>
    <dgm:cxn modelId="{13B0E4F5-717A-4E10-8988-03A1F637C4A9}" srcId="{B408CA28-8D07-40DA-AB6C-630C7A3E11C0}" destId="{9254F3F1-2C41-4F32-BA82-41C66741606A}" srcOrd="3" destOrd="0" parTransId="{09F2EF2D-9879-4CC0-9F89-86BA762C6AE9}" sibTransId="{73E38267-E5C1-4BE9-A4A3-220F97359521}"/>
    <dgm:cxn modelId="{EC5D6E0E-42FC-498C-8B85-789CADB35AB7}" srcId="{B408CA28-8D07-40DA-AB6C-630C7A3E11C0}" destId="{DCF01C5F-D808-4E5F-9C34-7609C60E23EA}" srcOrd="5" destOrd="0" parTransId="{725ABCEE-71C6-4C18-87DD-B242FC1F2572}" sibTransId="{8062F9F6-9F4D-472A-91B9-ECECA10F4C65}"/>
    <dgm:cxn modelId="{4A2AC3A4-D8C8-4775-B191-10C5FC99B212}" type="presOf" srcId="{93CCC032-6C05-4810-9E5E-3906243F021B}" destId="{E6EDF9FE-7AEE-4CF1-848A-8044A24CBFF7}" srcOrd="0" destOrd="0" presId="urn:microsoft.com/office/officeart/2005/8/layout/pList1"/>
    <dgm:cxn modelId="{E4D40C0F-849E-4CCA-8EAE-DA5F55C3E8D0}" srcId="{B408CA28-8D07-40DA-AB6C-630C7A3E11C0}" destId="{FC9B2312-7373-47DE-BE4B-FA651F5B8D53}" srcOrd="0" destOrd="0" parTransId="{36D73F5D-5255-4ADD-9C5D-436771B791BD}" sibTransId="{0D8690FB-C717-4322-AF9D-762C30680618}"/>
    <dgm:cxn modelId="{8A5E9111-1216-43F3-AA0E-C514D9CC559E}" type="presOf" srcId="{B408CA28-8D07-40DA-AB6C-630C7A3E11C0}" destId="{631788FE-BEA7-4A2B-8991-4FA523FD5DA2}" srcOrd="0" destOrd="0" presId="urn:microsoft.com/office/officeart/2005/8/layout/pList1"/>
    <dgm:cxn modelId="{074F1358-EFB8-4A0C-9227-E1923E8A4615}" srcId="{B408CA28-8D07-40DA-AB6C-630C7A3E11C0}" destId="{B9E32A36-702D-4DCA-9DEB-50221778504F}" srcOrd="4" destOrd="0" parTransId="{86C36BFA-0B11-421C-8C8B-B413979C8330}" sibTransId="{209E2503-5B82-4C0C-9D0E-8EE57331AEF4}"/>
    <dgm:cxn modelId="{B19E880F-C2A5-41A3-90DF-A532F52BAEB7}" type="presOf" srcId="{26F7422E-0FCA-4047-9017-9FCD93EA4B36}" destId="{6012246F-91CF-4BAD-BD49-B5931CAB5D01}" srcOrd="0" destOrd="0" presId="urn:microsoft.com/office/officeart/2005/8/layout/pList1"/>
    <dgm:cxn modelId="{8C89E89D-733F-4652-95FF-034EAD570823}" type="presOf" srcId="{209E2503-5B82-4C0C-9D0E-8EE57331AEF4}" destId="{F85D5BC6-BEBA-46FD-BC82-CF280841CADC}" srcOrd="0" destOrd="0" presId="urn:microsoft.com/office/officeart/2005/8/layout/pList1"/>
    <dgm:cxn modelId="{0591A91D-0AB3-447C-AF78-1410803B8496}" type="presOf" srcId="{547E04EC-4033-4433-AF86-12AE83D0DC25}" destId="{8B41B9A5-CB10-47AA-882D-630C2E9A85FF}" srcOrd="0" destOrd="0" presId="urn:microsoft.com/office/officeart/2005/8/layout/pList1"/>
    <dgm:cxn modelId="{56F3E8F7-3C94-4DE3-BC46-5FCBFA42F5C5}" type="presParOf" srcId="{631788FE-BEA7-4A2B-8991-4FA523FD5DA2}" destId="{64269FA9-4C69-4F5A-A11F-7BBC6D9D91EE}" srcOrd="0" destOrd="0" presId="urn:microsoft.com/office/officeart/2005/8/layout/pList1"/>
    <dgm:cxn modelId="{F6A10A91-9088-42ED-A1B7-B47476C6E8A0}" type="presParOf" srcId="{64269FA9-4C69-4F5A-A11F-7BBC6D9D91EE}" destId="{213A610D-29B0-475C-AF94-454627730DCB}" srcOrd="0" destOrd="0" presId="urn:microsoft.com/office/officeart/2005/8/layout/pList1"/>
    <dgm:cxn modelId="{D753809D-35F1-4FDD-AD06-6D51086FCE27}" type="presParOf" srcId="{64269FA9-4C69-4F5A-A11F-7BBC6D9D91EE}" destId="{71911731-633D-47EB-9ECF-BB5074C11E82}" srcOrd="1" destOrd="0" presId="urn:microsoft.com/office/officeart/2005/8/layout/pList1"/>
    <dgm:cxn modelId="{85B62513-BACB-4B24-906D-DC668DFBF914}" type="presParOf" srcId="{631788FE-BEA7-4A2B-8991-4FA523FD5DA2}" destId="{976591F4-4AE6-4E6E-BBD7-D056973AABC5}" srcOrd="1" destOrd="0" presId="urn:microsoft.com/office/officeart/2005/8/layout/pList1"/>
    <dgm:cxn modelId="{24EC2FD6-9F00-4ACB-B146-E9B664B24BE1}" type="presParOf" srcId="{631788FE-BEA7-4A2B-8991-4FA523FD5DA2}" destId="{7EB282A8-8E0D-4878-B45B-82DC5BAF22B6}" srcOrd="2" destOrd="0" presId="urn:microsoft.com/office/officeart/2005/8/layout/pList1"/>
    <dgm:cxn modelId="{9A1E9767-A9DC-4B68-B3F9-591288C60549}" type="presParOf" srcId="{7EB282A8-8E0D-4878-B45B-82DC5BAF22B6}" destId="{84BCE84A-D417-4D6D-846A-EFC7FF647993}" srcOrd="0" destOrd="0" presId="urn:microsoft.com/office/officeart/2005/8/layout/pList1"/>
    <dgm:cxn modelId="{A5529596-950E-4689-9FAE-F48733EF50E9}" type="presParOf" srcId="{7EB282A8-8E0D-4878-B45B-82DC5BAF22B6}" destId="{9792A8FC-2027-444D-BED8-B8AFBB79EEB3}" srcOrd="1" destOrd="0" presId="urn:microsoft.com/office/officeart/2005/8/layout/pList1"/>
    <dgm:cxn modelId="{5885CF8B-ACAA-4825-A1CA-F96BB1307196}" type="presParOf" srcId="{631788FE-BEA7-4A2B-8991-4FA523FD5DA2}" destId="{C93CF51E-B375-4E58-AA06-1E37D7780285}" srcOrd="3" destOrd="0" presId="urn:microsoft.com/office/officeart/2005/8/layout/pList1"/>
    <dgm:cxn modelId="{5004348D-A479-44AD-8507-5A44555B1249}" type="presParOf" srcId="{631788FE-BEA7-4A2B-8991-4FA523FD5DA2}" destId="{60B677B4-E075-423D-933D-FF7DF4395191}" srcOrd="4" destOrd="0" presId="urn:microsoft.com/office/officeart/2005/8/layout/pList1"/>
    <dgm:cxn modelId="{516A7D11-C190-4406-891B-671DA943A1E9}" type="presParOf" srcId="{60B677B4-E075-423D-933D-FF7DF4395191}" destId="{D9B0E2CA-51E0-41B9-9EDE-F10ED9CECC19}" srcOrd="0" destOrd="0" presId="urn:microsoft.com/office/officeart/2005/8/layout/pList1"/>
    <dgm:cxn modelId="{1904A5F3-3D8B-4671-89FA-B058E34AB1D4}" type="presParOf" srcId="{60B677B4-E075-423D-933D-FF7DF4395191}" destId="{6012246F-91CF-4BAD-BD49-B5931CAB5D01}" srcOrd="1" destOrd="0" presId="urn:microsoft.com/office/officeart/2005/8/layout/pList1"/>
    <dgm:cxn modelId="{CCE3C244-7388-42F4-ABBA-00C24CF3CF4F}" type="presParOf" srcId="{631788FE-BEA7-4A2B-8991-4FA523FD5DA2}" destId="{8B41B9A5-CB10-47AA-882D-630C2E9A85FF}" srcOrd="5" destOrd="0" presId="urn:microsoft.com/office/officeart/2005/8/layout/pList1"/>
    <dgm:cxn modelId="{E58FD1DA-5F04-4E07-93BD-7C748A57B016}" type="presParOf" srcId="{631788FE-BEA7-4A2B-8991-4FA523FD5DA2}" destId="{10F91A64-05DE-4004-93F2-A9CEA3331865}" srcOrd="6" destOrd="0" presId="urn:microsoft.com/office/officeart/2005/8/layout/pList1"/>
    <dgm:cxn modelId="{9B00303A-4E03-4742-8F50-A25762318AC4}" type="presParOf" srcId="{10F91A64-05DE-4004-93F2-A9CEA3331865}" destId="{3272C776-C45D-40BC-B76B-B3DE064A6F6B}" srcOrd="0" destOrd="0" presId="urn:microsoft.com/office/officeart/2005/8/layout/pList1"/>
    <dgm:cxn modelId="{2C4E4CEA-577F-4967-9B25-3C1FE2E55DCF}" type="presParOf" srcId="{10F91A64-05DE-4004-93F2-A9CEA3331865}" destId="{7729DB6A-4594-409A-AD32-6DB711B5E9E0}" srcOrd="1" destOrd="0" presId="urn:microsoft.com/office/officeart/2005/8/layout/pList1"/>
    <dgm:cxn modelId="{3F68C91D-CB33-47C6-ADAF-FEA9BB3D4826}" type="presParOf" srcId="{631788FE-BEA7-4A2B-8991-4FA523FD5DA2}" destId="{867AE500-E084-453D-BC96-236229E3151A}" srcOrd="7" destOrd="0" presId="urn:microsoft.com/office/officeart/2005/8/layout/pList1"/>
    <dgm:cxn modelId="{403B5565-D34C-4D0A-A493-987A4D5B1717}" type="presParOf" srcId="{631788FE-BEA7-4A2B-8991-4FA523FD5DA2}" destId="{1081D868-E6E8-4A1D-BC06-51E7DB287173}" srcOrd="8" destOrd="0" presId="urn:microsoft.com/office/officeart/2005/8/layout/pList1"/>
    <dgm:cxn modelId="{F86171E3-C394-4577-BFD0-7A8982EDAF70}" type="presParOf" srcId="{1081D868-E6E8-4A1D-BC06-51E7DB287173}" destId="{D97DBD8C-2D5E-4D75-A96D-6546CCA1D9A6}" srcOrd="0" destOrd="0" presId="urn:microsoft.com/office/officeart/2005/8/layout/pList1"/>
    <dgm:cxn modelId="{3DFBE9C8-E4C5-416D-830D-91406853D8B6}" type="presParOf" srcId="{1081D868-E6E8-4A1D-BC06-51E7DB287173}" destId="{75E04B59-048C-40F4-8329-350722A524EC}" srcOrd="1" destOrd="0" presId="urn:microsoft.com/office/officeart/2005/8/layout/pList1"/>
    <dgm:cxn modelId="{1550DDC6-0E28-4787-93B1-D81C16DBE880}" type="presParOf" srcId="{631788FE-BEA7-4A2B-8991-4FA523FD5DA2}" destId="{F85D5BC6-BEBA-46FD-BC82-CF280841CADC}" srcOrd="9" destOrd="0" presId="urn:microsoft.com/office/officeart/2005/8/layout/pList1"/>
    <dgm:cxn modelId="{63DA8973-5420-470A-B871-1909F9DA86F3}" type="presParOf" srcId="{631788FE-BEA7-4A2B-8991-4FA523FD5DA2}" destId="{EC56B31D-2C23-496B-B2AA-1AEC8F4E4A02}" srcOrd="10" destOrd="0" presId="urn:microsoft.com/office/officeart/2005/8/layout/pList1"/>
    <dgm:cxn modelId="{D1D79685-8B5E-4851-8649-13E3F81C9CDA}" type="presParOf" srcId="{EC56B31D-2C23-496B-B2AA-1AEC8F4E4A02}" destId="{AF6D2FAA-A3DC-4FC1-B42B-CE9CC0185100}" srcOrd="0" destOrd="0" presId="urn:microsoft.com/office/officeart/2005/8/layout/pList1"/>
    <dgm:cxn modelId="{6A475E07-F4F5-4B19-8C46-1B5D0327AB9C}" type="presParOf" srcId="{EC56B31D-2C23-496B-B2AA-1AEC8F4E4A02}" destId="{511BFAA4-2003-4828-82B1-A016AF4003F4}" srcOrd="1" destOrd="0" presId="urn:microsoft.com/office/officeart/2005/8/layout/pList1"/>
    <dgm:cxn modelId="{433A3AD6-0F6A-4983-8027-40650045BB8E}" type="presParOf" srcId="{631788FE-BEA7-4A2B-8991-4FA523FD5DA2}" destId="{8E5578F0-B555-4175-8376-00573648FB4F}" srcOrd="11" destOrd="0" presId="urn:microsoft.com/office/officeart/2005/8/layout/pList1"/>
    <dgm:cxn modelId="{DF2C7D98-A519-47CC-A271-22CE0D93B99D}" type="presParOf" srcId="{631788FE-BEA7-4A2B-8991-4FA523FD5DA2}" destId="{4BA939A7-4379-443E-8305-A1467AC7145D}" srcOrd="12" destOrd="0" presId="urn:microsoft.com/office/officeart/2005/8/layout/pList1"/>
    <dgm:cxn modelId="{532A2318-3595-4880-A309-4D7D214451EF}" type="presParOf" srcId="{4BA939A7-4379-443E-8305-A1467AC7145D}" destId="{BC630663-3BAA-4822-8392-7FF287FEB803}" srcOrd="0" destOrd="0" presId="urn:microsoft.com/office/officeart/2005/8/layout/pList1"/>
    <dgm:cxn modelId="{31B3A171-213B-4BC1-B07E-79CFECA4A33C}" type="presParOf" srcId="{4BA939A7-4379-443E-8305-A1467AC7145D}" destId="{E6EDF9FE-7AEE-4CF1-848A-8044A24CBFF7}"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ED0103-797F-4ABF-BBB4-0276A9C12920}" type="doc">
      <dgm:prSet loTypeId="urn:microsoft.com/office/officeart/2005/8/layout/vList2" loCatId="list" qsTypeId="urn:microsoft.com/office/officeart/2005/8/quickstyle/simple1" qsCatId="simple" csTypeId="urn:microsoft.com/office/officeart/2005/8/colors/accent5_4" csCatId="accent5" phldr="1"/>
      <dgm:spPr/>
      <dgm:t>
        <a:bodyPr/>
        <a:lstStyle/>
        <a:p>
          <a:endParaRPr lang="en-US"/>
        </a:p>
      </dgm:t>
    </dgm:pt>
    <dgm:pt modelId="{B7C41030-16F6-478A-A604-DD1CA5C07181}">
      <dgm:prSet/>
      <dgm:spPr/>
      <dgm:t>
        <a:bodyPr/>
        <a:lstStyle/>
        <a:p>
          <a:pPr rtl="0"/>
          <a:r>
            <a:rPr lang="en-US" dirty="0" smtClean="0"/>
            <a:t>Information is communicated hierarchically from the visual cortex toward the inferior temporal cortex (IT) – regions heavily implicated in object recognition (including faces).  The IT is also implicated in filtering out irrelevant sensory data.</a:t>
          </a:r>
          <a:endParaRPr lang="en-US" dirty="0"/>
        </a:p>
      </dgm:t>
    </dgm:pt>
    <dgm:pt modelId="{414DDF4C-BABC-430A-B578-940029075780}" type="parTrans" cxnId="{CF685883-CBE5-4599-8751-7C62D1E53160}">
      <dgm:prSet/>
      <dgm:spPr/>
      <dgm:t>
        <a:bodyPr/>
        <a:lstStyle/>
        <a:p>
          <a:endParaRPr lang="en-US"/>
        </a:p>
      </dgm:t>
    </dgm:pt>
    <dgm:pt modelId="{13BE9165-3580-498F-BD2D-A3930F18C875}" type="sibTrans" cxnId="{CF685883-CBE5-4599-8751-7C62D1E53160}">
      <dgm:prSet/>
      <dgm:spPr/>
      <dgm:t>
        <a:bodyPr/>
        <a:lstStyle/>
        <a:p>
          <a:endParaRPr lang="en-US"/>
        </a:p>
      </dgm:t>
    </dgm:pt>
    <dgm:pt modelId="{C1B2B5D1-23D7-410E-B055-A91BE977C9F3}" type="pres">
      <dgm:prSet presAssocID="{A2ED0103-797F-4ABF-BBB4-0276A9C12920}" presName="linear" presStyleCnt="0">
        <dgm:presLayoutVars>
          <dgm:animLvl val="lvl"/>
          <dgm:resizeHandles val="exact"/>
        </dgm:presLayoutVars>
      </dgm:prSet>
      <dgm:spPr/>
      <dgm:t>
        <a:bodyPr/>
        <a:lstStyle/>
        <a:p>
          <a:endParaRPr lang="en-US"/>
        </a:p>
      </dgm:t>
    </dgm:pt>
    <dgm:pt modelId="{7ABA81E4-F065-47FE-B3C0-AF70B6DD3F08}" type="pres">
      <dgm:prSet presAssocID="{B7C41030-16F6-478A-A604-DD1CA5C07181}" presName="parentText" presStyleLbl="node1" presStyleIdx="0" presStyleCnt="1">
        <dgm:presLayoutVars>
          <dgm:chMax val="0"/>
          <dgm:bulletEnabled val="1"/>
        </dgm:presLayoutVars>
      </dgm:prSet>
      <dgm:spPr/>
      <dgm:t>
        <a:bodyPr/>
        <a:lstStyle/>
        <a:p>
          <a:endParaRPr lang="en-US"/>
        </a:p>
      </dgm:t>
    </dgm:pt>
  </dgm:ptLst>
  <dgm:cxnLst>
    <dgm:cxn modelId="{CF685883-CBE5-4599-8751-7C62D1E53160}" srcId="{A2ED0103-797F-4ABF-BBB4-0276A9C12920}" destId="{B7C41030-16F6-478A-A604-DD1CA5C07181}" srcOrd="0" destOrd="0" parTransId="{414DDF4C-BABC-430A-B578-940029075780}" sibTransId="{13BE9165-3580-498F-BD2D-A3930F18C875}"/>
    <dgm:cxn modelId="{E8C38136-3E5B-4C74-873E-5D131E781761}" type="presOf" srcId="{B7C41030-16F6-478A-A604-DD1CA5C07181}" destId="{7ABA81E4-F065-47FE-B3C0-AF70B6DD3F08}" srcOrd="0" destOrd="0" presId="urn:microsoft.com/office/officeart/2005/8/layout/vList2"/>
    <dgm:cxn modelId="{282987B7-BA9C-46E1-920B-D5CA1E90B50C}" type="presOf" srcId="{A2ED0103-797F-4ABF-BBB4-0276A9C12920}" destId="{C1B2B5D1-23D7-410E-B055-A91BE977C9F3}" srcOrd="0" destOrd="0" presId="urn:microsoft.com/office/officeart/2005/8/layout/vList2"/>
    <dgm:cxn modelId="{740FD02C-8069-458C-99F8-38BF164ACABF}" type="presParOf" srcId="{C1B2B5D1-23D7-410E-B055-A91BE977C9F3}" destId="{7ABA81E4-F065-47FE-B3C0-AF70B6DD3F08}"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71AC5D-28FF-463D-9E5E-91621F47F161}" type="doc">
      <dgm:prSet loTypeId="urn:microsoft.com/office/officeart/2005/8/layout/vList2" loCatId="list" qsTypeId="urn:microsoft.com/office/officeart/2005/8/quickstyle/simple1" qsCatId="simple" csTypeId="urn:microsoft.com/office/officeart/2005/8/colors/accent2_4" csCatId="accent2"/>
      <dgm:spPr/>
      <dgm:t>
        <a:bodyPr/>
        <a:lstStyle/>
        <a:p>
          <a:endParaRPr lang="en-US"/>
        </a:p>
      </dgm:t>
    </dgm:pt>
    <dgm:pt modelId="{9E074741-6176-4B94-8B10-C1D8075A3FBE}">
      <dgm:prSet/>
      <dgm:spPr/>
      <dgm:t>
        <a:bodyPr/>
        <a:lstStyle/>
        <a:p>
          <a:pPr rtl="0"/>
          <a:r>
            <a:rPr lang="en-US" smtClean="0"/>
            <a:t>This figure illustrates the Ventral Visual Stream in a macaque monkey brain.</a:t>
          </a:r>
          <a:endParaRPr lang="en-US"/>
        </a:p>
      </dgm:t>
    </dgm:pt>
    <dgm:pt modelId="{5DC3A489-3B59-416F-ACA8-B3D864853C91}" type="parTrans" cxnId="{CD99CF19-C2D5-497D-862C-E6B17B79255D}">
      <dgm:prSet/>
      <dgm:spPr/>
      <dgm:t>
        <a:bodyPr/>
        <a:lstStyle/>
        <a:p>
          <a:endParaRPr lang="en-US"/>
        </a:p>
      </dgm:t>
    </dgm:pt>
    <dgm:pt modelId="{3924DEC4-1174-40F7-A7BA-FC74B5904346}" type="sibTrans" cxnId="{CD99CF19-C2D5-497D-862C-E6B17B79255D}">
      <dgm:prSet/>
      <dgm:spPr/>
      <dgm:t>
        <a:bodyPr/>
        <a:lstStyle/>
        <a:p>
          <a:endParaRPr lang="en-US"/>
        </a:p>
      </dgm:t>
    </dgm:pt>
    <dgm:pt modelId="{1DE12C4C-9200-44A2-B878-1CDF6C7E837A}" type="pres">
      <dgm:prSet presAssocID="{B371AC5D-28FF-463D-9E5E-91621F47F161}" presName="linear" presStyleCnt="0">
        <dgm:presLayoutVars>
          <dgm:animLvl val="lvl"/>
          <dgm:resizeHandles val="exact"/>
        </dgm:presLayoutVars>
      </dgm:prSet>
      <dgm:spPr/>
      <dgm:t>
        <a:bodyPr/>
        <a:lstStyle/>
        <a:p>
          <a:endParaRPr lang="en-US"/>
        </a:p>
      </dgm:t>
    </dgm:pt>
    <dgm:pt modelId="{F97D37D0-1CE7-4074-AB25-FABF036A1D9A}" type="pres">
      <dgm:prSet presAssocID="{9E074741-6176-4B94-8B10-C1D8075A3FBE}" presName="parentText" presStyleLbl="node1" presStyleIdx="0" presStyleCnt="1">
        <dgm:presLayoutVars>
          <dgm:chMax val="0"/>
          <dgm:bulletEnabled val="1"/>
        </dgm:presLayoutVars>
      </dgm:prSet>
      <dgm:spPr/>
      <dgm:t>
        <a:bodyPr/>
        <a:lstStyle/>
        <a:p>
          <a:endParaRPr lang="en-US"/>
        </a:p>
      </dgm:t>
    </dgm:pt>
  </dgm:ptLst>
  <dgm:cxnLst>
    <dgm:cxn modelId="{9A69CF44-953A-4941-BA8A-BEFCFAB0E18C}" type="presOf" srcId="{B371AC5D-28FF-463D-9E5E-91621F47F161}" destId="{1DE12C4C-9200-44A2-B878-1CDF6C7E837A}" srcOrd="0" destOrd="0" presId="urn:microsoft.com/office/officeart/2005/8/layout/vList2"/>
    <dgm:cxn modelId="{34F7E5EC-B23D-4C71-B997-17306C63CFF4}" type="presOf" srcId="{9E074741-6176-4B94-8B10-C1D8075A3FBE}" destId="{F97D37D0-1CE7-4074-AB25-FABF036A1D9A}" srcOrd="0" destOrd="0" presId="urn:microsoft.com/office/officeart/2005/8/layout/vList2"/>
    <dgm:cxn modelId="{CD99CF19-C2D5-497D-862C-E6B17B79255D}" srcId="{B371AC5D-28FF-463D-9E5E-91621F47F161}" destId="{9E074741-6176-4B94-8B10-C1D8075A3FBE}" srcOrd="0" destOrd="0" parTransId="{5DC3A489-3B59-416F-ACA8-B3D864853C91}" sibTransId="{3924DEC4-1174-40F7-A7BA-FC74B5904346}"/>
    <dgm:cxn modelId="{CE064496-0C7A-448A-8DBD-A38E80577B83}" type="presParOf" srcId="{1DE12C4C-9200-44A2-B878-1CDF6C7E837A}" destId="{F97D37D0-1CE7-4074-AB25-FABF036A1D9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A2D542-ED17-434D-9B60-93285AE961BB}" type="doc">
      <dgm:prSet loTypeId="urn:microsoft.com/office/officeart/2005/8/layout/vList2" loCatId="list" qsTypeId="urn:microsoft.com/office/officeart/2005/8/quickstyle/simple1" qsCatId="simple" csTypeId="urn:microsoft.com/office/officeart/2005/8/colors/accent6_5" csCatId="accent6"/>
      <dgm:spPr/>
      <dgm:t>
        <a:bodyPr/>
        <a:lstStyle/>
        <a:p>
          <a:endParaRPr lang="en-US"/>
        </a:p>
      </dgm:t>
    </dgm:pt>
    <dgm:pt modelId="{F525CE26-A4D4-490E-9035-9589EADE298F}">
      <dgm:prSet/>
      <dgm:spPr/>
      <dgm:t>
        <a:bodyPr/>
        <a:lstStyle/>
        <a:p>
          <a:pPr rtl="0"/>
          <a:r>
            <a:rPr lang="en-US" dirty="0" smtClean="0"/>
            <a:t>Noninvasive procedure involving the production of magnetic fields to stimulate neuron activity in specific brain regions.</a:t>
          </a:r>
          <a:endParaRPr lang="en-US" dirty="0"/>
        </a:p>
      </dgm:t>
    </dgm:pt>
    <dgm:pt modelId="{3E2E563A-2EEC-4BEF-A20E-E504CCE9608D}" type="parTrans" cxnId="{EECAC25A-45B7-4CA5-B035-32C3DE88FB25}">
      <dgm:prSet/>
      <dgm:spPr/>
      <dgm:t>
        <a:bodyPr/>
        <a:lstStyle/>
        <a:p>
          <a:endParaRPr lang="en-US"/>
        </a:p>
      </dgm:t>
    </dgm:pt>
    <dgm:pt modelId="{B1701C05-9D89-4AE7-A8B8-D0195D41BBF0}" type="sibTrans" cxnId="{EECAC25A-45B7-4CA5-B035-32C3DE88FB25}">
      <dgm:prSet/>
      <dgm:spPr/>
      <dgm:t>
        <a:bodyPr/>
        <a:lstStyle/>
        <a:p>
          <a:endParaRPr lang="en-US"/>
        </a:p>
      </dgm:t>
    </dgm:pt>
    <dgm:pt modelId="{DDC5404E-2A05-4910-A78E-0745AC3BD5AC}" type="pres">
      <dgm:prSet presAssocID="{52A2D542-ED17-434D-9B60-93285AE961BB}" presName="linear" presStyleCnt="0">
        <dgm:presLayoutVars>
          <dgm:animLvl val="lvl"/>
          <dgm:resizeHandles val="exact"/>
        </dgm:presLayoutVars>
      </dgm:prSet>
      <dgm:spPr/>
      <dgm:t>
        <a:bodyPr/>
        <a:lstStyle/>
        <a:p>
          <a:endParaRPr lang="en-US"/>
        </a:p>
      </dgm:t>
    </dgm:pt>
    <dgm:pt modelId="{ED4C3BFE-DBFA-42D8-85A1-69027D532121}" type="pres">
      <dgm:prSet presAssocID="{F525CE26-A4D4-490E-9035-9589EADE298F}" presName="parentText" presStyleLbl="node1" presStyleIdx="0" presStyleCnt="1">
        <dgm:presLayoutVars>
          <dgm:chMax val="0"/>
          <dgm:bulletEnabled val="1"/>
        </dgm:presLayoutVars>
      </dgm:prSet>
      <dgm:spPr/>
      <dgm:t>
        <a:bodyPr/>
        <a:lstStyle/>
        <a:p>
          <a:endParaRPr lang="en-US"/>
        </a:p>
      </dgm:t>
    </dgm:pt>
  </dgm:ptLst>
  <dgm:cxnLst>
    <dgm:cxn modelId="{EECAC25A-45B7-4CA5-B035-32C3DE88FB25}" srcId="{52A2D542-ED17-434D-9B60-93285AE961BB}" destId="{F525CE26-A4D4-490E-9035-9589EADE298F}" srcOrd="0" destOrd="0" parTransId="{3E2E563A-2EEC-4BEF-A20E-E504CCE9608D}" sibTransId="{B1701C05-9D89-4AE7-A8B8-D0195D41BBF0}"/>
    <dgm:cxn modelId="{07C382DD-0BF2-495C-AE20-0E00449FBAEB}" type="presOf" srcId="{52A2D542-ED17-434D-9B60-93285AE961BB}" destId="{DDC5404E-2A05-4910-A78E-0745AC3BD5AC}" srcOrd="0" destOrd="0" presId="urn:microsoft.com/office/officeart/2005/8/layout/vList2"/>
    <dgm:cxn modelId="{298A1C58-B381-491A-B2CF-E33838F415DE}" type="presOf" srcId="{F525CE26-A4D4-490E-9035-9589EADE298F}" destId="{ED4C3BFE-DBFA-42D8-85A1-69027D532121}" srcOrd="0" destOrd="0" presId="urn:microsoft.com/office/officeart/2005/8/layout/vList2"/>
    <dgm:cxn modelId="{7D7EC84B-05F8-4B25-8417-2536A0157A8A}" type="presParOf" srcId="{DDC5404E-2A05-4910-A78E-0745AC3BD5AC}" destId="{ED4C3BFE-DBFA-42D8-85A1-69027D53212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95B9BA-AE02-479A-85E6-ED60190991F0}" type="doc">
      <dgm:prSet loTypeId="urn:microsoft.com/office/officeart/2005/8/layout/vList2" loCatId="list" qsTypeId="urn:microsoft.com/office/officeart/2005/8/quickstyle/simple1" qsCatId="simple" csTypeId="urn:microsoft.com/office/officeart/2005/8/colors/accent6_5" csCatId="accent6"/>
      <dgm:spPr/>
      <dgm:t>
        <a:bodyPr/>
        <a:lstStyle/>
        <a:p>
          <a:endParaRPr lang="en-US"/>
        </a:p>
      </dgm:t>
    </dgm:pt>
    <dgm:pt modelId="{25277308-4C9D-4167-9DB8-8EC39490A1AB}">
      <dgm:prSet custT="1"/>
      <dgm:spPr/>
      <dgm:t>
        <a:bodyPr/>
        <a:lstStyle/>
        <a:p>
          <a:pPr rtl="0"/>
          <a:r>
            <a:rPr lang="en-US" sz="2400" dirty="0" smtClean="0"/>
            <a:t>An electromagnetic coil is placed on top of the scalp to initiate this procedure, which is often used as a clinical treatment for major depressive disorders.  </a:t>
          </a:r>
          <a:endParaRPr lang="en-US" sz="2400" dirty="0"/>
        </a:p>
      </dgm:t>
    </dgm:pt>
    <dgm:pt modelId="{FA93020F-A929-4569-97C9-48EF00133B23}" type="parTrans" cxnId="{0F4FD159-3280-46C1-B041-19AA269B71FE}">
      <dgm:prSet/>
      <dgm:spPr/>
      <dgm:t>
        <a:bodyPr/>
        <a:lstStyle/>
        <a:p>
          <a:endParaRPr lang="en-US"/>
        </a:p>
      </dgm:t>
    </dgm:pt>
    <dgm:pt modelId="{46A21965-10D9-46A5-8200-FCBA8398DD25}" type="sibTrans" cxnId="{0F4FD159-3280-46C1-B041-19AA269B71FE}">
      <dgm:prSet/>
      <dgm:spPr/>
      <dgm:t>
        <a:bodyPr/>
        <a:lstStyle/>
        <a:p>
          <a:endParaRPr lang="en-US"/>
        </a:p>
      </dgm:t>
    </dgm:pt>
    <dgm:pt modelId="{F1E38E26-9944-49F8-AB23-CEC7AA9B3BB4}" type="pres">
      <dgm:prSet presAssocID="{7B95B9BA-AE02-479A-85E6-ED60190991F0}" presName="linear" presStyleCnt="0">
        <dgm:presLayoutVars>
          <dgm:animLvl val="lvl"/>
          <dgm:resizeHandles val="exact"/>
        </dgm:presLayoutVars>
      </dgm:prSet>
      <dgm:spPr/>
      <dgm:t>
        <a:bodyPr/>
        <a:lstStyle/>
        <a:p>
          <a:endParaRPr lang="en-US"/>
        </a:p>
      </dgm:t>
    </dgm:pt>
    <dgm:pt modelId="{32EC4C58-AD31-44A9-8E3A-B09CD5E2EB0D}" type="pres">
      <dgm:prSet presAssocID="{25277308-4C9D-4167-9DB8-8EC39490A1AB}" presName="parentText" presStyleLbl="node1" presStyleIdx="0" presStyleCnt="1">
        <dgm:presLayoutVars>
          <dgm:chMax val="0"/>
          <dgm:bulletEnabled val="1"/>
        </dgm:presLayoutVars>
      </dgm:prSet>
      <dgm:spPr/>
      <dgm:t>
        <a:bodyPr/>
        <a:lstStyle/>
        <a:p>
          <a:endParaRPr lang="en-US"/>
        </a:p>
      </dgm:t>
    </dgm:pt>
  </dgm:ptLst>
  <dgm:cxnLst>
    <dgm:cxn modelId="{2072B4C9-A63A-4E3D-A182-AEF20E81A4B5}" type="presOf" srcId="{7B95B9BA-AE02-479A-85E6-ED60190991F0}" destId="{F1E38E26-9944-49F8-AB23-CEC7AA9B3BB4}" srcOrd="0" destOrd="0" presId="urn:microsoft.com/office/officeart/2005/8/layout/vList2"/>
    <dgm:cxn modelId="{82D0E93C-D848-47AA-A163-0EE4908BCFD0}" type="presOf" srcId="{25277308-4C9D-4167-9DB8-8EC39490A1AB}" destId="{32EC4C58-AD31-44A9-8E3A-B09CD5E2EB0D}" srcOrd="0" destOrd="0" presId="urn:microsoft.com/office/officeart/2005/8/layout/vList2"/>
    <dgm:cxn modelId="{0F4FD159-3280-46C1-B041-19AA269B71FE}" srcId="{7B95B9BA-AE02-479A-85E6-ED60190991F0}" destId="{25277308-4C9D-4167-9DB8-8EC39490A1AB}" srcOrd="0" destOrd="0" parTransId="{FA93020F-A929-4569-97C9-48EF00133B23}" sibTransId="{46A21965-10D9-46A5-8200-FCBA8398DD25}"/>
    <dgm:cxn modelId="{3382480F-35AF-41F8-A91F-A74FFC2932EE}" type="presParOf" srcId="{F1E38E26-9944-49F8-AB23-CEC7AA9B3BB4}" destId="{32EC4C58-AD31-44A9-8E3A-B09CD5E2EB0D}"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D3EACC-9196-450B-AC3D-C6D9428F68B1}"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927B761A-B010-4BE2-BFEE-E70CE6E9D3CC}">
      <dgm:prSet/>
      <dgm:spPr>
        <a:solidFill>
          <a:schemeClr val="accent4">
            <a:lumMod val="75000"/>
          </a:schemeClr>
        </a:solidFill>
      </dgm:spPr>
      <dgm:t>
        <a:bodyPr/>
        <a:lstStyle/>
        <a:p>
          <a:pPr rtl="0"/>
          <a:r>
            <a:rPr lang="en-US" dirty="0" smtClean="0"/>
            <a:t>TMS applied to the ventral visual stream causes temporary object recognition deficits, particularly with faces (prosopagnosia)</a:t>
          </a:r>
          <a:endParaRPr lang="en-US" dirty="0"/>
        </a:p>
      </dgm:t>
    </dgm:pt>
    <dgm:pt modelId="{F1A87756-65C8-47A8-949C-ECBC50B26B5D}" type="parTrans" cxnId="{48313F94-C2A1-4056-9F11-262B43E9E21D}">
      <dgm:prSet/>
      <dgm:spPr/>
      <dgm:t>
        <a:bodyPr/>
        <a:lstStyle/>
        <a:p>
          <a:endParaRPr lang="en-US"/>
        </a:p>
      </dgm:t>
    </dgm:pt>
    <dgm:pt modelId="{F9A87EF4-F49F-48E1-8D4C-2DDDC7EB877D}" type="sibTrans" cxnId="{48313F94-C2A1-4056-9F11-262B43E9E21D}">
      <dgm:prSet/>
      <dgm:spPr/>
      <dgm:t>
        <a:bodyPr/>
        <a:lstStyle/>
        <a:p>
          <a:endParaRPr lang="en-US"/>
        </a:p>
      </dgm:t>
    </dgm:pt>
    <dgm:pt modelId="{E9704BB0-1FBA-4701-B7F5-2058F198074F}" type="pres">
      <dgm:prSet presAssocID="{B7D3EACC-9196-450B-AC3D-C6D9428F68B1}" presName="linear" presStyleCnt="0">
        <dgm:presLayoutVars>
          <dgm:animLvl val="lvl"/>
          <dgm:resizeHandles val="exact"/>
        </dgm:presLayoutVars>
      </dgm:prSet>
      <dgm:spPr/>
      <dgm:t>
        <a:bodyPr/>
        <a:lstStyle/>
        <a:p>
          <a:endParaRPr lang="en-US"/>
        </a:p>
      </dgm:t>
    </dgm:pt>
    <dgm:pt modelId="{C7DCF873-1B16-406F-8A27-4840C7826905}" type="pres">
      <dgm:prSet presAssocID="{927B761A-B010-4BE2-BFEE-E70CE6E9D3CC}" presName="parentText" presStyleLbl="node1" presStyleIdx="0" presStyleCnt="1">
        <dgm:presLayoutVars>
          <dgm:chMax val="0"/>
          <dgm:bulletEnabled val="1"/>
        </dgm:presLayoutVars>
      </dgm:prSet>
      <dgm:spPr/>
      <dgm:t>
        <a:bodyPr/>
        <a:lstStyle/>
        <a:p>
          <a:endParaRPr lang="en-US"/>
        </a:p>
      </dgm:t>
    </dgm:pt>
  </dgm:ptLst>
  <dgm:cxnLst>
    <dgm:cxn modelId="{F01A49D0-4EF3-412C-8015-C1EA2C812510}" type="presOf" srcId="{B7D3EACC-9196-450B-AC3D-C6D9428F68B1}" destId="{E9704BB0-1FBA-4701-B7F5-2058F198074F}" srcOrd="0" destOrd="0" presId="urn:microsoft.com/office/officeart/2005/8/layout/vList2"/>
    <dgm:cxn modelId="{48313F94-C2A1-4056-9F11-262B43E9E21D}" srcId="{B7D3EACC-9196-450B-AC3D-C6D9428F68B1}" destId="{927B761A-B010-4BE2-BFEE-E70CE6E9D3CC}" srcOrd="0" destOrd="0" parTransId="{F1A87756-65C8-47A8-949C-ECBC50B26B5D}" sibTransId="{F9A87EF4-F49F-48E1-8D4C-2DDDC7EB877D}"/>
    <dgm:cxn modelId="{1B7B6DD4-2160-4193-B135-4DB736ED58CF}" type="presOf" srcId="{927B761A-B010-4BE2-BFEE-E70CE6E9D3CC}" destId="{C7DCF873-1B16-406F-8A27-4840C7826905}" srcOrd="0" destOrd="0" presId="urn:microsoft.com/office/officeart/2005/8/layout/vList2"/>
    <dgm:cxn modelId="{89876557-8367-4378-8BFC-B77DBA5BB7A3}" type="presParOf" srcId="{E9704BB0-1FBA-4701-B7F5-2058F198074F}" destId="{C7DCF873-1B16-406F-8A27-4840C782690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38B9C9-4453-40E6-8330-0E856AABB724}"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749B5520-531A-42A8-9E81-5B435B579ACF}">
      <dgm:prSet/>
      <dgm:spPr/>
      <dgm:t>
        <a:bodyPr/>
        <a:lstStyle/>
        <a:p>
          <a:pPr rtl="0"/>
          <a:r>
            <a:rPr lang="en-US" smtClean="0"/>
            <a:t>There is some uncertainty about how the IT is organized.  The common practice is to break it down into posterior (pIT), central (cIT), and anterior (aIT), but that may not be a detailed-enough characterization.</a:t>
          </a:r>
          <a:endParaRPr lang="en-US"/>
        </a:p>
      </dgm:t>
    </dgm:pt>
    <dgm:pt modelId="{9A7155C1-F873-4F98-877C-E024FC823ACD}" type="parTrans" cxnId="{4CE10CAE-86AC-49F5-B7A0-4C9483F58BA2}">
      <dgm:prSet/>
      <dgm:spPr/>
      <dgm:t>
        <a:bodyPr/>
        <a:lstStyle/>
        <a:p>
          <a:endParaRPr lang="en-US"/>
        </a:p>
      </dgm:t>
    </dgm:pt>
    <dgm:pt modelId="{6FB1418B-4CA0-40B2-B4A2-F75A685D9077}" type="sibTrans" cxnId="{4CE10CAE-86AC-49F5-B7A0-4C9483F58BA2}">
      <dgm:prSet/>
      <dgm:spPr/>
      <dgm:t>
        <a:bodyPr/>
        <a:lstStyle/>
        <a:p>
          <a:endParaRPr lang="en-US"/>
        </a:p>
      </dgm:t>
    </dgm:pt>
    <dgm:pt modelId="{61580438-0AC9-42A1-9803-FD89F924E8F0}">
      <dgm:prSet/>
      <dgm:spPr/>
      <dgm:t>
        <a:bodyPr/>
        <a:lstStyle/>
        <a:p>
          <a:pPr rtl="0"/>
          <a:r>
            <a:rPr lang="en-US" dirty="0" smtClean="0"/>
            <a:t>In one study of monkey brains, researchers found that there were at least 3-6 regions in the IT that were associated with the recognition of faces.  </a:t>
          </a:r>
          <a:endParaRPr lang="en-US" dirty="0"/>
        </a:p>
      </dgm:t>
    </dgm:pt>
    <dgm:pt modelId="{EBFDFE9F-1289-4A10-B040-BAE86C6D14D2}" type="parTrans" cxnId="{92C9BFC1-4365-4A38-A15A-477D8E18FE22}">
      <dgm:prSet/>
      <dgm:spPr/>
      <dgm:t>
        <a:bodyPr/>
        <a:lstStyle/>
        <a:p>
          <a:endParaRPr lang="en-US"/>
        </a:p>
      </dgm:t>
    </dgm:pt>
    <dgm:pt modelId="{0A3ACE99-51EA-4929-96B4-6FD93F9E8867}" type="sibTrans" cxnId="{92C9BFC1-4365-4A38-A15A-477D8E18FE22}">
      <dgm:prSet/>
      <dgm:spPr/>
      <dgm:t>
        <a:bodyPr/>
        <a:lstStyle/>
        <a:p>
          <a:endParaRPr lang="en-US"/>
        </a:p>
      </dgm:t>
    </dgm:pt>
    <dgm:pt modelId="{B6CAB567-034F-4216-A8AF-4F28403F069D}">
      <dgm:prSet/>
      <dgm:spPr/>
      <dgm:t>
        <a:bodyPr/>
        <a:lstStyle/>
        <a:p>
          <a:pPr rtl="0"/>
          <a:r>
            <a:rPr lang="en-US" dirty="0" smtClean="0"/>
            <a:t>The idea that cells from the retina directly map to images in the brain in a straightforward way may be outdated, and object categorization (influenced by social and behavioral cues) may play an indirect role in object recognition.  </a:t>
          </a:r>
          <a:endParaRPr lang="en-US" dirty="0"/>
        </a:p>
      </dgm:t>
    </dgm:pt>
    <dgm:pt modelId="{AB50B6F3-F8AD-44DB-890F-0AD025ACE2B8}" type="parTrans" cxnId="{4BAC04F9-1687-4C27-B1CB-0ABDEA00FAE2}">
      <dgm:prSet/>
      <dgm:spPr/>
      <dgm:t>
        <a:bodyPr/>
        <a:lstStyle/>
        <a:p>
          <a:endParaRPr lang="en-US"/>
        </a:p>
      </dgm:t>
    </dgm:pt>
    <dgm:pt modelId="{B6341E7E-68A1-42FC-8F8F-5663943E5534}" type="sibTrans" cxnId="{4BAC04F9-1687-4C27-B1CB-0ABDEA00FAE2}">
      <dgm:prSet/>
      <dgm:spPr/>
      <dgm:t>
        <a:bodyPr/>
        <a:lstStyle/>
        <a:p>
          <a:endParaRPr lang="en-US"/>
        </a:p>
      </dgm:t>
    </dgm:pt>
    <dgm:pt modelId="{058E0913-3BC8-41B0-B212-02F44B58A569}">
      <dgm:prSet/>
      <dgm:spPr/>
      <dgm:t>
        <a:bodyPr/>
        <a:lstStyle/>
        <a:p>
          <a:pPr rtl="0"/>
          <a:r>
            <a:rPr lang="en-US" dirty="0" smtClean="0"/>
            <a:t>There is also much evidence in the human brain that the IT and visual cortex are both heavily implicated in processing faces, perhaps </a:t>
          </a:r>
          <a:r>
            <a:rPr lang="en-US" dirty="0" err="1" smtClean="0"/>
            <a:t>moreso</a:t>
          </a:r>
          <a:r>
            <a:rPr lang="en-US" dirty="0" smtClean="0"/>
            <a:t> than any other class of objects.  </a:t>
          </a:r>
          <a:endParaRPr lang="en-US" dirty="0"/>
        </a:p>
      </dgm:t>
    </dgm:pt>
    <dgm:pt modelId="{92D3857B-5839-4C87-8D82-440C11E6E054}" type="parTrans" cxnId="{4A30B5BE-A62C-4A32-9BC2-D1E6DB6020CF}">
      <dgm:prSet/>
      <dgm:spPr/>
      <dgm:t>
        <a:bodyPr/>
        <a:lstStyle/>
        <a:p>
          <a:endParaRPr lang="en-US"/>
        </a:p>
      </dgm:t>
    </dgm:pt>
    <dgm:pt modelId="{0CE565BF-3D7B-49AE-912E-7055A619BFF5}" type="sibTrans" cxnId="{4A30B5BE-A62C-4A32-9BC2-D1E6DB6020CF}">
      <dgm:prSet/>
      <dgm:spPr/>
      <dgm:t>
        <a:bodyPr/>
        <a:lstStyle/>
        <a:p>
          <a:endParaRPr lang="en-US"/>
        </a:p>
      </dgm:t>
    </dgm:pt>
    <dgm:pt modelId="{756B55B4-7233-4790-8892-BA4F48D174F5}" type="pres">
      <dgm:prSet presAssocID="{6238B9C9-4453-40E6-8330-0E856AABB724}" presName="linear" presStyleCnt="0">
        <dgm:presLayoutVars>
          <dgm:animLvl val="lvl"/>
          <dgm:resizeHandles val="exact"/>
        </dgm:presLayoutVars>
      </dgm:prSet>
      <dgm:spPr/>
      <dgm:t>
        <a:bodyPr/>
        <a:lstStyle/>
        <a:p>
          <a:endParaRPr lang="en-US"/>
        </a:p>
      </dgm:t>
    </dgm:pt>
    <dgm:pt modelId="{6427E54A-7FB3-4D54-B98A-FA3DA779A619}" type="pres">
      <dgm:prSet presAssocID="{749B5520-531A-42A8-9E81-5B435B579ACF}" presName="parentText" presStyleLbl="node1" presStyleIdx="0" presStyleCnt="4">
        <dgm:presLayoutVars>
          <dgm:chMax val="0"/>
          <dgm:bulletEnabled val="1"/>
        </dgm:presLayoutVars>
      </dgm:prSet>
      <dgm:spPr/>
      <dgm:t>
        <a:bodyPr/>
        <a:lstStyle/>
        <a:p>
          <a:endParaRPr lang="en-US"/>
        </a:p>
      </dgm:t>
    </dgm:pt>
    <dgm:pt modelId="{9175922A-5670-437D-9762-F6EC170F3A8B}" type="pres">
      <dgm:prSet presAssocID="{6FB1418B-4CA0-40B2-B4A2-F75A685D9077}" presName="spacer" presStyleCnt="0"/>
      <dgm:spPr/>
    </dgm:pt>
    <dgm:pt modelId="{FA0C2597-9DEC-4FA0-A7A1-EB1312EFA0AD}" type="pres">
      <dgm:prSet presAssocID="{61580438-0AC9-42A1-9803-FD89F924E8F0}" presName="parentText" presStyleLbl="node1" presStyleIdx="1" presStyleCnt="4">
        <dgm:presLayoutVars>
          <dgm:chMax val="0"/>
          <dgm:bulletEnabled val="1"/>
        </dgm:presLayoutVars>
      </dgm:prSet>
      <dgm:spPr/>
      <dgm:t>
        <a:bodyPr/>
        <a:lstStyle/>
        <a:p>
          <a:endParaRPr lang="en-US"/>
        </a:p>
      </dgm:t>
    </dgm:pt>
    <dgm:pt modelId="{465F2FAB-B0FB-42C9-B1D9-B1FEFA36F162}" type="pres">
      <dgm:prSet presAssocID="{0A3ACE99-51EA-4929-96B4-6FD93F9E8867}" presName="spacer" presStyleCnt="0"/>
      <dgm:spPr/>
    </dgm:pt>
    <dgm:pt modelId="{4CFD60FE-3ABA-4322-8DFB-F533DF28476D}" type="pres">
      <dgm:prSet presAssocID="{B6CAB567-034F-4216-A8AF-4F28403F069D}" presName="parentText" presStyleLbl="node1" presStyleIdx="2" presStyleCnt="4">
        <dgm:presLayoutVars>
          <dgm:chMax val="0"/>
          <dgm:bulletEnabled val="1"/>
        </dgm:presLayoutVars>
      </dgm:prSet>
      <dgm:spPr/>
      <dgm:t>
        <a:bodyPr/>
        <a:lstStyle/>
        <a:p>
          <a:endParaRPr lang="en-US"/>
        </a:p>
      </dgm:t>
    </dgm:pt>
    <dgm:pt modelId="{CA6C3548-416A-4AF7-84A5-C3FA47F3EED7}" type="pres">
      <dgm:prSet presAssocID="{B6341E7E-68A1-42FC-8F8F-5663943E5534}" presName="spacer" presStyleCnt="0"/>
      <dgm:spPr/>
    </dgm:pt>
    <dgm:pt modelId="{1565F40E-8D31-4832-943B-4CFCEA1EDFB5}" type="pres">
      <dgm:prSet presAssocID="{058E0913-3BC8-41B0-B212-02F44B58A569}" presName="parentText" presStyleLbl="node1" presStyleIdx="3" presStyleCnt="4">
        <dgm:presLayoutVars>
          <dgm:chMax val="0"/>
          <dgm:bulletEnabled val="1"/>
        </dgm:presLayoutVars>
      </dgm:prSet>
      <dgm:spPr/>
      <dgm:t>
        <a:bodyPr/>
        <a:lstStyle/>
        <a:p>
          <a:endParaRPr lang="en-US"/>
        </a:p>
      </dgm:t>
    </dgm:pt>
  </dgm:ptLst>
  <dgm:cxnLst>
    <dgm:cxn modelId="{92C9BFC1-4365-4A38-A15A-477D8E18FE22}" srcId="{6238B9C9-4453-40E6-8330-0E856AABB724}" destId="{61580438-0AC9-42A1-9803-FD89F924E8F0}" srcOrd="1" destOrd="0" parTransId="{EBFDFE9F-1289-4A10-B040-BAE86C6D14D2}" sibTransId="{0A3ACE99-51EA-4929-96B4-6FD93F9E8867}"/>
    <dgm:cxn modelId="{4CE10CAE-86AC-49F5-B7A0-4C9483F58BA2}" srcId="{6238B9C9-4453-40E6-8330-0E856AABB724}" destId="{749B5520-531A-42A8-9E81-5B435B579ACF}" srcOrd="0" destOrd="0" parTransId="{9A7155C1-F873-4F98-877C-E024FC823ACD}" sibTransId="{6FB1418B-4CA0-40B2-B4A2-F75A685D9077}"/>
    <dgm:cxn modelId="{2DA075B7-FA6D-464B-987F-7C5B2FB007CB}" type="presOf" srcId="{61580438-0AC9-42A1-9803-FD89F924E8F0}" destId="{FA0C2597-9DEC-4FA0-A7A1-EB1312EFA0AD}" srcOrd="0" destOrd="0" presId="urn:microsoft.com/office/officeart/2005/8/layout/vList2"/>
    <dgm:cxn modelId="{97C5F0BC-71AC-4762-A704-28B4D8D1ABBC}" type="presOf" srcId="{B6CAB567-034F-4216-A8AF-4F28403F069D}" destId="{4CFD60FE-3ABA-4322-8DFB-F533DF28476D}" srcOrd="0" destOrd="0" presId="urn:microsoft.com/office/officeart/2005/8/layout/vList2"/>
    <dgm:cxn modelId="{DA1B347D-038D-4048-AA8B-C658C0168DBD}" type="presOf" srcId="{6238B9C9-4453-40E6-8330-0E856AABB724}" destId="{756B55B4-7233-4790-8892-BA4F48D174F5}" srcOrd="0" destOrd="0" presId="urn:microsoft.com/office/officeart/2005/8/layout/vList2"/>
    <dgm:cxn modelId="{34906FD4-3683-4664-B7F5-387636969A27}" type="presOf" srcId="{058E0913-3BC8-41B0-B212-02F44B58A569}" destId="{1565F40E-8D31-4832-943B-4CFCEA1EDFB5}" srcOrd="0" destOrd="0" presId="urn:microsoft.com/office/officeart/2005/8/layout/vList2"/>
    <dgm:cxn modelId="{4BAC04F9-1687-4C27-B1CB-0ABDEA00FAE2}" srcId="{6238B9C9-4453-40E6-8330-0E856AABB724}" destId="{B6CAB567-034F-4216-A8AF-4F28403F069D}" srcOrd="2" destOrd="0" parTransId="{AB50B6F3-F8AD-44DB-890F-0AD025ACE2B8}" sibTransId="{B6341E7E-68A1-42FC-8F8F-5663943E5534}"/>
    <dgm:cxn modelId="{4A30B5BE-A62C-4A32-9BC2-D1E6DB6020CF}" srcId="{6238B9C9-4453-40E6-8330-0E856AABB724}" destId="{058E0913-3BC8-41B0-B212-02F44B58A569}" srcOrd="3" destOrd="0" parTransId="{92D3857B-5839-4C87-8D82-440C11E6E054}" sibTransId="{0CE565BF-3D7B-49AE-912E-7055A619BFF5}"/>
    <dgm:cxn modelId="{3F7AD303-EDD0-4F46-A6A5-93EF7A217040}" type="presOf" srcId="{749B5520-531A-42A8-9E81-5B435B579ACF}" destId="{6427E54A-7FB3-4D54-B98A-FA3DA779A619}" srcOrd="0" destOrd="0" presId="urn:microsoft.com/office/officeart/2005/8/layout/vList2"/>
    <dgm:cxn modelId="{DED59052-D6A4-47DB-9E6C-1966BB75209A}" type="presParOf" srcId="{756B55B4-7233-4790-8892-BA4F48D174F5}" destId="{6427E54A-7FB3-4D54-B98A-FA3DA779A619}" srcOrd="0" destOrd="0" presId="urn:microsoft.com/office/officeart/2005/8/layout/vList2"/>
    <dgm:cxn modelId="{8FA112A4-A6A8-4111-B597-D69C6734287D}" type="presParOf" srcId="{756B55B4-7233-4790-8892-BA4F48D174F5}" destId="{9175922A-5670-437D-9762-F6EC170F3A8B}" srcOrd="1" destOrd="0" presId="urn:microsoft.com/office/officeart/2005/8/layout/vList2"/>
    <dgm:cxn modelId="{309ECA22-839E-4D9F-B376-8E5E50D91ED5}" type="presParOf" srcId="{756B55B4-7233-4790-8892-BA4F48D174F5}" destId="{FA0C2597-9DEC-4FA0-A7A1-EB1312EFA0AD}" srcOrd="2" destOrd="0" presId="urn:microsoft.com/office/officeart/2005/8/layout/vList2"/>
    <dgm:cxn modelId="{9DB59B3C-0D29-473C-8078-21F6F31682B1}" type="presParOf" srcId="{756B55B4-7233-4790-8892-BA4F48D174F5}" destId="{465F2FAB-B0FB-42C9-B1D9-B1FEFA36F162}" srcOrd="3" destOrd="0" presId="urn:microsoft.com/office/officeart/2005/8/layout/vList2"/>
    <dgm:cxn modelId="{3798D45E-AFE8-4ACD-84AA-59AE8ED6F69F}" type="presParOf" srcId="{756B55B4-7233-4790-8892-BA4F48D174F5}" destId="{4CFD60FE-3ABA-4322-8DFB-F533DF28476D}" srcOrd="4" destOrd="0" presId="urn:microsoft.com/office/officeart/2005/8/layout/vList2"/>
    <dgm:cxn modelId="{C519804F-517A-4336-BAE9-8EF00930FEF2}" type="presParOf" srcId="{756B55B4-7233-4790-8892-BA4F48D174F5}" destId="{CA6C3548-416A-4AF7-84A5-C3FA47F3EED7}" srcOrd="5" destOrd="0" presId="urn:microsoft.com/office/officeart/2005/8/layout/vList2"/>
    <dgm:cxn modelId="{06B7D6D3-EAE0-46A7-94E5-3DDBFA0C14DE}" type="presParOf" srcId="{756B55B4-7233-4790-8892-BA4F48D174F5}" destId="{1565F40E-8D31-4832-943B-4CFCEA1EDFB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F68E4-3201-4335-93D6-C09FD5811308}">
      <dsp:nvSpPr>
        <dsp:cNvPr id="0" name=""/>
        <dsp:cNvSpPr/>
      </dsp:nvSpPr>
      <dsp:spPr>
        <a:xfrm>
          <a:off x="0" y="61416"/>
          <a:ext cx="10058399" cy="93015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Born and raised in the Santa Clarita Valley, CA</a:t>
          </a:r>
          <a:endParaRPr lang="en-US" sz="2400" kern="1200" dirty="0"/>
        </a:p>
      </dsp:txBody>
      <dsp:txXfrm>
        <a:off x="45406" y="106822"/>
        <a:ext cx="9967587" cy="839338"/>
      </dsp:txXfrm>
    </dsp:sp>
    <dsp:sp modelId="{5030C412-8D01-494B-9D4A-9588D26EE09E}">
      <dsp:nvSpPr>
        <dsp:cNvPr id="0" name=""/>
        <dsp:cNvSpPr/>
      </dsp:nvSpPr>
      <dsp:spPr>
        <a:xfrm>
          <a:off x="0" y="1060686"/>
          <a:ext cx="10058399" cy="93015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smtClean="0"/>
            <a:t>Academic background in mathematics, psychology, and literature</a:t>
          </a:r>
          <a:endParaRPr lang="en-US" sz="2400" kern="1200"/>
        </a:p>
      </dsp:txBody>
      <dsp:txXfrm>
        <a:off x="45406" y="1106092"/>
        <a:ext cx="9967587" cy="839338"/>
      </dsp:txXfrm>
    </dsp:sp>
    <dsp:sp modelId="{54F480E4-4E2C-4046-98BE-BA3D2C431FD8}">
      <dsp:nvSpPr>
        <dsp:cNvPr id="0" name=""/>
        <dsp:cNvSpPr/>
      </dsp:nvSpPr>
      <dsp:spPr>
        <a:xfrm>
          <a:off x="0" y="2059956"/>
          <a:ext cx="10058399" cy="93015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smtClean="0"/>
            <a:t>Strong interest in cognitive science and philosophy </a:t>
          </a:r>
          <a:endParaRPr lang="en-US" sz="2400" kern="1200"/>
        </a:p>
      </dsp:txBody>
      <dsp:txXfrm>
        <a:off x="45406" y="2105362"/>
        <a:ext cx="9967587" cy="839338"/>
      </dsp:txXfrm>
    </dsp:sp>
    <dsp:sp modelId="{DEF42489-69D9-40D2-AD87-10D94F2E3FFF}">
      <dsp:nvSpPr>
        <dsp:cNvPr id="0" name=""/>
        <dsp:cNvSpPr/>
      </dsp:nvSpPr>
      <dsp:spPr>
        <a:xfrm>
          <a:off x="0" y="3059226"/>
          <a:ext cx="10058399" cy="93015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smtClean="0"/>
            <a:t>16 years experience teaching mathematics in higher education (11 of those at LPC)</a:t>
          </a:r>
          <a:endParaRPr lang="en-US" sz="2400" kern="1200"/>
        </a:p>
      </dsp:txBody>
      <dsp:txXfrm>
        <a:off x="45406" y="3104632"/>
        <a:ext cx="9967587" cy="8393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A4ED7-3491-426A-A847-7765375212B6}">
      <dsp:nvSpPr>
        <dsp:cNvPr id="0" name=""/>
        <dsp:cNvSpPr/>
      </dsp:nvSpPr>
      <dsp:spPr>
        <a:xfrm>
          <a:off x="0" y="226116"/>
          <a:ext cx="10058399" cy="1769039"/>
        </a:xfrm>
        <a:prstGeom prst="roundRect">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On average, it only takes about 100 </a:t>
          </a:r>
          <a:r>
            <a:rPr lang="en-US" sz="2100" kern="1200" dirty="0" err="1" smtClean="0"/>
            <a:t>ms</a:t>
          </a:r>
          <a:r>
            <a:rPr lang="en-US" sz="2100" kern="1200" dirty="0" smtClean="0"/>
            <a:t> from the time visual imagery (photons) enters the eye and is processed by the retinal ganglion cells to the time that visual data is processed hierarchically by the visual cortex and enters into the IT.  Within 50 </a:t>
          </a:r>
          <a:r>
            <a:rPr lang="en-US" sz="2100" kern="1200" dirty="0" err="1" smtClean="0"/>
            <a:t>ms</a:t>
          </a:r>
          <a:r>
            <a:rPr lang="en-US" sz="2100" kern="1200" dirty="0" smtClean="0"/>
            <a:t> of additional processing by IT (to the original 100 </a:t>
          </a:r>
          <a:r>
            <a:rPr lang="en-US" sz="2100" kern="1200" dirty="0" err="1" smtClean="0"/>
            <a:t>ms</a:t>
          </a:r>
          <a:r>
            <a:rPr lang="en-US" sz="2100" kern="1200" dirty="0" smtClean="0"/>
            <a:t> delay), core object recognition occurs.  </a:t>
          </a:r>
          <a:endParaRPr lang="en-US" sz="2100" kern="1200" dirty="0"/>
        </a:p>
      </dsp:txBody>
      <dsp:txXfrm>
        <a:off x="86357" y="312473"/>
        <a:ext cx="9885685" cy="1596325"/>
      </dsp:txXfrm>
    </dsp:sp>
    <dsp:sp modelId="{0B5B0597-B616-40E0-94E7-527C3A5EF1D9}">
      <dsp:nvSpPr>
        <dsp:cNvPr id="0" name=""/>
        <dsp:cNvSpPr/>
      </dsp:nvSpPr>
      <dsp:spPr>
        <a:xfrm>
          <a:off x="0" y="2055636"/>
          <a:ext cx="10058399" cy="1769039"/>
        </a:xfrm>
        <a:prstGeom prst="roundRect">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There is evidence to support that the ventral stream generates neuronal activity that results in robust </a:t>
          </a:r>
          <a:r>
            <a:rPr lang="en-US" sz="2100" i="1" kern="1200" dirty="0" smtClean="0"/>
            <a:t>invariant</a:t>
          </a:r>
          <a:r>
            <a:rPr lang="en-US" sz="2100" kern="1200" dirty="0" smtClean="0"/>
            <a:t> core object recognition abilities.  Low-level visual processing occurs in area V1, where information from the retina is mapped and basic object features can be detected.  By the time visual data makes its way down the ventral stream to IT, that data is heavily processed and fine-tuned.</a:t>
          </a:r>
          <a:endParaRPr lang="en-US" sz="2100" kern="1200" dirty="0"/>
        </a:p>
      </dsp:txBody>
      <dsp:txXfrm>
        <a:off x="86357" y="2141993"/>
        <a:ext cx="9885685" cy="15963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6DED7-6DFA-4D1E-895C-3062C9F442E3}">
      <dsp:nvSpPr>
        <dsp:cNvPr id="0" name=""/>
        <dsp:cNvSpPr/>
      </dsp:nvSpPr>
      <dsp:spPr>
        <a:xfrm>
          <a:off x="0" y="0"/>
          <a:ext cx="9127341" cy="3969211"/>
        </a:xfrm>
        <a:prstGeom prst="roundRect">
          <a:avLst/>
        </a:prstGeom>
        <a:solidFill>
          <a:srgbClr val="7030A0"/>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ln>
                <a:solidFill>
                  <a:sysClr val="windowText" lastClr="000000"/>
                </a:solidFill>
              </a:ln>
            </a:rPr>
            <a:t>“The only known means of rapidly conveying information through the ventral pathway is via the spiking activity that travels along axons. Thus, we consider the neuronal representation in a given cortical area (e.g., the “IT representation”) to be the spatiotemporal pattern of spikes produced by the set of pyramidal neurons that project out of that area (e.g., the spiking patterns traveling along the population of axons that project out of IT.”</a:t>
          </a:r>
        </a:p>
        <a:p>
          <a:pPr lvl="0" algn="l" defTabSz="1022350" rtl="0">
            <a:lnSpc>
              <a:spcPct val="90000"/>
            </a:lnSpc>
            <a:spcBef>
              <a:spcPct val="0"/>
            </a:spcBef>
            <a:spcAft>
              <a:spcPct val="35000"/>
            </a:spcAft>
          </a:pPr>
          <a:endParaRPr lang="en-US" sz="2300" kern="1200" dirty="0" smtClean="0">
            <a:ln>
              <a:solidFill>
                <a:sysClr val="windowText" lastClr="000000"/>
              </a:solidFill>
            </a:ln>
          </a:endParaRPr>
        </a:p>
        <a:p>
          <a:pPr lvl="0" algn="l" defTabSz="1022350" rtl="0">
            <a:lnSpc>
              <a:spcPct val="90000"/>
            </a:lnSpc>
            <a:spcBef>
              <a:spcPct val="0"/>
            </a:spcBef>
            <a:spcAft>
              <a:spcPct val="35000"/>
            </a:spcAft>
          </a:pPr>
          <a:r>
            <a:rPr lang="en-US" sz="2300" kern="1200" dirty="0" smtClean="0">
              <a:ln>
                <a:solidFill>
                  <a:sysClr val="windowText" lastClr="000000"/>
                </a:solidFill>
              </a:ln>
            </a:rPr>
            <a:t>-</a:t>
          </a:r>
          <a:r>
            <a:rPr lang="en-US" sz="2300" kern="1200" dirty="0" err="1" smtClean="0">
              <a:ln>
                <a:solidFill>
                  <a:sysClr val="windowText" lastClr="000000"/>
                </a:solidFill>
              </a:ln>
            </a:rPr>
            <a:t>DiCarlo</a:t>
          </a:r>
          <a:r>
            <a:rPr lang="en-US" sz="2300" kern="1200" dirty="0" smtClean="0">
              <a:ln>
                <a:solidFill>
                  <a:sysClr val="windowText" lastClr="000000"/>
                </a:solidFill>
              </a:ln>
            </a:rPr>
            <a:t> et al.</a:t>
          </a:r>
          <a:endParaRPr lang="en-US" sz="2300" kern="1200" dirty="0">
            <a:ln>
              <a:solidFill>
                <a:sysClr val="windowText" lastClr="000000"/>
              </a:solidFill>
            </a:ln>
          </a:endParaRPr>
        </a:p>
      </dsp:txBody>
      <dsp:txXfrm>
        <a:off x="193761" y="193761"/>
        <a:ext cx="8739819" cy="35816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3C90C-4FA2-443A-A644-6C6ECFAC76EB}">
      <dsp:nvSpPr>
        <dsp:cNvPr id="0" name=""/>
        <dsp:cNvSpPr/>
      </dsp:nvSpPr>
      <dsp:spPr>
        <a:xfrm>
          <a:off x="0" y="9166"/>
          <a:ext cx="9044247" cy="351000"/>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smtClean="0"/>
            <a:t>This example illustrates max pooling with a stride of 2.  </a:t>
          </a:r>
          <a:endParaRPr lang="en-US" sz="1500" kern="1200"/>
        </a:p>
      </dsp:txBody>
      <dsp:txXfrm>
        <a:off x="17134" y="26300"/>
        <a:ext cx="9009979" cy="3167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65537-D1DF-4849-B87E-43CC9F80FDC9}">
      <dsp:nvSpPr>
        <dsp:cNvPr id="0" name=""/>
        <dsp:cNvSpPr/>
      </dsp:nvSpPr>
      <dsp:spPr>
        <a:xfrm>
          <a:off x="0" y="9166"/>
          <a:ext cx="9531927" cy="351000"/>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smtClean="0"/>
            <a:t>The neurons in the three boxes are tiled out vertically at this step.</a:t>
          </a:r>
          <a:endParaRPr lang="en-US" sz="1500" kern="1200"/>
        </a:p>
      </dsp:txBody>
      <dsp:txXfrm>
        <a:off x="17134" y="26300"/>
        <a:ext cx="9497659" cy="31673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77433-8D32-4ECD-B205-834AC3533EAB}">
      <dsp:nvSpPr>
        <dsp:cNvPr id="0" name=""/>
        <dsp:cNvSpPr/>
      </dsp:nvSpPr>
      <dsp:spPr>
        <a:xfrm>
          <a:off x="0" y="0"/>
          <a:ext cx="10388191" cy="1979640"/>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The weighted values (“voting” values) come from a process known as back </a:t>
          </a:r>
          <a:r>
            <a:rPr lang="en-US" sz="1800" kern="1200" dirty="0" err="1" smtClean="0"/>
            <a:t>propogation</a:t>
          </a:r>
          <a:r>
            <a:rPr lang="en-US" sz="1800" kern="1200" dirty="0" smtClean="0"/>
            <a:t>, which is a mathematical process via which a neural network is “trained” to identify </a:t>
          </a:r>
          <a:r>
            <a:rPr lang="en-US" sz="1800" i="1" kern="1200" dirty="0" smtClean="0"/>
            <a:t>any</a:t>
          </a:r>
          <a:r>
            <a:rPr lang="en-US" sz="1800" i="0" kern="1200" dirty="0" smtClean="0"/>
            <a:t> image as an X or an O with a certain degree of confidence</a:t>
          </a:r>
          <a:r>
            <a:rPr lang="en-US" sz="1800" kern="1200" dirty="0" smtClean="0"/>
            <a:t>.</a:t>
          </a:r>
        </a:p>
        <a:p>
          <a:pPr lvl="0" algn="l" defTabSz="800100" rtl="0">
            <a:lnSpc>
              <a:spcPct val="90000"/>
            </a:lnSpc>
            <a:spcBef>
              <a:spcPct val="0"/>
            </a:spcBef>
            <a:spcAft>
              <a:spcPct val="35000"/>
            </a:spcAft>
          </a:pPr>
          <a:endParaRPr lang="en-US" sz="1800" kern="1200" dirty="0" smtClean="0"/>
        </a:p>
        <a:p>
          <a:pPr lvl="0" algn="l" defTabSz="800100" rtl="0">
            <a:lnSpc>
              <a:spcPct val="90000"/>
            </a:lnSpc>
            <a:spcBef>
              <a:spcPct val="0"/>
            </a:spcBef>
            <a:spcAft>
              <a:spcPct val="35000"/>
            </a:spcAft>
          </a:pPr>
          <a:r>
            <a:rPr lang="en-US" sz="1800" kern="1200" dirty="0" smtClean="0"/>
            <a:t>These output layers can become the input layers for future iterations of the object identification scheme (sometimes these layers are known as </a:t>
          </a:r>
          <a:r>
            <a:rPr lang="en-US" sz="1800" i="1" kern="1200" dirty="0" smtClean="0"/>
            <a:t>hidden layers.</a:t>
          </a:r>
          <a:endParaRPr lang="en-US" sz="1800" kern="1200" dirty="0"/>
        </a:p>
      </dsp:txBody>
      <dsp:txXfrm>
        <a:off x="96638" y="96638"/>
        <a:ext cx="10194915" cy="178636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14146-E637-4B0F-B2CD-DFB69FBF629B}">
      <dsp:nvSpPr>
        <dsp:cNvPr id="0" name=""/>
        <dsp:cNvSpPr/>
      </dsp:nvSpPr>
      <dsp:spPr>
        <a:xfrm>
          <a:off x="3003803" y="0"/>
          <a:ext cx="4050792" cy="405079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22FC43-2C07-4EF3-8EA6-95E474936D19}">
      <dsp:nvSpPr>
        <dsp:cNvPr id="0" name=""/>
        <dsp:cNvSpPr/>
      </dsp:nvSpPr>
      <dsp:spPr>
        <a:xfrm>
          <a:off x="3388629" y="384825"/>
          <a:ext cx="1579808" cy="15798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Convolutional layer</a:t>
          </a:r>
          <a:endParaRPr lang="en-US" sz="1600" kern="1200" dirty="0"/>
        </a:p>
      </dsp:txBody>
      <dsp:txXfrm>
        <a:off x="3465749" y="461945"/>
        <a:ext cx="1425568" cy="1425568"/>
      </dsp:txXfrm>
    </dsp:sp>
    <dsp:sp modelId="{233070F3-5241-4805-B13B-F6F8B5A631E6}">
      <dsp:nvSpPr>
        <dsp:cNvPr id="0" name=""/>
        <dsp:cNvSpPr/>
      </dsp:nvSpPr>
      <dsp:spPr>
        <a:xfrm>
          <a:off x="5089961" y="384825"/>
          <a:ext cx="1579808" cy="15798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Pooling layers</a:t>
          </a:r>
          <a:endParaRPr lang="en-US" sz="1600" kern="1200" dirty="0"/>
        </a:p>
      </dsp:txBody>
      <dsp:txXfrm>
        <a:off x="5167081" y="461945"/>
        <a:ext cx="1425568" cy="1425568"/>
      </dsp:txXfrm>
    </dsp:sp>
    <dsp:sp modelId="{C5618F2E-70A3-42B0-826B-A103360BA8DD}">
      <dsp:nvSpPr>
        <dsp:cNvPr id="0" name=""/>
        <dsp:cNvSpPr/>
      </dsp:nvSpPr>
      <dsp:spPr>
        <a:xfrm>
          <a:off x="3388629" y="2086157"/>
          <a:ext cx="1579808" cy="15798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Activation layers</a:t>
          </a:r>
          <a:endParaRPr lang="en-US" sz="1600" kern="1200" dirty="0"/>
        </a:p>
      </dsp:txBody>
      <dsp:txXfrm>
        <a:off x="3465749" y="2163277"/>
        <a:ext cx="1425568" cy="1425568"/>
      </dsp:txXfrm>
    </dsp:sp>
    <dsp:sp modelId="{43FF0BA5-1B40-4953-9FDB-D910AB9B0E58}">
      <dsp:nvSpPr>
        <dsp:cNvPr id="0" name=""/>
        <dsp:cNvSpPr/>
      </dsp:nvSpPr>
      <dsp:spPr>
        <a:xfrm>
          <a:off x="5089961" y="2086157"/>
          <a:ext cx="1579808" cy="15798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Densely connected layer</a:t>
          </a:r>
          <a:endParaRPr lang="en-US" sz="1600" kern="1200" dirty="0"/>
        </a:p>
      </dsp:txBody>
      <dsp:txXfrm>
        <a:off x="5167081" y="2163277"/>
        <a:ext cx="1425568" cy="142556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F63CA-EFD1-47B5-A3FB-889AC6D86FF9}">
      <dsp:nvSpPr>
        <dsp:cNvPr id="0" name=""/>
        <dsp:cNvSpPr/>
      </dsp:nvSpPr>
      <dsp:spPr>
        <a:xfrm>
          <a:off x="0" y="179348"/>
          <a:ext cx="7126501" cy="1097971"/>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en-US" sz="1300" kern="1200" dirty="0" smtClean="0"/>
            <a:t>In 2014, Ross </a:t>
          </a:r>
          <a:r>
            <a:rPr lang="en-US" sz="1300" kern="1200" dirty="0" err="1" smtClean="0"/>
            <a:t>Girshick</a:t>
          </a:r>
          <a:r>
            <a:rPr lang="en-US" sz="1300" kern="1200" dirty="0" smtClean="0"/>
            <a:t>, Jeff Donahue, Trevor Darrell, and </a:t>
          </a:r>
          <a:r>
            <a:rPr lang="en-US" sz="1300" kern="1200" dirty="0" err="1" smtClean="0"/>
            <a:t>Jitendra</a:t>
          </a:r>
          <a:r>
            <a:rPr lang="en-US" sz="1300" kern="1200" dirty="0" smtClean="0"/>
            <a:t> Malik wrote a paper called </a:t>
          </a:r>
          <a:r>
            <a:rPr lang="en-US" sz="1300" i="1" kern="1200" dirty="0" smtClean="0"/>
            <a:t>Rich feature hierarchies for accurate object detection and semantic segmentation</a:t>
          </a:r>
          <a:r>
            <a:rPr lang="en-US" sz="1300" kern="1200" dirty="0" smtClean="0"/>
            <a:t>.</a:t>
          </a:r>
          <a:endParaRPr lang="en-US" sz="1300" kern="1200" dirty="0"/>
        </a:p>
      </dsp:txBody>
      <dsp:txXfrm>
        <a:off x="53599" y="232947"/>
        <a:ext cx="7019303" cy="990773"/>
      </dsp:txXfrm>
    </dsp:sp>
    <dsp:sp modelId="{D84D243B-37BD-4401-9EF9-12CDD5D085F8}">
      <dsp:nvSpPr>
        <dsp:cNvPr id="0" name=""/>
        <dsp:cNvSpPr/>
      </dsp:nvSpPr>
      <dsp:spPr>
        <a:xfrm>
          <a:off x="0" y="1296769"/>
          <a:ext cx="7126501" cy="1097971"/>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en-US" sz="1300" kern="1200" dirty="0" smtClean="0"/>
            <a:t>In the paper, he described combining region proposals with CNNs, a method he coined R-CNN.  </a:t>
          </a:r>
          <a:endParaRPr lang="en-US" sz="1300" kern="1200" dirty="0"/>
        </a:p>
      </dsp:txBody>
      <dsp:txXfrm>
        <a:off x="53599" y="1350368"/>
        <a:ext cx="7019303" cy="990773"/>
      </dsp:txXfrm>
    </dsp:sp>
    <dsp:sp modelId="{9503E0D1-B8B8-4BB1-ADF5-2D49EE5C7AB5}">
      <dsp:nvSpPr>
        <dsp:cNvPr id="0" name=""/>
        <dsp:cNvSpPr/>
      </dsp:nvSpPr>
      <dsp:spPr>
        <a:xfrm>
          <a:off x="0" y="2432181"/>
          <a:ext cx="7126501" cy="1097971"/>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en-US" sz="1300" kern="1200" dirty="0" smtClean="0"/>
            <a:t>A region proposal algorithm is a sophisticated method that uses an image as its input and as the output it produces a myriad of bounding boxes that correspond to regions in the picture that have a high likelihood of being an image.  These regions may overlap, contain only parts of an image, or be completely off-base, but there will be proposals that offer a high probability of an image.  </a:t>
          </a:r>
          <a:endParaRPr lang="en-US" sz="1300" kern="1200" dirty="0"/>
        </a:p>
      </dsp:txBody>
      <dsp:txXfrm>
        <a:off x="53599" y="2485780"/>
        <a:ext cx="7019303" cy="990773"/>
      </dsp:txXfrm>
    </dsp:sp>
    <dsp:sp modelId="{D3FCEA81-D2B3-4C19-914D-3D73232F15DC}">
      <dsp:nvSpPr>
        <dsp:cNvPr id="0" name=""/>
        <dsp:cNvSpPr/>
      </dsp:nvSpPr>
      <dsp:spPr>
        <a:xfrm>
          <a:off x="0" y="3567593"/>
          <a:ext cx="7126501" cy="1097971"/>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kern="1200" dirty="0" smtClean="0"/>
            <a:t>Although many false positive images are generated by this method, the advantage of using it is that there is a very “high recall” of images, meaning that the region </a:t>
          </a:r>
          <a:r>
            <a:rPr lang="en-US" sz="1400" kern="1200" dirty="0" smtClean="0"/>
            <a:t>proposal</a:t>
          </a:r>
          <a:r>
            <a:rPr lang="en-US" sz="1200" kern="1200" dirty="0" smtClean="0"/>
            <a:t> algorithm has a high probability of finding a real image.  </a:t>
          </a:r>
          <a:endParaRPr lang="en-US" sz="1200" kern="1200" dirty="0"/>
        </a:p>
      </dsp:txBody>
      <dsp:txXfrm>
        <a:off x="53599" y="3621192"/>
        <a:ext cx="7019303" cy="990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74BA6-5A4D-44EB-A1DB-1CB19AA201F5}">
      <dsp:nvSpPr>
        <dsp:cNvPr id="0" name=""/>
        <dsp:cNvSpPr/>
      </dsp:nvSpPr>
      <dsp:spPr>
        <a:xfrm>
          <a:off x="0" y="0"/>
          <a:ext cx="1964531" cy="4050792"/>
        </a:xfrm>
        <a:prstGeom prst="roundRect">
          <a:avLst>
            <a:gd name="adj" fmla="val 10000"/>
          </a:avLst>
        </a:prstGeom>
        <a:solidFill>
          <a:schemeClr val="accent2">
            <a:hueOff val="0"/>
            <a:satOff val="0"/>
            <a:lumOff val="0"/>
            <a:alphaOff val="0"/>
          </a:schemeClr>
        </a:solidFill>
        <a:ln>
          <a:noFill/>
        </a:ln>
        <a:effectLst>
          <a:softEdge rad="12700"/>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t>A philosophy of mind that elucidates the connections between your brain and the reality around you.</a:t>
          </a:r>
          <a:endParaRPr lang="en-US" sz="1400" kern="1200" dirty="0"/>
        </a:p>
      </dsp:txBody>
      <dsp:txXfrm>
        <a:off x="0" y="1620316"/>
        <a:ext cx="1964531" cy="1620316"/>
      </dsp:txXfrm>
    </dsp:sp>
    <dsp:sp modelId="{18D24FBA-AB77-4428-A3CA-1AD794F68632}">
      <dsp:nvSpPr>
        <dsp:cNvPr id="0" name=""/>
        <dsp:cNvSpPr/>
      </dsp:nvSpPr>
      <dsp:spPr>
        <a:xfrm>
          <a:off x="307808" y="243047"/>
          <a:ext cx="1348913" cy="134891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7451F90-CA21-4944-AE77-02C40AA78B09}">
      <dsp:nvSpPr>
        <dsp:cNvPr id="0" name=""/>
        <dsp:cNvSpPr/>
      </dsp:nvSpPr>
      <dsp:spPr>
        <a:xfrm>
          <a:off x="2023467" y="0"/>
          <a:ext cx="1964531" cy="4050792"/>
        </a:xfrm>
        <a:prstGeom prst="roundRect">
          <a:avLst>
            <a:gd name="adj" fmla="val 10000"/>
          </a:avLst>
        </a:prstGeom>
        <a:solidFill>
          <a:schemeClr val="accent3">
            <a:hueOff val="0"/>
            <a:satOff val="0"/>
            <a:lumOff val="0"/>
            <a:alphaOff val="0"/>
          </a:schemeClr>
        </a:solidFill>
        <a:ln>
          <a:noFill/>
        </a:ln>
        <a:effectLst>
          <a:softEdge rad="12700"/>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t>The perception of reality is entirely brain-based and that your reality is just as valid and “real” as anyone else’s.</a:t>
          </a:r>
          <a:endParaRPr lang="en-US" sz="1400" kern="1200" dirty="0"/>
        </a:p>
      </dsp:txBody>
      <dsp:txXfrm>
        <a:off x="2023467" y="1620316"/>
        <a:ext cx="1964531" cy="1620316"/>
      </dsp:txXfrm>
    </dsp:sp>
    <dsp:sp modelId="{28DC5BA5-C9FC-455F-A6AA-B15052A781DD}">
      <dsp:nvSpPr>
        <dsp:cNvPr id="0" name=""/>
        <dsp:cNvSpPr/>
      </dsp:nvSpPr>
      <dsp:spPr>
        <a:xfrm>
          <a:off x="2331275" y="243047"/>
          <a:ext cx="1348913" cy="134891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3CD6BB7-8754-4274-B938-A799E17CA754}">
      <dsp:nvSpPr>
        <dsp:cNvPr id="0" name=""/>
        <dsp:cNvSpPr/>
      </dsp:nvSpPr>
      <dsp:spPr>
        <a:xfrm>
          <a:off x="4046934" y="0"/>
          <a:ext cx="1964531" cy="4050792"/>
        </a:xfrm>
        <a:prstGeom prst="roundRect">
          <a:avLst>
            <a:gd name="adj" fmla="val 10000"/>
          </a:avLst>
        </a:prstGeom>
        <a:solidFill>
          <a:schemeClr val="accent4">
            <a:hueOff val="0"/>
            <a:satOff val="0"/>
            <a:lumOff val="0"/>
            <a:alphaOff val="0"/>
          </a:schemeClr>
        </a:solidFill>
        <a:ln>
          <a:noFill/>
        </a:ln>
        <a:effectLst>
          <a:softEdge rad="12700"/>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t>Your perspectives are unique and valuable, and that it is important to share them with others.  </a:t>
          </a:r>
          <a:endParaRPr lang="en-US" sz="1400" kern="1200" dirty="0"/>
        </a:p>
      </dsp:txBody>
      <dsp:txXfrm>
        <a:off x="4046934" y="1620316"/>
        <a:ext cx="1964531" cy="1620316"/>
      </dsp:txXfrm>
    </dsp:sp>
    <dsp:sp modelId="{D8D9F755-A640-4D2E-9F9D-2FE16682CA21}">
      <dsp:nvSpPr>
        <dsp:cNvPr id="0" name=""/>
        <dsp:cNvSpPr/>
      </dsp:nvSpPr>
      <dsp:spPr>
        <a:xfrm>
          <a:off x="4354743" y="243047"/>
          <a:ext cx="1348913" cy="134891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0383437-5237-4EC8-A812-81E4F68603AA}">
      <dsp:nvSpPr>
        <dsp:cNvPr id="0" name=""/>
        <dsp:cNvSpPr/>
      </dsp:nvSpPr>
      <dsp:spPr>
        <a:xfrm>
          <a:off x="6070401" y="0"/>
          <a:ext cx="1964531" cy="4050792"/>
        </a:xfrm>
        <a:prstGeom prst="roundRect">
          <a:avLst>
            <a:gd name="adj" fmla="val 10000"/>
          </a:avLst>
        </a:prstGeom>
        <a:solidFill>
          <a:schemeClr val="accent5">
            <a:hueOff val="0"/>
            <a:satOff val="0"/>
            <a:lumOff val="0"/>
            <a:alphaOff val="0"/>
          </a:schemeClr>
        </a:solidFill>
        <a:ln>
          <a:noFill/>
        </a:ln>
        <a:effectLst>
          <a:softEdge rad="12700"/>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t>Grounded in scientific research and discoveries made in the fields of psychology, neurology, and cognitive science.  </a:t>
          </a:r>
          <a:endParaRPr lang="en-US" sz="1400" kern="1200" dirty="0"/>
        </a:p>
      </dsp:txBody>
      <dsp:txXfrm>
        <a:off x="6070401" y="1620316"/>
        <a:ext cx="1964531" cy="1620316"/>
      </dsp:txXfrm>
    </dsp:sp>
    <dsp:sp modelId="{108A38A1-90FD-4002-9C6D-07DC4EA93801}">
      <dsp:nvSpPr>
        <dsp:cNvPr id="0" name=""/>
        <dsp:cNvSpPr/>
      </dsp:nvSpPr>
      <dsp:spPr>
        <a:xfrm>
          <a:off x="6378210" y="243047"/>
          <a:ext cx="1348913" cy="134891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32EB9F0-7298-4D1C-AD13-2D661FC6FEAB}">
      <dsp:nvSpPr>
        <dsp:cNvPr id="0" name=""/>
        <dsp:cNvSpPr/>
      </dsp:nvSpPr>
      <dsp:spPr>
        <a:xfrm>
          <a:off x="8093868" y="0"/>
          <a:ext cx="1964531" cy="4050792"/>
        </a:xfrm>
        <a:prstGeom prst="roundRect">
          <a:avLst>
            <a:gd name="adj" fmla="val 10000"/>
          </a:avLst>
        </a:prstGeom>
        <a:solidFill>
          <a:schemeClr val="accent6">
            <a:hueOff val="0"/>
            <a:satOff val="0"/>
            <a:lumOff val="0"/>
            <a:alphaOff val="0"/>
          </a:schemeClr>
        </a:solidFill>
        <a:ln>
          <a:noFill/>
        </a:ln>
        <a:effectLst>
          <a:softEdge rad="12700"/>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t>Strong messages of self-improvement, personal empowerment, and personal growth.  </a:t>
          </a:r>
          <a:endParaRPr lang="en-US" sz="1400" kern="1200" dirty="0"/>
        </a:p>
      </dsp:txBody>
      <dsp:txXfrm>
        <a:off x="8093868" y="1620316"/>
        <a:ext cx="1964531" cy="1620316"/>
      </dsp:txXfrm>
    </dsp:sp>
    <dsp:sp modelId="{9318136B-F405-4F19-B85C-04D1F34E084C}">
      <dsp:nvSpPr>
        <dsp:cNvPr id="0" name=""/>
        <dsp:cNvSpPr/>
      </dsp:nvSpPr>
      <dsp:spPr>
        <a:xfrm>
          <a:off x="8401677" y="243047"/>
          <a:ext cx="1348913" cy="134891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5000" b="-25000"/>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4EE86EF-C70F-4F6F-994E-103B46C1EFF1}">
      <dsp:nvSpPr>
        <dsp:cNvPr id="0" name=""/>
        <dsp:cNvSpPr/>
      </dsp:nvSpPr>
      <dsp:spPr>
        <a:xfrm>
          <a:off x="402335" y="3240633"/>
          <a:ext cx="9253728" cy="607618"/>
        </a:xfrm>
        <a:prstGeom prst="leftRightArrow">
          <a:avLst/>
        </a:prstGeom>
        <a:solidFill>
          <a:schemeClr val="accent2">
            <a:tint val="40000"/>
            <a:hueOff val="0"/>
            <a:satOff val="0"/>
            <a:lumOff val="0"/>
            <a:alphaOff val="0"/>
          </a:schemeClr>
        </a:solidFill>
        <a:ln>
          <a:noFill/>
        </a:ln>
        <a:effectLst>
          <a:softEdge rad="12700"/>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A610D-29B0-475C-AF94-454627730DCB}">
      <dsp:nvSpPr>
        <dsp:cNvPr id="0" name=""/>
        <dsp:cNvSpPr/>
      </dsp:nvSpPr>
      <dsp:spPr>
        <a:xfrm>
          <a:off x="104808" y="986"/>
          <a:ext cx="1823792" cy="12565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911731-633D-47EB-9ECF-BB5074C11E82}">
      <dsp:nvSpPr>
        <dsp:cNvPr id="0" name=""/>
        <dsp:cNvSpPr/>
      </dsp:nvSpPr>
      <dsp:spPr>
        <a:xfrm>
          <a:off x="104808" y="1257579"/>
          <a:ext cx="1823792" cy="67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n-US" sz="1900" kern="1200" dirty="0" smtClean="0"/>
            <a:t>No Space</a:t>
          </a:r>
          <a:endParaRPr lang="en-US" sz="1900" kern="1200" dirty="0"/>
        </a:p>
      </dsp:txBody>
      <dsp:txXfrm>
        <a:off x="104808" y="1257579"/>
        <a:ext cx="1823792" cy="676626"/>
      </dsp:txXfrm>
    </dsp:sp>
    <dsp:sp modelId="{84BCE84A-D417-4D6D-846A-EFC7FF647993}">
      <dsp:nvSpPr>
        <dsp:cNvPr id="0" name=""/>
        <dsp:cNvSpPr/>
      </dsp:nvSpPr>
      <dsp:spPr>
        <a:xfrm>
          <a:off x="2111056" y="986"/>
          <a:ext cx="1823792" cy="12565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92A8FC-2027-444D-BED8-B8AFBB79EEB3}">
      <dsp:nvSpPr>
        <dsp:cNvPr id="0" name=""/>
        <dsp:cNvSpPr/>
      </dsp:nvSpPr>
      <dsp:spPr>
        <a:xfrm>
          <a:off x="2111056" y="1257579"/>
          <a:ext cx="1823792" cy="67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n-US" sz="1900" kern="1200" smtClean="0"/>
            <a:t>No Point in Time</a:t>
          </a:r>
          <a:endParaRPr lang="en-US" sz="1900" kern="1200"/>
        </a:p>
      </dsp:txBody>
      <dsp:txXfrm>
        <a:off x="2111056" y="1257579"/>
        <a:ext cx="1823792" cy="676626"/>
      </dsp:txXfrm>
    </dsp:sp>
    <dsp:sp modelId="{D9B0E2CA-51E0-41B9-9EDE-F10ED9CECC19}">
      <dsp:nvSpPr>
        <dsp:cNvPr id="0" name=""/>
        <dsp:cNvSpPr/>
      </dsp:nvSpPr>
      <dsp:spPr>
        <a:xfrm>
          <a:off x="4117303" y="986"/>
          <a:ext cx="1823792" cy="12565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12246F-91CF-4BAD-BD49-B5931CAB5D01}">
      <dsp:nvSpPr>
        <dsp:cNvPr id="0" name=""/>
        <dsp:cNvSpPr/>
      </dsp:nvSpPr>
      <dsp:spPr>
        <a:xfrm>
          <a:off x="4117303" y="1257579"/>
          <a:ext cx="1823792" cy="67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n-US" sz="1900" kern="1200" smtClean="0"/>
            <a:t>No Infinity</a:t>
          </a:r>
          <a:endParaRPr lang="en-US" sz="1900" kern="1200"/>
        </a:p>
      </dsp:txBody>
      <dsp:txXfrm>
        <a:off x="4117303" y="1257579"/>
        <a:ext cx="1823792" cy="676626"/>
      </dsp:txXfrm>
    </dsp:sp>
    <dsp:sp modelId="{3272C776-C45D-40BC-B76B-B3DE064A6F6B}">
      <dsp:nvSpPr>
        <dsp:cNvPr id="0" name=""/>
        <dsp:cNvSpPr/>
      </dsp:nvSpPr>
      <dsp:spPr>
        <a:xfrm>
          <a:off x="6123551" y="986"/>
          <a:ext cx="1823792" cy="12565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29DB6A-4594-409A-AD32-6DB711B5E9E0}">
      <dsp:nvSpPr>
        <dsp:cNvPr id="0" name=""/>
        <dsp:cNvSpPr/>
      </dsp:nvSpPr>
      <dsp:spPr>
        <a:xfrm>
          <a:off x="6123551" y="1257579"/>
          <a:ext cx="1823792" cy="67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n-US" sz="1900" kern="1200" smtClean="0"/>
            <a:t>No Perspective</a:t>
          </a:r>
          <a:endParaRPr lang="en-US" sz="1900" kern="1200"/>
        </a:p>
      </dsp:txBody>
      <dsp:txXfrm>
        <a:off x="6123551" y="1257579"/>
        <a:ext cx="1823792" cy="676626"/>
      </dsp:txXfrm>
    </dsp:sp>
    <dsp:sp modelId="{D97DBD8C-2D5E-4D75-A96D-6546CCA1D9A6}">
      <dsp:nvSpPr>
        <dsp:cNvPr id="0" name=""/>
        <dsp:cNvSpPr/>
      </dsp:nvSpPr>
      <dsp:spPr>
        <a:xfrm>
          <a:off x="8129799" y="986"/>
          <a:ext cx="1823792" cy="12565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9000" b="-5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E04B59-048C-40F4-8329-350722A524EC}">
      <dsp:nvSpPr>
        <dsp:cNvPr id="0" name=""/>
        <dsp:cNvSpPr/>
      </dsp:nvSpPr>
      <dsp:spPr>
        <a:xfrm>
          <a:off x="8129799" y="1257579"/>
          <a:ext cx="1823792" cy="67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n-US" sz="1900" kern="1200" smtClean="0"/>
            <a:t>No Normal</a:t>
          </a:r>
          <a:endParaRPr lang="en-US" sz="1900" kern="1200"/>
        </a:p>
      </dsp:txBody>
      <dsp:txXfrm>
        <a:off x="8129799" y="1257579"/>
        <a:ext cx="1823792" cy="676626"/>
      </dsp:txXfrm>
    </dsp:sp>
    <dsp:sp modelId="{AF6D2FAA-A3DC-4FC1-B42B-CE9CC0185100}">
      <dsp:nvSpPr>
        <dsp:cNvPr id="0" name=""/>
        <dsp:cNvSpPr/>
      </dsp:nvSpPr>
      <dsp:spPr>
        <a:xfrm>
          <a:off x="3114179" y="2116585"/>
          <a:ext cx="1823792" cy="1256592"/>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1BFAA4-2003-4828-82B1-A016AF4003F4}">
      <dsp:nvSpPr>
        <dsp:cNvPr id="0" name=""/>
        <dsp:cNvSpPr/>
      </dsp:nvSpPr>
      <dsp:spPr>
        <a:xfrm>
          <a:off x="3114179" y="3373178"/>
          <a:ext cx="1823792" cy="67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n-US" sz="1900" kern="1200" smtClean="0"/>
            <a:t>No Decisions</a:t>
          </a:r>
          <a:endParaRPr lang="en-US" sz="1900" kern="1200"/>
        </a:p>
      </dsp:txBody>
      <dsp:txXfrm>
        <a:off x="3114179" y="3373178"/>
        <a:ext cx="1823792" cy="676626"/>
      </dsp:txXfrm>
    </dsp:sp>
    <dsp:sp modelId="{BC630663-3BAA-4822-8392-7FF287FEB803}">
      <dsp:nvSpPr>
        <dsp:cNvPr id="0" name=""/>
        <dsp:cNvSpPr/>
      </dsp:nvSpPr>
      <dsp:spPr>
        <a:xfrm>
          <a:off x="5120427" y="2116585"/>
          <a:ext cx="1823792" cy="1256592"/>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EDF9FE-7AEE-4CF1-848A-8044A24CBFF7}">
      <dsp:nvSpPr>
        <dsp:cNvPr id="0" name=""/>
        <dsp:cNvSpPr/>
      </dsp:nvSpPr>
      <dsp:spPr>
        <a:xfrm>
          <a:off x="5120427" y="3373178"/>
          <a:ext cx="1823792" cy="67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n-US" sz="1900" kern="1200" smtClean="0"/>
            <a:t>No Identity</a:t>
          </a:r>
          <a:endParaRPr lang="en-US" sz="1900" kern="1200"/>
        </a:p>
      </dsp:txBody>
      <dsp:txXfrm>
        <a:off x="5120427" y="3373178"/>
        <a:ext cx="1823792" cy="6766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A81E4-F065-47FE-B3C0-AF70B6DD3F08}">
      <dsp:nvSpPr>
        <dsp:cNvPr id="0" name=""/>
        <dsp:cNvSpPr/>
      </dsp:nvSpPr>
      <dsp:spPr>
        <a:xfrm>
          <a:off x="0" y="262"/>
          <a:ext cx="10934369" cy="86112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Information is communicated hierarchically from the visual cortex toward the inferior temporal cortex (IT) – regions heavily implicated in object recognition (including faces).  The IT is also implicated in filtering out irrelevant sensory data.</a:t>
          </a:r>
          <a:endParaRPr lang="en-US" sz="1600" kern="1200" dirty="0"/>
        </a:p>
      </dsp:txBody>
      <dsp:txXfrm>
        <a:off x="42036" y="42298"/>
        <a:ext cx="10850297" cy="7770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D37D0-1CE7-4074-AB25-FABF036A1D9A}">
      <dsp:nvSpPr>
        <dsp:cNvPr id="0" name=""/>
        <dsp:cNvSpPr/>
      </dsp:nvSpPr>
      <dsp:spPr>
        <a:xfrm>
          <a:off x="0" y="14285"/>
          <a:ext cx="6654267" cy="617760"/>
        </a:xfrm>
        <a:prstGeom prst="round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This figure illustrates the Ventral Visual Stream in a macaque monkey brain.</a:t>
          </a:r>
          <a:endParaRPr lang="en-US" sz="1600" kern="1200"/>
        </a:p>
      </dsp:txBody>
      <dsp:txXfrm>
        <a:off x="30157" y="44442"/>
        <a:ext cx="6593953" cy="5574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C3BFE-DBFA-42D8-85A1-69027D532121}">
      <dsp:nvSpPr>
        <dsp:cNvPr id="0" name=""/>
        <dsp:cNvSpPr/>
      </dsp:nvSpPr>
      <dsp:spPr>
        <a:xfrm>
          <a:off x="0" y="22747"/>
          <a:ext cx="6924895" cy="1345500"/>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Noninvasive procedure involving the production of magnetic fields to stimulate neuron activity in specific brain regions.</a:t>
          </a:r>
          <a:endParaRPr lang="en-US" sz="2500" kern="1200" dirty="0"/>
        </a:p>
      </dsp:txBody>
      <dsp:txXfrm>
        <a:off x="65682" y="88429"/>
        <a:ext cx="6793531" cy="12141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C4C58-AD31-44A9-8E3A-B09CD5E2EB0D}">
      <dsp:nvSpPr>
        <dsp:cNvPr id="0" name=""/>
        <dsp:cNvSpPr/>
      </dsp:nvSpPr>
      <dsp:spPr>
        <a:xfrm>
          <a:off x="0" y="213141"/>
          <a:ext cx="6849689" cy="1635075"/>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An electromagnetic coil is placed on top of the scalp to initiate this procedure, which is often used as a clinical treatment for major depressive disorders.  </a:t>
          </a:r>
          <a:endParaRPr lang="en-US" sz="2400" kern="1200" dirty="0"/>
        </a:p>
      </dsp:txBody>
      <dsp:txXfrm>
        <a:off x="79818" y="292959"/>
        <a:ext cx="6690053" cy="14754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CF873-1B16-406F-8A27-4840C7826905}">
      <dsp:nvSpPr>
        <dsp:cNvPr id="0" name=""/>
        <dsp:cNvSpPr/>
      </dsp:nvSpPr>
      <dsp:spPr>
        <a:xfrm>
          <a:off x="0" y="39600"/>
          <a:ext cx="4754880" cy="389844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smtClean="0"/>
            <a:t>TMS applied to the ventral visual stream causes temporary object recognition deficits, particularly with faces (prosopagnosia)</a:t>
          </a:r>
          <a:endParaRPr lang="en-US" sz="3400" kern="1200" dirty="0"/>
        </a:p>
      </dsp:txBody>
      <dsp:txXfrm>
        <a:off x="190306" y="229906"/>
        <a:ext cx="4374268" cy="35178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7E54A-7FB3-4D54-B98A-FA3DA779A619}">
      <dsp:nvSpPr>
        <dsp:cNvPr id="0" name=""/>
        <dsp:cNvSpPr/>
      </dsp:nvSpPr>
      <dsp:spPr>
        <a:xfrm>
          <a:off x="0" y="10116"/>
          <a:ext cx="10058399" cy="968759"/>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There is some uncertainty about how the IT is organized.  The common practice is to break it down into posterior (pIT), central (cIT), and anterior (aIT), but that may not be a detailed-enough characterization.</a:t>
          </a:r>
          <a:endParaRPr lang="en-US" sz="1800" kern="1200"/>
        </a:p>
      </dsp:txBody>
      <dsp:txXfrm>
        <a:off x="47291" y="57407"/>
        <a:ext cx="9963817" cy="874177"/>
      </dsp:txXfrm>
    </dsp:sp>
    <dsp:sp modelId="{FA0C2597-9DEC-4FA0-A7A1-EB1312EFA0AD}">
      <dsp:nvSpPr>
        <dsp:cNvPr id="0" name=""/>
        <dsp:cNvSpPr/>
      </dsp:nvSpPr>
      <dsp:spPr>
        <a:xfrm>
          <a:off x="0" y="1030716"/>
          <a:ext cx="10058399" cy="968759"/>
        </a:xfrm>
        <a:prstGeom prst="roundRect">
          <a:avLst/>
        </a:prstGeom>
        <a:solidFill>
          <a:schemeClr val="accent6">
            <a:alpha val="90000"/>
            <a:hueOff val="0"/>
            <a:satOff val="0"/>
            <a:lumOff val="0"/>
            <a:alphaOff val="-1333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In one study of monkey brains, researchers found that there were at least 3-6 regions in the IT that were associated with the recognition of faces.  </a:t>
          </a:r>
          <a:endParaRPr lang="en-US" sz="1800" kern="1200" dirty="0"/>
        </a:p>
      </dsp:txBody>
      <dsp:txXfrm>
        <a:off x="47291" y="1078007"/>
        <a:ext cx="9963817" cy="874177"/>
      </dsp:txXfrm>
    </dsp:sp>
    <dsp:sp modelId="{4CFD60FE-3ABA-4322-8DFB-F533DF28476D}">
      <dsp:nvSpPr>
        <dsp:cNvPr id="0" name=""/>
        <dsp:cNvSpPr/>
      </dsp:nvSpPr>
      <dsp:spPr>
        <a:xfrm>
          <a:off x="0" y="2051316"/>
          <a:ext cx="10058399" cy="968759"/>
        </a:xfrm>
        <a:prstGeom prst="roundRect">
          <a:avLst/>
        </a:prstGeom>
        <a:solidFill>
          <a:schemeClr val="accent6">
            <a:alpha val="90000"/>
            <a:hueOff val="0"/>
            <a:satOff val="0"/>
            <a:lumOff val="0"/>
            <a:alphaOff val="-2666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The idea that cells from the retina directly map to images in the brain in a straightforward way may be outdated, and object categorization (influenced by social and behavioral cues) may play an indirect role in object recognition.  </a:t>
          </a:r>
          <a:endParaRPr lang="en-US" sz="1800" kern="1200" dirty="0"/>
        </a:p>
      </dsp:txBody>
      <dsp:txXfrm>
        <a:off x="47291" y="2098607"/>
        <a:ext cx="9963817" cy="874177"/>
      </dsp:txXfrm>
    </dsp:sp>
    <dsp:sp modelId="{1565F40E-8D31-4832-943B-4CFCEA1EDFB5}">
      <dsp:nvSpPr>
        <dsp:cNvPr id="0" name=""/>
        <dsp:cNvSpPr/>
      </dsp:nvSpPr>
      <dsp:spPr>
        <a:xfrm>
          <a:off x="0" y="3071915"/>
          <a:ext cx="10058399" cy="968759"/>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There is also much evidence in the human brain that the IT and visual cortex are both heavily implicated in processing faces, perhaps </a:t>
          </a:r>
          <a:r>
            <a:rPr lang="en-US" sz="1800" kern="1200" dirty="0" err="1" smtClean="0"/>
            <a:t>moreso</a:t>
          </a:r>
          <a:r>
            <a:rPr lang="en-US" sz="1800" kern="1200" dirty="0" smtClean="0"/>
            <a:t> than any other class of objects.  </a:t>
          </a:r>
          <a:endParaRPr lang="en-US" sz="1800" kern="1200" dirty="0"/>
        </a:p>
      </dsp:txBody>
      <dsp:txXfrm>
        <a:off x="47291" y="3119206"/>
        <a:ext cx="9963817" cy="8741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A2E0E-7564-42B6-9485-6B3B6B584194}" type="datetimeFigureOut">
              <a:rPr lang="en-US" smtClean="0"/>
              <a:t>10/22/2019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E5EF31-7204-4C3A-A59C-49F43FAF3540}" type="slidenum">
              <a:rPr lang="en-US" smtClean="0"/>
              <a:t>‹#›</a:t>
            </a:fld>
            <a:endParaRPr lang="en-US"/>
          </a:p>
        </p:txBody>
      </p:sp>
    </p:spTree>
    <p:extLst>
      <p:ext uri="{BB962C8B-B14F-4D97-AF65-F5344CB8AC3E}">
        <p14:creationId xmlns:p14="http://schemas.microsoft.com/office/powerpoint/2010/main" val="33756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ell.com/neuron/fulltext/S0896-6273(12)00092-X#fig4"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cell.com/neuron/fulltext/S0896-6273(12)00092-X#bib56" TargetMode="External"/><Relationship Id="rId4" Type="http://schemas.openxmlformats.org/officeDocument/2006/relationships/hyperlink" Target="https://www.cell.com/neuron/fulltext/S0896-6273(12)00092-X#fig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silon.com/ship-recognition-in-satellite-imagery-part-i/?nabc=0&amp;nabe=4825491004194816:1&amp;utm_referrer=https://www.kdnuggets.com/2018/09/object-detection-image-classification-yolo.htm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learnopencv.com/selective-search-for-object-detection-cpp-python/"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towardsdatascience.com/r-cnn-3a9beddfd55a" TargetMode="External"/><Relationship Id="rId4" Type="http://schemas.openxmlformats.org/officeDocument/2006/relationships/hyperlink" Target="https://towardsdatascience.com/everything-you-ever-wanted-to-know-about-computer-vision-heres-a-look-why-it-s-so-awesome-e8a58dfb641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inferior temporal cortex</a:t>
            </a:r>
            <a:r>
              <a:rPr lang="en-US" baseline="0" dirty="0" smtClean="0"/>
              <a:t> is the lower part, closest to the feet.</a:t>
            </a:r>
            <a:endParaRPr lang="en-US" dirty="0"/>
          </a:p>
        </p:txBody>
      </p:sp>
      <p:sp>
        <p:nvSpPr>
          <p:cNvPr id="4" name="Slide Number Placeholder 3"/>
          <p:cNvSpPr>
            <a:spLocks noGrp="1"/>
          </p:cNvSpPr>
          <p:nvPr>
            <p:ph type="sldNum" sz="quarter" idx="10"/>
          </p:nvPr>
        </p:nvSpPr>
        <p:spPr/>
        <p:txBody>
          <a:bodyPr/>
          <a:lstStyle/>
          <a:p>
            <a:fld id="{8BE5EF31-7204-4C3A-A59C-49F43FAF3540}" type="slidenum">
              <a:rPr lang="en-US" smtClean="0"/>
              <a:t>12</a:t>
            </a:fld>
            <a:endParaRPr lang="en-US"/>
          </a:p>
        </p:txBody>
      </p:sp>
    </p:spTree>
    <p:extLst>
      <p:ext uri="{BB962C8B-B14F-4D97-AF65-F5344CB8AC3E}">
        <p14:creationId xmlns:p14="http://schemas.microsoft.com/office/powerpoint/2010/main" val="383514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 that end, we review three sets of phenomena at three levels of abstraction (core recognition behavior, the IT population representation, and IT single unit responses), and we describe the links between these phenomena (Sections 1–2 below). We then consider how the architecture and plasticity of the ventral visual stream might produce a solution for object recognition in IT (Sections 3), and we conclude by discussing key open directions (Section 4).</a:t>
            </a:r>
            <a:endParaRPr lang="en-US" dirty="0"/>
          </a:p>
        </p:txBody>
      </p:sp>
      <p:sp>
        <p:nvSpPr>
          <p:cNvPr id="4" name="Slide Number Placeholder 3"/>
          <p:cNvSpPr>
            <a:spLocks noGrp="1"/>
          </p:cNvSpPr>
          <p:nvPr>
            <p:ph type="sldNum" sz="quarter" idx="10"/>
          </p:nvPr>
        </p:nvSpPr>
        <p:spPr/>
        <p:txBody>
          <a:bodyPr/>
          <a:lstStyle/>
          <a:p>
            <a:fld id="{8BE5EF31-7204-4C3A-A59C-49F43FAF3540}" type="slidenum">
              <a:rPr lang="en-US" smtClean="0"/>
              <a:t>16</a:t>
            </a:fld>
            <a:endParaRPr lang="en-US"/>
          </a:p>
        </p:txBody>
      </p:sp>
    </p:spTree>
    <p:extLst>
      <p:ext uri="{BB962C8B-B14F-4D97-AF65-F5344CB8AC3E}">
        <p14:creationId xmlns:p14="http://schemas.microsoft.com/office/powerpoint/2010/main" val="2561009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Taken together, the </a:t>
            </a:r>
            <a:r>
              <a:rPr lang="en-US" sz="1200" b="0" i="0" kern="1200" dirty="0" err="1" smtClean="0">
                <a:solidFill>
                  <a:schemeClr val="tx1"/>
                </a:solidFill>
                <a:effectLst/>
                <a:latin typeface="+mn-lt"/>
                <a:ea typeface="+mn-ea"/>
                <a:cs typeface="+mn-cs"/>
              </a:rPr>
              <a:t>neuropsiological</a:t>
            </a:r>
            <a:r>
              <a:rPr lang="en-US" sz="1200" b="0" i="0" kern="1200" dirty="0" smtClean="0">
                <a:solidFill>
                  <a:schemeClr val="tx1"/>
                </a:solidFill>
                <a:effectLst/>
                <a:latin typeface="+mn-lt"/>
                <a:ea typeface="+mn-ea"/>
                <a:cs typeface="+mn-cs"/>
              </a:rPr>
              <a:t> evidence can be summarized as follows. First, spike counts in ∼50 </a:t>
            </a:r>
            <a:r>
              <a:rPr lang="en-US" sz="1200" b="0" i="0" kern="1200" dirty="0" err="1" smtClean="0">
                <a:solidFill>
                  <a:schemeClr val="tx1"/>
                </a:solidFill>
                <a:effectLst/>
                <a:latin typeface="+mn-lt"/>
                <a:ea typeface="+mn-ea"/>
                <a:cs typeface="+mn-cs"/>
              </a:rPr>
              <a:t>ms</a:t>
            </a:r>
            <a:r>
              <a:rPr lang="en-US" sz="1200" b="0" i="0" kern="1200" dirty="0" smtClean="0">
                <a:solidFill>
                  <a:schemeClr val="tx1"/>
                </a:solidFill>
                <a:effectLst/>
                <a:latin typeface="+mn-lt"/>
                <a:ea typeface="+mn-ea"/>
                <a:cs typeface="+mn-cs"/>
              </a:rPr>
              <a:t> IT decoding windows convey information about visual object identity. Second, this information is available in the IT population beginning ∼100 </a:t>
            </a:r>
            <a:r>
              <a:rPr lang="en-US" sz="1200" b="0" i="0" kern="1200" dirty="0" err="1" smtClean="0">
                <a:solidFill>
                  <a:schemeClr val="tx1"/>
                </a:solidFill>
                <a:effectLst/>
                <a:latin typeface="+mn-lt"/>
                <a:ea typeface="+mn-ea"/>
                <a:cs typeface="+mn-cs"/>
              </a:rPr>
              <a:t>ms</a:t>
            </a:r>
            <a:r>
              <a:rPr lang="en-US" sz="1200" b="0" i="0" kern="1200" dirty="0" smtClean="0">
                <a:solidFill>
                  <a:schemeClr val="tx1"/>
                </a:solidFill>
                <a:effectLst/>
                <a:latin typeface="+mn-lt"/>
                <a:ea typeface="+mn-ea"/>
                <a:cs typeface="+mn-cs"/>
              </a:rPr>
              <a:t> after image presentation (see </a:t>
            </a:r>
            <a:r>
              <a:rPr lang="en-US" sz="1200" b="0" i="0" u="none" strike="noStrike" kern="1200" dirty="0" smtClean="0">
                <a:solidFill>
                  <a:schemeClr val="tx1"/>
                </a:solidFill>
                <a:effectLst/>
                <a:latin typeface="+mn-lt"/>
                <a:ea typeface="+mn-ea"/>
                <a:cs typeface="+mn-cs"/>
                <a:hlinkClick r:id="rId3"/>
              </a:rPr>
              <a:t>Figure 4</a:t>
            </a:r>
            <a:r>
              <a:rPr lang="en-US" sz="1200" b="0" i="0" kern="1200" dirty="0" smtClean="0">
                <a:solidFill>
                  <a:schemeClr val="tx1"/>
                </a:solidFill>
                <a:effectLst/>
                <a:latin typeface="+mn-lt"/>
                <a:ea typeface="+mn-ea"/>
                <a:cs typeface="+mn-cs"/>
              </a:rPr>
              <a:t>A). Third, the IT neuronal representation of a given object across changes in position, scale, and presence of limited clutter is untangled from the representations of other objects, and object identity can be easily decoded using simple weighted summation codes (see Figures </a:t>
            </a:r>
            <a:r>
              <a:rPr lang="en-US" sz="1200" b="0" i="0" u="none" strike="noStrike" kern="1200" dirty="0" smtClean="0">
                <a:solidFill>
                  <a:schemeClr val="tx1"/>
                </a:solidFill>
                <a:effectLst/>
                <a:latin typeface="+mn-lt"/>
                <a:ea typeface="+mn-ea"/>
                <a:cs typeface="+mn-cs"/>
                <a:hlinkClick r:id="rId4"/>
              </a:rPr>
              <a:t>2</a:t>
            </a:r>
            <a:r>
              <a:rPr lang="en-US" sz="1200" b="0" i="0" kern="1200" dirty="0" smtClean="0">
                <a:solidFill>
                  <a:schemeClr val="tx1"/>
                </a:solidFill>
                <a:effectLst/>
                <a:latin typeface="+mn-lt"/>
                <a:ea typeface="+mn-ea"/>
                <a:cs typeface="+mn-cs"/>
              </a:rPr>
              <a:t>B, </a:t>
            </a:r>
            <a:r>
              <a:rPr lang="en-US" sz="1200" b="0" i="0" u="none" strike="noStrike" kern="1200" dirty="0" smtClean="0">
                <a:solidFill>
                  <a:schemeClr val="tx1"/>
                </a:solidFill>
                <a:effectLst/>
                <a:latin typeface="+mn-lt"/>
                <a:ea typeface="+mn-ea"/>
                <a:cs typeface="+mn-cs"/>
                <a:hlinkClick r:id="rId3"/>
              </a:rPr>
              <a:t>4</a:t>
            </a:r>
            <a:r>
              <a:rPr lang="en-US" sz="1200" b="0" i="0" kern="1200" dirty="0" smtClean="0">
                <a:solidFill>
                  <a:schemeClr val="tx1"/>
                </a:solidFill>
                <a:effectLst/>
                <a:latin typeface="+mn-lt"/>
                <a:ea typeface="+mn-ea"/>
                <a:cs typeface="+mn-cs"/>
              </a:rPr>
              <a:t>D, and 4E). Fourth, these codes are readily observed in passively viewing subjects, and for objects that have not been explicitly trained (</a:t>
            </a:r>
            <a:r>
              <a:rPr lang="en-US" sz="1200" b="0" i="0" u="none" strike="noStrike" kern="1200" dirty="0" smtClean="0">
                <a:solidFill>
                  <a:schemeClr val="tx1"/>
                </a:solidFill>
                <a:effectLst/>
                <a:latin typeface="+mn-lt"/>
                <a:ea typeface="+mn-ea"/>
                <a:cs typeface="+mn-cs"/>
                <a:hlinkClick r:id="rId5"/>
              </a:rPr>
              <a:t>Hung et al., 2005</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In sum, our view is that the “output” of the ventral stream is reflexively expressed in neuronal firing rates across a short interval of time (∼50 </a:t>
            </a:r>
            <a:r>
              <a:rPr lang="en-US" sz="1200" b="0" i="0" kern="1200" dirty="0" err="1" smtClean="0">
                <a:solidFill>
                  <a:schemeClr val="tx1"/>
                </a:solidFill>
                <a:effectLst/>
                <a:latin typeface="+mn-lt"/>
                <a:ea typeface="+mn-ea"/>
                <a:cs typeface="+mn-cs"/>
              </a:rPr>
              <a:t>ms</a:t>
            </a:r>
            <a:r>
              <a:rPr lang="en-US" sz="1200" b="0" i="0" kern="1200" dirty="0" smtClean="0">
                <a:solidFill>
                  <a:schemeClr val="tx1"/>
                </a:solidFill>
                <a:effectLst/>
                <a:latin typeface="+mn-lt"/>
                <a:ea typeface="+mn-ea"/>
                <a:cs typeface="+mn-cs"/>
              </a:rPr>
              <a:t>) and is an “explicit” object representation (i.e., object identity is easily decodable), and the rapid production of this representation is consistent with a largely feedforward, nonlinear processing of the visual input.</a:t>
            </a:r>
            <a:endParaRPr lang="en-US" dirty="0"/>
          </a:p>
        </p:txBody>
      </p:sp>
      <p:sp>
        <p:nvSpPr>
          <p:cNvPr id="4" name="Slide Number Placeholder 3"/>
          <p:cNvSpPr>
            <a:spLocks noGrp="1"/>
          </p:cNvSpPr>
          <p:nvPr>
            <p:ph type="sldNum" sz="quarter" idx="10"/>
          </p:nvPr>
        </p:nvSpPr>
        <p:spPr/>
        <p:txBody>
          <a:bodyPr/>
          <a:lstStyle/>
          <a:p>
            <a:fld id="{8BE5EF31-7204-4C3A-A59C-49F43FAF3540}" type="slidenum">
              <a:rPr lang="en-US" smtClean="0"/>
              <a:t>20</a:t>
            </a:fld>
            <a:endParaRPr lang="en-US"/>
          </a:p>
        </p:txBody>
      </p:sp>
    </p:spTree>
    <p:extLst>
      <p:ext uri="{BB962C8B-B14F-4D97-AF65-F5344CB8AC3E}">
        <p14:creationId xmlns:p14="http://schemas.microsoft.com/office/powerpoint/2010/main" val="136691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E5EF31-7204-4C3A-A59C-49F43FAF3540}" type="slidenum">
              <a:rPr lang="en-US" smtClean="0"/>
              <a:t>29</a:t>
            </a:fld>
            <a:endParaRPr lang="en-US"/>
          </a:p>
        </p:txBody>
      </p:sp>
    </p:spTree>
    <p:extLst>
      <p:ext uri="{BB962C8B-B14F-4D97-AF65-F5344CB8AC3E}">
        <p14:creationId xmlns:p14="http://schemas.microsoft.com/office/powerpoint/2010/main" val="51894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a:t>
            </a:r>
            <a:endParaRPr lang="en-US" dirty="0"/>
          </a:p>
        </p:txBody>
      </p:sp>
      <p:sp>
        <p:nvSpPr>
          <p:cNvPr id="4" name="Slide Number Placeholder 3"/>
          <p:cNvSpPr>
            <a:spLocks noGrp="1"/>
          </p:cNvSpPr>
          <p:nvPr>
            <p:ph type="sldNum" sz="quarter" idx="10"/>
          </p:nvPr>
        </p:nvSpPr>
        <p:spPr/>
        <p:txBody>
          <a:bodyPr/>
          <a:lstStyle/>
          <a:p>
            <a:fld id="{8BE5EF31-7204-4C3A-A59C-49F43FAF3540}" type="slidenum">
              <a:rPr lang="en-US" smtClean="0"/>
              <a:t>31</a:t>
            </a:fld>
            <a:endParaRPr lang="en-US"/>
          </a:p>
        </p:txBody>
      </p:sp>
    </p:spTree>
    <p:extLst>
      <p:ext uri="{BB962C8B-B14F-4D97-AF65-F5344CB8AC3E}">
        <p14:creationId xmlns:p14="http://schemas.microsoft.com/office/powerpoint/2010/main" val="954918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Elements</a:t>
            </a:r>
            <a:r>
              <a:rPr lang="en-US" baseline="0" dirty="0" smtClean="0"/>
              <a:t> are multiplied together.  1*1 = 1, -1*-1 = 1, -1*1 = -1, etc.</a:t>
            </a:r>
            <a:endParaRPr lang="en-US" dirty="0"/>
          </a:p>
        </p:txBody>
      </p:sp>
      <p:sp>
        <p:nvSpPr>
          <p:cNvPr id="4" name="Slide Number Placeholder 3"/>
          <p:cNvSpPr>
            <a:spLocks noGrp="1"/>
          </p:cNvSpPr>
          <p:nvPr>
            <p:ph type="sldNum" sz="quarter" idx="10"/>
          </p:nvPr>
        </p:nvSpPr>
        <p:spPr/>
        <p:txBody>
          <a:bodyPr/>
          <a:lstStyle/>
          <a:p>
            <a:fld id="{8BE5EF31-7204-4C3A-A59C-49F43FAF3540}" type="slidenum">
              <a:rPr lang="en-US" smtClean="0"/>
              <a:t>39</a:t>
            </a:fld>
            <a:endParaRPr lang="en-US"/>
          </a:p>
        </p:txBody>
      </p:sp>
    </p:spTree>
    <p:extLst>
      <p:ext uri="{BB962C8B-B14F-4D97-AF65-F5344CB8AC3E}">
        <p14:creationId xmlns:p14="http://schemas.microsoft.com/office/powerpoint/2010/main" val="3421235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values represent how well the</a:t>
            </a:r>
            <a:r>
              <a:rPr lang="en-US" baseline="0" dirty="0" smtClean="0"/>
              <a:t> particular kernel represents the image in a particular location.</a:t>
            </a:r>
            <a:endParaRPr lang="en-US" dirty="0"/>
          </a:p>
        </p:txBody>
      </p:sp>
      <p:sp>
        <p:nvSpPr>
          <p:cNvPr id="4" name="Slide Number Placeholder 3"/>
          <p:cNvSpPr>
            <a:spLocks noGrp="1"/>
          </p:cNvSpPr>
          <p:nvPr>
            <p:ph type="sldNum" sz="quarter" idx="10"/>
          </p:nvPr>
        </p:nvSpPr>
        <p:spPr/>
        <p:txBody>
          <a:bodyPr/>
          <a:lstStyle/>
          <a:p>
            <a:fld id="{8BE5EF31-7204-4C3A-A59C-49F43FAF3540}" type="slidenum">
              <a:rPr lang="en-US" smtClean="0"/>
              <a:t>41</a:t>
            </a:fld>
            <a:endParaRPr lang="en-US"/>
          </a:p>
        </p:txBody>
      </p:sp>
    </p:spTree>
    <p:extLst>
      <p:ext uri="{BB962C8B-B14F-4D97-AF65-F5344CB8AC3E}">
        <p14:creationId xmlns:p14="http://schemas.microsoft.com/office/powerpoint/2010/main" val="1761875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https://appsilon.com/ship-recognition-in-satellite-imagery-part-i/?nabc=0&amp;nabe=4825491004194816:1&amp;utm_referrer=https://www.kdnuggets.com/2018/09/object-detection-image-classification-yolo.html</a:t>
            </a:r>
            <a:endParaRPr lang="en-US" dirty="0"/>
          </a:p>
        </p:txBody>
      </p:sp>
      <p:sp>
        <p:nvSpPr>
          <p:cNvPr id="4" name="Slide Number Placeholder 3"/>
          <p:cNvSpPr>
            <a:spLocks noGrp="1"/>
          </p:cNvSpPr>
          <p:nvPr>
            <p:ph type="sldNum" sz="quarter" idx="10"/>
          </p:nvPr>
        </p:nvSpPr>
        <p:spPr/>
        <p:txBody>
          <a:bodyPr/>
          <a:lstStyle/>
          <a:p>
            <a:fld id="{8BE5EF31-7204-4C3A-A59C-49F43FAF3540}" type="slidenum">
              <a:rPr lang="en-US" smtClean="0"/>
              <a:t>53</a:t>
            </a:fld>
            <a:endParaRPr lang="en-US"/>
          </a:p>
        </p:txBody>
      </p:sp>
    </p:spTree>
    <p:extLst>
      <p:ext uri="{BB962C8B-B14F-4D97-AF65-F5344CB8AC3E}">
        <p14:creationId xmlns:p14="http://schemas.microsoft.com/office/powerpoint/2010/main" val="1105796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the most useful computer vision algorithms is Faster R-CNN, a third modification of the R-CNN algorithm.  While a CNN (convolutional neural network) is typically used for object classification, a R-CNN (region convolutional neural network) is used for object detection.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https://www.learnopencv.com/selective-search-for-object-detection-cpp-python/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Discuss Faster R-CNN, including its developer, and how it works.  Discuss limitations of computer vision (</a:t>
            </a:r>
            <a:r>
              <a:rPr lang="en-US" dirty="0" smtClean="0">
                <a:hlinkClick r:id="rId4"/>
              </a:rPr>
              <a:t>https://towardsdatascience.com/everything-you-ever-wanted-to-know-about-computer-vision-heres-a-look-why-it-s-so-awesome-e8a58dfb641e</a:t>
            </a:r>
            <a:r>
              <a:rPr lang="en-US" dirty="0" smtClean="0"/>
              <a:t>), and R-CNN and SVM architecture (</a:t>
            </a:r>
            <a:r>
              <a:rPr lang="en-US" dirty="0" smtClean="0">
                <a:hlinkClick r:id="rId5"/>
              </a:rPr>
              <a:t>https://towardsdatascience.com/r-cnn-3a9beddfd55a</a:t>
            </a:r>
            <a:r>
              <a:rPr lang="en-US" dirty="0" smtClean="0"/>
              <a:t>) and tie back to human vision</a:t>
            </a:r>
          </a:p>
          <a:p>
            <a:endParaRPr lang="en-US" dirty="0"/>
          </a:p>
        </p:txBody>
      </p:sp>
      <p:sp>
        <p:nvSpPr>
          <p:cNvPr id="4" name="Slide Number Placeholder 3"/>
          <p:cNvSpPr>
            <a:spLocks noGrp="1"/>
          </p:cNvSpPr>
          <p:nvPr>
            <p:ph type="sldNum" sz="quarter" idx="10"/>
          </p:nvPr>
        </p:nvSpPr>
        <p:spPr/>
        <p:txBody>
          <a:bodyPr/>
          <a:lstStyle/>
          <a:p>
            <a:fld id="{8BE5EF31-7204-4C3A-A59C-49F43FAF3540}" type="slidenum">
              <a:rPr lang="en-US" smtClean="0"/>
              <a:t>54</a:t>
            </a:fld>
            <a:endParaRPr lang="en-US"/>
          </a:p>
        </p:txBody>
      </p:sp>
    </p:spTree>
    <p:extLst>
      <p:ext uri="{BB962C8B-B14F-4D97-AF65-F5344CB8AC3E}">
        <p14:creationId xmlns:p14="http://schemas.microsoft.com/office/powerpoint/2010/main" val="31267564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10/22/2019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10/22/2019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10/22/2019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10/22/2019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10/22/2019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10/22/2019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png"/><Relationship Id="rId7" Type="http://schemas.openxmlformats.org/officeDocument/2006/relationships/diagramQuickStyle" Target="../diagrams/quickStyle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0.png"/><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diagramDrawing" Target="../diagrams/drawing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Colors" Target="../diagrams/colors7.xml"/><Relationship Id="rId2" Type="http://schemas.openxmlformats.org/officeDocument/2006/relationships/image" Target="../media/image32.jpg"/><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diagramQuickStyle" Target="../diagrams/quickStyle7.xml"/><Relationship Id="rId5" Type="http://schemas.openxmlformats.org/officeDocument/2006/relationships/diagramQuickStyle" Target="../diagrams/quickStyle6.xml"/><Relationship Id="rId10" Type="http://schemas.openxmlformats.org/officeDocument/2006/relationships/diagramLayout" Target="../diagrams/layout7.xml"/><Relationship Id="rId4" Type="http://schemas.openxmlformats.org/officeDocument/2006/relationships/diagramLayout" Target="../diagrams/layout6.xml"/><Relationship Id="rId9"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diagramLayout" Target="../diagrams/layout9.xml"/><Relationship Id="rId7" Type="http://schemas.openxmlformats.org/officeDocument/2006/relationships/image" Target="../media/image43.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47.jpg"/><Relationship Id="rId5" Type="http://schemas.openxmlformats.org/officeDocument/2006/relationships/diagramColors" Target="../diagrams/colors9.xml"/><Relationship Id="rId10" Type="http://schemas.openxmlformats.org/officeDocument/2006/relationships/image" Target="../media/image46.jpg"/><Relationship Id="rId4" Type="http://schemas.openxmlformats.org/officeDocument/2006/relationships/diagramQuickStyle" Target="../diagrams/quickStyle9.xml"/><Relationship Id="rId9" Type="http://schemas.openxmlformats.org/officeDocument/2006/relationships/image" Target="../media/image45.jpg"/></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Layout" Target="../diagrams/layout15.xml"/><Relationship Id="rId7" Type="http://schemas.openxmlformats.org/officeDocument/2006/relationships/image" Target="../media/image86.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openxmlformats.org/officeDocument/2006/relationships/image" Target="../media/image90.png"/><Relationship Id="rId5" Type="http://schemas.openxmlformats.org/officeDocument/2006/relationships/diagramColors" Target="../diagrams/colors15.xml"/><Relationship Id="rId10" Type="http://schemas.openxmlformats.org/officeDocument/2006/relationships/image" Target="../media/image89.png"/><Relationship Id="rId4" Type="http://schemas.openxmlformats.org/officeDocument/2006/relationships/diagramQuickStyle" Target="../diagrams/quickStyle15.xml"/><Relationship Id="rId9"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93.png"/></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thementalarchitect.com/"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thementalarchitect.com/contest.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Mental architecture</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Understanding Human Vision, Computer Vision, and Deep Learning </a:t>
            </a:r>
          </a:p>
          <a:p>
            <a:r>
              <a:rPr lang="en-US" dirty="0" smtClean="0"/>
              <a:t>Tuesday, October 22, </a:t>
            </a:r>
            <a:r>
              <a:rPr lang="en-US" dirty="0" smtClean="0"/>
              <a:t>2019 (2:00 PM – 3:50 PM, Room 1003)</a:t>
            </a:r>
            <a:endParaRPr lang="en-US" dirty="0" smtClean="0"/>
          </a:p>
          <a:p>
            <a:r>
              <a:rPr lang="en-US" dirty="0" smtClean="0"/>
              <a:t>Presented by Howard Blumenfeld</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688" y="5281491"/>
            <a:ext cx="1364304" cy="1417292"/>
          </a:xfrm>
          <a:prstGeom prst="rect">
            <a:avLst/>
          </a:prstGeom>
        </p:spPr>
      </p:pic>
      <p:sp>
        <p:nvSpPr>
          <p:cNvPr id="5" name="TextBox 4"/>
          <p:cNvSpPr txBox="1"/>
          <p:nvPr/>
        </p:nvSpPr>
        <p:spPr>
          <a:xfrm>
            <a:off x="1101824" y="5940760"/>
            <a:ext cx="7826355" cy="923330"/>
          </a:xfrm>
          <a:prstGeom prst="rect">
            <a:avLst/>
          </a:prstGeom>
          <a:noFill/>
        </p:spPr>
        <p:txBody>
          <a:bodyPr wrap="square" rtlCol="0">
            <a:spAutoFit/>
          </a:bodyPr>
          <a:lstStyle/>
          <a:p>
            <a:r>
              <a:rPr lang="en-US" b="1" dirty="0" smtClean="0"/>
              <a:t>PLEASE REMEMBER TO SIGN IN ON THE OFFICIAL FLEX DAY ATTENDANCE </a:t>
            </a:r>
            <a:r>
              <a:rPr lang="en-US" b="1" dirty="0" smtClean="0"/>
              <a:t>SHEET (BACK OF ROOM), TAKE A SURVEY TO COMPLETE LATER, </a:t>
            </a:r>
            <a:r>
              <a:rPr lang="en-US" b="1" dirty="0" smtClean="0"/>
              <a:t>AND GRAB YOUR RAFFLE TICKET!</a:t>
            </a:r>
            <a:endParaRPr lang="en-US" b="1" dirty="0"/>
          </a:p>
        </p:txBody>
      </p:sp>
    </p:spTree>
    <p:extLst>
      <p:ext uri="{BB962C8B-B14F-4D97-AF65-F5344CB8AC3E}">
        <p14:creationId xmlns:p14="http://schemas.microsoft.com/office/powerpoint/2010/main" val="542841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Space</a:t>
            </a:r>
            <a:endParaRPr lang="en-US" dirty="0"/>
          </a:p>
        </p:txBody>
      </p:sp>
      <p:sp>
        <p:nvSpPr>
          <p:cNvPr id="5" name="TextBox 4"/>
          <p:cNvSpPr txBox="1"/>
          <p:nvPr/>
        </p:nvSpPr>
        <p:spPr>
          <a:xfrm>
            <a:off x="836275" y="4977353"/>
            <a:ext cx="10525546" cy="1754326"/>
          </a:xfrm>
          <a:prstGeom prst="rect">
            <a:avLst/>
          </a:prstGeom>
          <a:noFill/>
        </p:spPr>
        <p:txBody>
          <a:bodyPr wrap="square" rtlCol="0">
            <a:spAutoFit/>
          </a:bodyPr>
          <a:lstStyle/>
          <a:p>
            <a:r>
              <a:rPr lang="en-US" dirty="0" smtClean="0"/>
              <a:t>“Vision is the sense that both operates at a distance, unlike touch and taste, and can be focused and directed, unlike hearing and smell.  We can pay attention to certain noises or </a:t>
            </a:r>
            <a:r>
              <a:rPr lang="en-US" dirty="0" err="1" smtClean="0"/>
              <a:t>odours</a:t>
            </a:r>
            <a:r>
              <a:rPr lang="en-US" dirty="0" smtClean="0"/>
              <a:t>, or try to ignore them, but we cannot blink our ears or aim our nose: the eye is far more active, under far more control.  Seeing is our best perceptual tool – our foremost way to engage with the world.”</a:t>
            </a:r>
          </a:p>
          <a:p>
            <a:endParaRPr lang="en-US" dirty="0" smtClean="0"/>
          </a:p>
          <a:p>
            <a:pPr algn="r"/>
            <a:r>
              <a:rPr lang="en-US" dirty="0" smtClean="0"/>
              <a:t>Damion </a:t>
            </a:r>
            <a:r>
              <a:rPr lang="en-US" dirty="0" err="1" smtClean="0"/>
              <a:t>Searls</a:t>
            </a:r>
            <a:endParaRPr lang="en-US" dirty="0" smtClean="0"/>
          </a:p>
        </p:txBody>
      </p:sp>
      <p:pic>
        <p:nvPicPr>
          <p:cNvPr id="6" name="Picture 5" descr="CORE: club"/>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582" y="915986"/>
            <a:ext cx="7612239" cy="3790094"/>
          </a:xfrm>
          <a:prstGeom prst="rect">
            <a:avLst/>
          </a:prstGeom>
          <a:noFill/>
          <a:ln>
            <a:noFill/>
          </a:ln>
        </p:spPr>
      </p:pic>
    </p:spTree>
    <p:extLst>
      <p:ext uri="{BB962C8B-B14F-4D97-AF65-F5344CB8AC3E}">
        <p14:creationId xmlns:p14="http://schemas.microsoft.com/office/powerpoint/2010/main" val="4231972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space: object recognition</a:t>
            </a:r>
            <a:endParaRPr lang="en-US" dirty="0"/>
          </a:p>
        </p:txBody>
      </p:sp>
      <p:sp>
        <p:nvSpPr>
          <p:cNvPr id="9" name="Text Placeholder 8"/>
          <p:cNvSpPr>
            <a:spLocks noGrp="1"/>
          </p:cNvSpPr>
          <p:nvPr>
            <p:ph type="body" idx="1"/>
          </p:nvPr>
        </p:nvSpPr>
        <p:spPr/>
        <p:txBody>
          <a:bodyPr>
            <a:normAutofit fontScale="77500" lnSpcReduction="20000"/>
          </a:bodyPr>
          <a:lstStyle/>
          <a:p>
            <a:r>
              <a:rPr lang="en-US" dirty="0"/>
              <a:t>How do you distinguish objects from one-another? How does your brain know the difference between an apple and an orange?</a:t>
            </a:r>
          </a:p>
        </p:txBody>
      </p:sp>
      <p:sp>
        <p:nvSpPr>
          <p:cNvPr id="3" name="Content Placeholder 2"/>
          <p:cNvSpPr>
            <a:spLocks noGrp="1"/>
          </p:cNvSpPr>
          <p:nvPr>
            <p:ph sz="half" idx="2"/>
          </p:nvPr>
        </p:nvSpPr>
        <p:spPr/>
        <p:txBody>
          <a:bodyPr>
            <a:normAutofit/>
          </a:bodyPr>
          <a:lstStyle/>
          <a:p>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10" name="Text Placeholder 9"/>
          <p:cNvSpPr>
            <a:spLocks noGrp="1"/>
          </p:cNvSpPr>
          <p:nvPr>
            <p:ph type="body" sz="quarter" idx="3"/>
          </p:nvPr>
        </p:nvSpPr>
        <p:spPr/>
        <p:txBody>
          <a:bodyPr>
            <a:normAutofit fontScale="77500" lnSpcReduction="20000"/>
          </a:bodyPr>
          <a:lstStyle/>
          <a:p>
            <a:r>
              <a:rPr lang="en-US" dirty="0"/>
              <a:t>How does your brain filter out irrelevancies and other types of “noise” in your visual field to allow you to see what you need to see?</a:t>
            </a:r>
          </a:p>
        </p:txBody>
      </p:sp>
      <p:pic>
        <p:nvPicPr>
          <p:cNvPr id="12" name="Content Placeholder 11" descr="let's compare &lt;strong&gt;apples and oranges&lt;/strong&gt; | frankieleon | Flick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066800" y="2797429"/>
            <a:ext cx="4389966" cy="3292475"/>
          </a:xfrm>
        </p:spPr>
      </p:pic>
      <p:pic>
        <p:nvPicPr>
          <p:cNvPr id="13" name="Picture 12" descr="Distra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224" y="2797428"/>
            <a:ext cx="4452997" cy="3292475"/>
          </a:xfrm>
          <a:prstGeom prst="rect">
            <a:avLst/>
          </a:prstGeom>
        </p:spPr>
      </p:pic>
    </p:spTree>
    <p:extLst>
      <p:ext uri="{BB962C8B-B14F-4D97-AF65-F5344CB8AC3E}">
        <p14:creationId xmlns:p14="http://schemas.microsoft.com/office/powerpoint/2010/main" val="3761668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ventral visual stream &amp; inferior temporal cortex</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smtClean="0"/>
          </a:p>
        </p:txBody>
      </p:sp>
      <p:pic>
        <p:nvPicPr>
          <p:cNvPr id="5" name="Picture 4"/>
          <p:cNvPicPr>
            <a:picLocks noChangeAspect="1"/>
          </p:cNvPicPr>
          <p:nvPr/>
        </p:nvPicPr>
        <p:blipFill>
          <a:blip r:embed="rId3"/>
          <a:stretch>
            <a:fillRect/>
          </a:stretch>
        </p:blipFill>
        <p:spPr>
          <a:xfrm>
            <a:off x="5824451" y="2093976"/>
            <a:ext cx="4836495" cy="3533174"/>
          </a:xfrm>
          <a:prstGeom prst="rect">
            <a:avLst/>
          </a:prstGeom>
        </p:spPr>
      </p:pic>
      <p:pic>
        <p:nvPicPr>
          <p:cNvPr id="6" name="Picture 5"/>
          <p:cNvPicPr>
            <a:picLocks noChangeAspect="1"/>
          </p:cNvPicPr>
          <p:nvPr/>
        </p:nvPicPr>
        <p:blipFill>
          <a:blip r:embed="rId4"/>
          <a:stretch>
            <a:fillRect/>
          </a:stretch>
        </p:blipFill>
        <p:spPr>
          <a:xfrm>
            <a:off x="393122" y="2093976"/>
            <a:ext cx="4931500" cy="3533174"/>
          </a:xfrm>
          <a:prstGeom prst="rect">
            <a:avLst/>
          </a:prstGeom>
        </p:spPr>
      </p:pic>
      <p:graphicFrame>
        <p:nvGraphicFramePr>
          <p:cNvPr id="8" name="Diagram 7"/>
          <p:cNvGraphicFramePr/>
          <p:nvPr>
            <p:extLst>
              <p:ext uri="{D42A27DB-BD31-4B8C-83A1-F6EECF244321}">
                <p14:modId xmlns:p14="http://schemas.microsoft.com/office/powerpoint/2010/main" val="3234672831"/>
              </p:ext>
            </p:extLst>
          </p:nvPr>
        </p:nvGraphicFramePr>
        <p:xfrm>
          <a:off x="354953" y="5792372"/>
          <a:ext cx="10934369" cy="8616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72340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ventral visual stream</a:t>
            </a:r>
            <a:endParaRPr lang="en-US" dirty="0"/>
          </a:p>
        </p:txBody>
      </p:sp>
      <p:pic>
        <p:nvPicPr>
          <p:cNvPr id="4" name="Content Placeholder 3"/>
          <p:cNvPicPr>
            <a:picLocks noGrp="1" noChangeAspect="1"/>
          </p:cNvPicPr>
          <p:nvPr>
            <p:ph idx="1"/>
          </p:nvPr>
        </p:nvPicPr>
        <p:blipFill>
          <a:blip r:embed="rId2"/>
          <a:stretch>
            <a:fillRect/>
          </a:stretch>
        </p:blipFill>
        <p:spPr>
          <a:xfrm>
            <a:off x="1325078" y="1854619"/>
            <a:ext cx="6654267" cy="4051300"/>
          </a:xfrm>
          <a:prstGeom prst="rect">
            <a:avLst/>
          </a:prstGeom>
        </p:spPr>
      </p:pic>
      <p:graphicFrame>
        <p:nvGraphicFramePr>
          <p:cNvPr id="7" name="Diagram 6"/>
          <p:cNvGraphicFramePr/>
          <p:nvPr>
            <p:extLst>
              <p:ext uri="{D42A27DB-BD31-4B8C-83A1-F6EECF244321}">
                <p14:modId xmlns:p14="http://schemas.microsoft.com/office/powerpoint/2010/main" val="1968812414"/>
              </p:ext>
            </p:extLst>
          </p:nvPr>
        </p:nvGraphicFramePr>
        <p:xfrm>
          <a:off x="1325078" y="6149591"/>
          <a:ext cx="6654267" cy="6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08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Transcranial magnetic stimulation (TMS)</a:t>
            </a:r>
            <a:endParaRPr lang="en-US" dirty="0"/>
          </a:p>
        </p:txBody>
      </p:sp>
      <p:pic>
        <p:nvPicPr>
          <p:cNvPr id="6" name="Content Placeholder 5" descr="&lt;strong&gt;Transcranial magnetic stimulation&lt;/strong&gt; - Wikipedia"/>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37105" y="2193926"/>
            <a:ext cx="2340584" cy="2106526"/>
          </a:xfrm>
        </p:spPr>
      </p:pic>
      <p:graphicFrame>
        <p:nvGraphicFramePr>
          <p:cNvPr id="10" name="Content Placeholder 9"/>
          <p:cNvGraphicFramePr>
            <a:graphicFrameLocks noGrp="1"/>
          </p:cNvGraphicFramePr>
          <p:nvPr>
            <p:ph sz="half" idx="2"/>
            <p:extLst>
              <p:ext uri="{D42A27DB-BD31-4B8C-83A1-F6EECF244321}">
                <p14:modId xmlns:p14="http://schemas.microsoft.com/office/powerpoint/2010/main" val="2663454380"/>
              </p:ext>
            </p:extLst>
          </p:nvPr>
        </p:nvGraphicFramePr>
        <p:xfrm>
          <a:off x="3826070" y="2551691"/>
          <a:ext cx="6924895" cy="1390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8097647" y="4300452"/>
            <a:ext cx="2653319" cy="2353284"/>
          </a:xfrm>
          <a:prstGeom prst="rect">
            <a:avLst/>
          </a:prstGeom>
        </p:spPr>
      </p:pic>
      <p:graphicFrame>
        <p:nvGraphicFramePr>
          <p:cNvPr id="11" name="Diagram 10"/>
          <p:cNvGraphicFramePr/>
          <p:nvPr>
            <p:extLst>
              <p:ext uri="{D42A27DB-BD31-4B8C-83A1-F6EECF244321}">
                <p14:modId xmlns:p14="http://schemas.microsoft.com/office/powerpoint/2010/main" val="1166756008"/>
              </p:ext>
            </p:extLst>
          </p:nvPr>
        </p:nvGraphicFramePr>
        <p:xfrm>
          <a:off x="1119445" y="4400402"/>
          <a:ext cx="6849689" cy="206135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636408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a:t>
            </a:r>
            <a:r>
              <a:rPr lang="en-US" dirty="0" err="1" smtClean="0"/>
              <a:t>tms</a:t>
            </a:r>
            <a:r>
              <a:rPr lang="en-US" dirty="0" smtClean="0"/>
              <a:t> on the ventral visual stream</a:t>
            </a:r>
            <a:endParaRPr lang="en-US" dirty="0"/>
          </a:p>
        </p:txBody>
      </p:sp>
      <p:pic>
        <p:nvPicPr>
          <p:cNvPr id="6" name="Content Placeholder 5" descr="Object and Face Recognition | Brain and Cognitive Sciences | MIT OpenCourseWar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8119" y="2193925"/>
            <a:ext cx="3978275" cy="3978275"/>
          </a:xfrm>
        </p:spPr>
      </p:pic>
      <p:graphicFrame>
        <p:nvGraphicFramePr>
          <p:cNvPr id="7" name="Content Placeholder 6"/>
          <p:cNvGraphicFramePr>
            <a:graphicFrameLocks noGrp="1"/>
          </p:cNvGraphicFramePr>
          <p:nvPr>
            <p:ph sz="half" idx="2"/>
            <p:extLst>
              <p:ext uri="{D42A27DB-BD31-4B8C-83A1-F6EECF244321}">
                <p14:modId xmlns:p14="http://schemas.microsoft.com/office/powerpoint/2010/main" val="326796112"/>
              </p:ext>
            </p:extLst>
          </p:nvPr>
        </p:nvGraphicFramePr>
        <p:xfrm>
          <a:off x="6364224" y="2194560"/>
          <a:ext cx="4754880" cy="3977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2056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object recognition </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James J. </a:t>
            </a:r>
            <a:r>
              <a:rPr lang="en-US" dirty="0" err="1" smtClean="0"/>
              <a:t>Dicarlo</a:t>
            </a:r>
            <a:r>
              <a:rPr lang="en-US" dirty="0" smtClean="0"/>
              <a:t>, </a:t>
            </a:r>
            <a:r>
              <a:rPr lang="en-US" dirty="0" err="1" smtClean="0"/>
              <a:t>Davide</a:t>
            </a:r>
            <a:r>
              <a:rPr lang="en-US" dirty="0" smtClean="0"/>
              <a:t> </a:t>
            </a:r>
            <a:r>
              <a:rPr lang="en-US" dirty="0" err="1" smtClean="0"/>
              <a:t>Zoccolan</a:t>
            </a:r>
            <a:r>
              <a:rPr lang="en-US" dirty="0" smtClean="0"/>
              <a:t>, and Nicole C. Rust sought to discover evidence of how the brain solves the visual object recognition problem.</a:t>
            </a:r>
          </a:p>
          <a:p>
            <a:r>
              <a:rPr lang="en-US" dirty="0" smtClean="0"/>
              <a:t>Their task was to find direct evidence of computational algorithms used for object recognition.</a:t>
            </a:r>
          </a:p>
          <a:p>
            <a:r>
              <a:rPr lang="en-US" dirty="0" smtClean="0"/>
              <a:t>Their study involved examining how the architecture and plasticity of the ventral visual stream worked together with retinal ganglion cells in the eye, visual cortex neurons, single IT neuron and IT neural network responses to form an accurate solution for object representation in IT. </a:t>
            </a:r>
            <a:endParaRPr lang="en-US" dirty="0"/>
          </a:p>
        </p:txBody>
      </p:sp>
      <p:pic>
        <p:nvPicPr>
          <p:cNvPr id="1026" name="Picture 2" descr="Image result for James J. DiCarl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17163" y="2090693"/>
            <a:ext cx="2054443" cy="2054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Image result for Davide Zocco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6523" y="4365060"/>
            <a:ext cx="1930231" cy="1930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Image result for Nicole C. Ru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6439" y="2093976"/>
            <a:ext cx="1524000" cy="2047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63863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Core object recognition</a:t>
            </a:r>
            <a:endParaRPr lang="en-US" dirty="0"/>
          </a:p>
        </p:txBody>
      </p:sp>
      <p:sp>
        <p:nvSpPr>
          <p:cNvPr id="6" name="Content Placeholder 5"/>
          <p:cNvSpPr>
            <a:spLocks noGrp="1"/>
          </p:cNvSpPr>
          <p:nvPr>
            <p:ph idx="1"/>
          </p:nvPr>
        </p:nvSpPr>
        <p:spPr>
          <a:xfrm>
            <a:off x="1069848" y="2121408"/>
            <a:ext cx="7093250" cy="4050792"/>
          </a:xfrm>
        </p:spPr>
        <p:txBody>
          <a:bodyPr>
            <a:normAutofit fontScale="92500" lnSpcReduction="10000"/>
          </a:bodyPr>
          <a:lstStyle/>
          <a:p>
            <a:r>
              <a:rPr lang="en-US" dirty="0" smtClean="0"/>
              <a:t>Core object recognition is the ability in primates to rapidly identify objects in a very short amount of time (typically 200-500 </a:t>
            </a:r>
            <a:r>
              <a:rPr lang="en-US" dirty="0" err="1" smtClean="0"/>
              <a:t>ms</a:t>
            </a:r>
            <a:r>
              <a:rPr lang="en-US" dirty="0" smtClean="0"/>
              <a:t>).</a:t>
            </a:r>
          </a:p>
          <a:p>
            <a:r>
              <a:rPr lang="en-US" dirty="0" smtClean="0"/>
              <a:t> The major problem with object recognition is being able to identify objects across a wide range of visual conditions (variations in position, scale, pose, illumination, context, deformations).  If the brain were not able to correctly perform this task, people would see the same object viewed from different perspectives or in different conditions as entirely different objects.</a:t>
            </a:r>
          </a:p>
          <a:p>
            <a:r>
              <a:rPr lang="en-US" dirty="0" smtClean="0"/>
              <a:t>The fascinating issue is that each different appearance (or perspective) of an identical object creates a different response in the retina, but somehow the visual cortex is able to sort through this data and correctly and quickly identify the object each time (usually in under 500ms).  </a:t>
            </a:r>
            <a:endParaRPr lang="en-US" dirty="0"/>
          </a:p>
        </p:txBody>
      </p:sp>
      <p:pic>
        <p:nvPicPr>
          <p:cNvPr id="2" name="Picture 1" descr="phot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9280" y="2394065"/>
            <a:ext cx="3453251" cy="2865119"/>
          </a:xfrm>
          <a:prstGeom prst="rect">
            <a:avLst/>
          </a:prstGeom>
        </p:spPr>
      </p:pic>
    </p:spTree>
    <p:extLst>
      <p:ext uri="{BB962C8B-B14F-4D97-AF65-F5344CB8AC3E}">
        <p14:creationId xmlns:p14="http://schemas.microsoft.com/office/powerpoint/2010/main" val="2273465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Core object recognition</a:t>
            </a:r>
            <a:endParaRPr lang="en-US" dirty="0"/>
          </a:p>
        </p:txBody>
      </p:sp>
      <p:sp>
        <p:nvSpPr>
          <p:cNvPr id="6" name="Content Placeholder 5"/>
          <p:cNvSpPr>
            <a:spLocks noGrp="1"/>
          </p:cNvSpPr>
          <p:nvPr>
            <p:ph idx="1"/>
          </p:nvPr>
        </p:nvSpPr>
        <p:spPr/>
        <p:txBody>
          <a:bodyPr/>
          <a:lstStyle/>
          <a:p>
            <a:pPr marL="0" indent="0">
              <a:buNone/>
            </a:pPr>
            <a:r>
              <a:rPr lang="en-US" sz="3200" dirty="0" smtClean="0"/>
              <a:t>“Each </a:t>
            </a:r>
            <a:r>
              <a:rPr lang="en-US" sz="3200" dirty="0"/>
              <a:t>encounter of the same object activates an entirely different retinal response pattern and the task of the visual system is to somehow establish the equivalence of all of these response patterns while, at the same time, not confuse any of them with images of all other possible </a:t>
            </a:r>
            <a:r>
              <a:rPr lang="en-US" sz="3200" dirty="0" smtClean="0"/>
              <a:t>objects.”</a:t>
            </a:r>
          </a:p>
          <a:p>
            <a:pPr marL="0" indent="0">
              <a:buNone/>
            </a:pPr>
            <a:endParaRPr lang="en-US" sz="3200" dirty="0"/>
          </a:p>
          <a:p>
            <a:pPr marL="0" indent="0">
              <a:buNone/>
            </a:pPr>
            <a:r>
              <a:rPr lang="en-US" sz="3200" dirty="0" smtClean="0"/>
              <a:t>-</a:t>
            </a:r>
            <a:r>
              <a:rPr lang="en-US" sz="3200" dirty="0" err="1" smtClean="0"/>
              <a:t>DiCarlo</a:t>
            </a:r>
            <a:r>
              <a:rPr lang="en-US" sz="3200" dirty="0" smtClean="0"/>
              <a:t> et al.</a:t>
            </a:r>
          </a:p>
          <a:p>
            <a:endParaRPr lang="en-US" dirty="0" smtClean="0"/>
          </a:p>
        </p:txBody>
      </p:sp>
      <p:pic>
        <p:nvPicPr>
          <p:cNvPr id="7" name="Picture 6" descr="&lt;strong&gt;Eye&lt;/strong&gt; | Free Stock Photo | Illustration of a human &lt;strong&gt;eye&lt;/strong&gt; | # 1719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316" y="376739"/>
            <a:ext cx="3455482" cy="1825129"/>
          </a:xfrm>
          <a:prstGeom prst="rect">
            <a:avLst/>
          </a:prstGeom>
        </p:spPr>
      </p:pic>
    </p:spTree>
    <p:extLst>
      <p:ext uri="{BB962C8B-B14F-4D97-AF65-F5344CB8AC3E}">
        <p14:creationId xmlns:p14="http://schemas.microsoft.com/office/powerpoint/2010/main" val="3117689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invariance</a:t>
            </a:r>
            <a:endParaRPr lang="en-US" dirty="0"/>
          </a:p>
        </p:txBody>
      </p:sp>
      <p:sp>
        <p:nvSpPr>
          <p:cNvPr id="6" name="Text Placeholder 5"/>
          <p:cNvSpPr>
            <a:spLocks noGrp="1"/>
          </p:cNvSpPr>
          <p:nvPr>
            <p:ph type="body" sz="half" idx="2"/>
          </p:nvPr>
        </p:nvSpPr>
        <p:spPr/>
        <p:txBody>
          <a:bodyPr>
            <a:normAutofit fontScale="70000" lnSpcReduction="20000"/>
          </a:bodyPr>
          <a:lstStyle/>
          <a:p>
            <a:r>
              <a:rPr lang="en-US" sz="2000" dirty="0" smtClean="0"/>
              <a:t>The ability to correctly identify objects rapidly is a necessary tool for human survival.  </a:t>
            </a:r>
          </a:p>
          <a:p>
            <a:r>
              <a:rPr lang="en-US" sz="2000" dirty="0" smtClean="0"/>
              <a:t>How does our brain correctly and seamlessly identify objects despite the seemingly endless variation in object parameters and contexts?</a:t>
            </a:r>
          </a:p>
          <a:p>
            <a:r>
              <a:rPr lang="en-US" sz="2000" dirty="0" smtClean="0"/>
              <a:t>The brain groups objects into different classes, so that they can be correctly categorized.  Not all cars look the same, but they share enough common features to be labeled as such.  </a:t>
            </a:r>
          </a:p>
          <a:p>
            <a:r>
              <a:rPr lang="en-US" sz="2000" dirty="0" smtClean="0"/>
              <a:t>Interesting question - At what point does a car stop being a car and become something else entirely?</a:t>
            </a:r>
            <a:endParaRPr lang="en-US" sz="2000" dirty="0"/>
          </a:p>
        </p:txBody>
      </p:sp>
      <p:pic>
        <p:nvPicPr>
          <p:cNvPr id="10" name="Picture 9"/>
          <p:cNvPicPr>
            <a:picLocks noChangeAspect="1"/>
          </p:cNvPicPr>
          <p:nvPr/>
        </p:nvPicPr>
        <p:blipFill>
          <a:blip r:embed="rId2"/>
          <a:stretch>
            <a:fillRect/>
          </a:stretch>
        </p:blipFill>
        <p:spPr>
          <a:xfrm>
            <a:off x="0" y="-254924"/>
            <a:ext cx="8307202" cy="7112923"/>
          </a:xfrm>
          <a:prstGeom prst="rect">
            <a:avLst/>
          </a:prstGeom>
        </p:spPr>
      </p:pic>
    </p:spTree>
    <p:extLst>
      <p:ext uri="{BB962C8B-B14F-4D97-AF65-F5344CB8AC3E}">
        <p14:creationId xmlns:p14="http://schemas.microsoft.com/office/powerpoint/2010/main" val="2048239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285" y="279715"/>
            <a:ext cx="5921389" cy="6292882"/>
          </a:xfrm>
          <a:prstGeom prst="rect">
            <a:avLst/>
          </a:prstGeom>
        </p:spPr>
      </p:pic>
    </p:spTree>
    <p:extLst>
      <p:ext uri="{BB962C8B-B14F-4D97-AF65-F5344CB8AC3E}">
        <p14:creationId xmlns:p14="http://schemas.microsoft.com/office/powerpoint/2010/main" val="2854487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003732" y="215975"/>
            <a:ext cx="4310497" cy="6412040"/>
          </a:xfrm>
          <a:prstGeom prst="rect">
            <a:avLst/>
          </a:prstGeom>
        </p:spPr>
      </p:pic>
      <p:sp>
        <p:nvSpPr>
          <p:cNvPr id="7" name="TextBox 6"/>
          <p:cNvSpPr txBox="1"/>
          <p:nvPr/>
        </p:nvSpPr>
        <p:spPr>
          <a:xfrm>
            <a:off x="116378" y="338051"/>
            <a:ext cx="6766560" cy="501675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Figure A illustrates the result of a collection of neurons responding to a specific orientation of an object.  Each identity-preserving transformation (rotations, transformations, </a:t>
            </a:r>
            <a:r>
              <a:rPr lang="en-US" sz="1600" dirty="0" err="1" smtClean="0"/>
              <a:t>scalings</a:t>
            </a:r>
            <a:r>
              <a:rPr lang="en-US" sz="1600" dirty="0" smtClean="0"/>
              <a:t>, etc.) to the object results in a different neuronal “response vector” (illustrated by the red and blue rays).  The red rays are for cars and the blue rays are for objects which are “not cars,” in this example.</a:t>
            </a:r>
            <a:br>
              <a:rPr lang="en-US" sz="1600" dirty="0" smtClean="0"/>
            </a:br>
            <a:endParaRPr lang="en-US" sz="1600" dirty="0" smtClean="0"/>
          </a:p>
          <a:p>
            <a:pPr marL="285750" indent="-285750">
              <a:buFont typeface="Arial" panose="020B0604020202020204" pitchFamily="34" charset="0"/>
              <a:buChar char="•"/>
            </a:pPr>
            <a:r>
              <a:rPr lang="en-US" sz="1600" dirty="0" smtClean="0"/>
              <a:t>Figure B shows a “car manifold” and a “non-car manifold” in which all possible orientations of a particular object are represented graphically.  These distinct manifolds may be tangled up together.  A ventral stream transformation function (most likely iterative) along with statistical functions (i.e., simple weighted summation) are applied to the manifolds to separate out the cars from the non-cars.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Figure C illustrates how the brain untangles representations of objects without labels by using temporal and contextual cues to disambiguate different objects in your frame of reference.  </a:t>
            </a:r>
            <a:br>
              <a:rPr lang="en-US" sz="1600" dirty="0" smtClean="0"/>
            </a:br>
            <a:endParaRPr lang="en-US" sz="1600" dirty="0" smtClean="0"/>
          </a:p>
          <a:p>
            <a:pPr marL="285750" indent="-285750">
              <a:buFont typeface="Arial" panose="020B0604020202020204" pitchFamily="34" charset="0"/>
              <a:buChar char="•"/>
            </a:pPr>
            <a:endParaRPr lang="en-US" sz="1600" dirty="0" smtClean="0"/>
          </a:p>
        </p:txBody>
      </p:sp>
    </p:spTree>
    <p:extLst>
      <p:ext uri="{BB962C8B-B14F-4D97-AF65-F5344CB8AC3E}">
        <p14:creationId xmlns:p14="http://schemas.microsoft.com/office/powerpoint/2010/main" val="1667913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ventral stream</a:t>
            </a:r>
            <a:endParaRPr lang="en-US" dirty="0"/>
          </a:p>
        </p:txBody>
      </p:sp>
      <p:sp>
        <p:nvSpPr>
          <p:cNvPr id="3" name="Content Placeholder 2"/>
          <p:cNvSpPr>
            <a:spLocks noGrp="1"/>
          </p:cNvSpPr>
          <p:nvPr>
            <p:ph idx="1"/>
          </p:nvPr>
        </p:nvSpPr>
        <p:spPr>
          <a:xfrm>
            <a:off x="1069848" y="1759667"/>
            <a:ext cx="10058400" cy="4050792"/>
          </a:xfrm>
        </p:spPr>
        <p:txBody>
          <a:bodyPr/>
          <a:lstStyle/>
          <a:p>
            <a:r>
              <a:rPr lang="en-US" dirty="0" smtClean="0"/>
              <a:t>Lesions in the posterior ventral stream can cause partial blindness in part of the visual field.</a:t>
            </a:r>
          </a:p>
          <a:p>
            <a:r>
              <a:rPr lang="en-US" dirty="0" smtClean="0"/>
              <a:t>Lesions in the anterior ventral stream can cause object recognition difficulties, especially for complicated objects.</a:t>
            </a:r>
          </a:p>
          <a:p>
            <a:r>
              <a:rPr lang="en-US" dirty="0" smtClean="0"/>
              <a:t>Damage to the temporal lobe can also result in problems with object recognition.</a:t>
            </a:r>
            <a:endParaRPr lang="en-US" dirty="0"/>
          </a:p>
        </p:txBody>
      </p:sp>
      <p:pic>
        <p:nvPicPr>
          <p:cNvPr id="4" name="Picture 3" descr="15.5 Vision | Anatomy &amp; Physiolo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328" y="3579553"/>
            <a:ext cx="6643854" cy="3198090"/>
          </a:xfrm>
          <a:prstGeom prst="rect">
            <a:avLst/>
          </a:prstGeom>
        </p:spPr>
      </p:pic>
    </p:spTree>
    <p:extLst>
      <p:ext uri="{BB962C8B-B14F-4D97-AF65-F5344CB8AC3E}">
        <p14:creationId xmlns:p14="http://schemas.microsoft.com/office/powerpoint/2010/main" val="1111956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ventral stream</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1784665"/>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FaceGen Modelle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9598" y="145390"/>
            <a:ext cx="1217576" cy="1217576"/>
          </a:xfrm>
          <a:prstGeom prst="rect">
            <a:avLst/>
          </a:prstGeom>
        </p:spPr>
      </p:pic>
      <p:pic>
        <p:nvPicPr>
          <p:cNvPr id="5" name="Picture 4" descr="&lt;strong&gt;random&lt;/strong&gt; &lt;strong&gt;face&lt;/strong&gt; | Flickr - Photo Shar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9292" y="758114"/>
            <a:ext cx="948426" cy="1264568"/>
          </a:xfrm>
          <a:prstGeom prst="rect">
            <a:avLst/>
          </a:prstGeom>
        </p:spPr>
      </p:pic>
      <p:pic>
        <p:nvPicPr>
          <p:cNvPr id="6" name="Picture 5" descr="ESCAPADES: The Ghost Who Walk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0104" y="68168"/>
            <a:ext cx="1147308" cy="1637881"/>
          </a:xfrm>
          <a:prstGeom prst="rect">
            <a:avLst/>
          </a:prstGeom>
        </p:spPr>
      </p:pic>
      <p:pic>
        <p:nvPicPr>
          <p:cNvPr id="7" name="Picture 6" descr="7 Commonly Neglected Problems to Address for Healthy Ag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68595" y="788383"/>
            <a:ext cx="1851118" cy="1234299"/>
          </a:xfrm>
          <a:prstGeom prst="rect">
            <a:avLst/>
          </a:prstGeom>
        </p:spPr>
      </p:pic>
      <p:pic>
        <p:nvPicPr>
          <p:cNvPr id="9" name="Picture 8" descr="Japanese &lt;strong&gt;macaque&lt;/strong&gt;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223" y="105197"/>
            <a:ext cx="900818" cy="1201090"/>
          </a:xfrm>
          <a:prstGeom prst="rect">
            <a:avLst/>
          </a:prstGeom>
        </p:spPr>
      </p:pic>
    </p:spTree>
    <p:extLst>
      <p:ext uri="{BB962C8B-B14F-4D97-AF65-F5344CB8AC3E}">
        <p14:creationId xmlns:p14="http://schemas.microsoft.com/office/powerpoint/2010/main" val="2795233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visual cortex</a:t>
            </a:r>
            <a:endParaRPr lang="en-US" dirty="0"/>
          </a:p>
        </p:txBody>
      </p:sp>
      <p:pic>
        <p:nvPicPr>
          <p:cNvPr id="4" name="Content Placeholder 3" descr="&lt;strong&gt;Visual&lt;/strong&gt; snow (snowy Vision); a disease resulting from two different error mechanism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89661"/>
            <a:ext cx="6711950" cy="4211952"/>
          </a:xfrm>
        </p:spPr>
      </p:pic>
      <p:sp>
        <p:nvSpPr>
          <p:cNvPr id="6" name="Text Placeholder 5"/>
          <p:cNvSpPr>
            <a:spLocks noGrp="1"/>
          </p:cNvSpPr>
          <p:nvPr>
            <p:ph type="body" sz="half" idx="2"/>
          </p:nvPr>
        </p:nvSpPr>
        <p:spPr>
          <a:xfrm>
            <a:off x="8549640" y="2423160"/>
            <a:ext cx="3200400" cy="4434840"/>
          </a:xfrm>
        </p:spPr>
        <p:txBody>
          <a:bodyPr>
            <a:normAutofit fontScale="92500" lnSpcReduction="10000"/>
          </a:bodyPr>
          <a:lstStyle/>
          <a:p>
            <a:r>
              <a:rPr lang="en-US" dirty="0" smtClean="0"/>
              <a:t>The visual cortex is organized into different regions, each of which has a six-layered structure.</a:t>
            </a:r>
          </a:p>
          <a:p>
            <a:r>
              <a:rPr lang="en-US" dirty="0" smtClean="0"/>
              <a:t>Each visual area shares the same neuronal connectivity patterns, and they appear to have a hierarchical structure to them. </a:t>
            </a:r>
          </a:p>
          <a:p>
            <a:r>
              <a:rPr lang="en-US" dirty="0" smtClean="0"/>
              <a:t>The most likely scenario supported by research is that visual sensory data (related to object recognition) is processed by the retina (via retinal ganglion cells) and then the information is sent to the lateral geniculate nucleus (LGN) (inside the thalamus), and then it passes through V1 to V2, and from V2 to V4, and then along the ventral visual stream to the IT.</a:t>
            </a:r>
          </a:p>
          <a:p>
            <a:r>
              <a:rPr lang="en-US" dirty="0" smtClean="0"/>
              <a:t>It is important to note that information flow is not entirely linear and there are likely some feedback loops encountered along the way.  </a:t>
            </a:r>
          </a:p>
          <a:p>
            <a:endParaRPr lang="en-US" dirty="0"/>
          </a:p>
        </p:txBody>
      </p:sp>
    </p:spTree>
    <p:extLst>
      <p:ext uri="{BB962C8B-B14F-4D97-AF65-F5344CB8AC3E}">
        <p14:creationId xmlns:p14="http://schemas.microsoft.com/office/powerpoint/2010/main" val="14604069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The object recognition process is like an assembly line</a:t>
            </a:r>
            <a:endParaRPr lang="en-US" sz="4800" dirty="0"/>
          </a:p>
        </p:txBody>
      </p:sp>
      <p:sp>
        <p:nvSpPr>
          <p:cNvPr id="3" name="Content Placeholder 2"/>
          <p:cNvSpPr>
            <a:spLocks noGrp="1"/>
          </p:cNvSpPr>
          <p:nvPr>
            <p:ph idx="1"/>
          </p:nvPr>
        </p:nvSpPr>
        <p:spPr/>
        <p:txBody>
          <a:bodyPr>
            <a:normAutofit fontScale="92500" lnSpcReduction="20000"/>
          </a:bodyPr>
          <a:lstStyle/>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a:t>
            </a:r>
            <a:r>
              <a:rPr lang="en-US" dirty="0"/>
              <a:t>Your job, as a local cortical subpopulation, is to take all your neuronal afferents (your input representation) and apply a set of nonlinearities and learning rules to adjust your input synaptic weights based on the activity of those afferents. These nonlinearities and learning rules are designed such that, even though you do not know what an object is, your output representation will tend to be one in which object identity is more untangled than your input representation.” </a:t>
            </a:r>
            <a:endParaRPr lang="en-US" dirty="0" smtClean="0"/>
          </a:p>
          <a:p>
            <a:pPr marL="0" indent="0">
              <a:buNone/>
            </a:pPr>
            <a:r>
              <a:rPr lang="en-US" dirty="0" smtClean="0"/>
              <a:t>-</a:t>
            </a:r>
            <a:r>
              <a:rPr lang="en-US" dirty="0" err="1" smtClean="0"/>
              <a:t>DiCarlo</a:t>
            </a:r>
            <a:r>
              <a:rPr lang="en-US" dirty="0" smtClean="0"/>
              <a:t> et al.</a:t>
            </a:r>
            <a:endParaRPr lang="en-US" dirty="0"/>
          </a:p>
        </p:txBody>
      </p:sp>
      <p:pic>
        <p:nvPicPr>
          <p:cNvPr id="4" name="Picture 3" descr="Here Are The First Ever Made in Nigeria Vehicles On Sale Tod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862" y="1957184"/>
            <a:ext cx="3458307" cy="2118213"/>
          </a:xfrm>
          <a:prstGeom prst="rect">
            <a:avLst/>
          </a:prstGeom>
        </p:spPr>
      </p:pic>
      <p:pic>
        <p:nvPicPr>
          <p:cNvPr id="5" name="Picture 4" descr="Free illustration: Binary, Code, Woman, Face, View - Free Image on Pixabay - 13275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010" y="1957183"/>
            <a:ext cx="5214063" cy="2118213"/>
          </a:xfrm>
          <a:prstGeom prst="rect">
            <a:avLst/>
          </a:prstGeom>
        </p:spPr>
      </p:pic>
    </p:spTree>
    <p:extLst>
      <p:ext uri="{BB962C8B-B14F-4D97-AF65-F5344CB8AC3E}">
        <p14:creationId xmlns:p14="http://schemas.microsoft.com/office/powerpoint/2010/main" val="15098179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Ventral stream processing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8017090"/>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34743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are objects represented neurologically?</a:t>
            </a:r>
            <a:endParaRPr lang="en-US" dirty="0"/>
          </a:p>
        </p:txBody>
      </p:sp>
      <p:sp>
        <p:nvSpPr>
          <p:cNvPr id="4" name="Content Placeholder 3"/>
          <p:cNvSpPr>
            <a:spLocks noGrp="1"/>
          </p:cNvSpPr>
          <p:nvPr>
            <p:ph idx="1"/>
          </p:nvPr>
        </p:nvSpPr>
        <p:spPr/>
        <p:txBody>
          <a:bodyPr/>
          <a:lstStyle/>
          <a:p>
            <a:r>
              <a:rPr lang="en-US" dirty="0" smtClean="0"/>
              <a:t>Before we can answer this question, we must understand how signal processing between neurons occurs.  </a:t>
            </a:r>
            <a:endParaRPr lang="en-US" dirty="0"/>
          </a:p>
        </p:txBody>
      </p:sp>
      <p:pic>
        <p:nvPicPr>
          <p:cNvPr id="5" name="Picture 4" descr="neuroscience - What are the functions and differences between axons and dendrites? - Biology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483" y="2786502"/>
            <a:ext cx="7219950" cy="3971925"/>
          </a:xfrm>
          <a:prstGeom prst="rect">
            <a:avLst/>
          </a:prstGeom>
        </p:spPr>
      </p:pic>
    </p:spTree>
    <p:extLst>
      <p:ext uri="{BB962C8B-B14F-4D97-AF65-F5344CB8AC3E}">
        <p14:creationId xmlns:p14="http://schemas.microsoft.com/office/powerpoint/2010/main" val="3989165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Ventral stream processing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64929406"/>
              </p:ext>
            </p:extLst>
          </p:nvPr>
        </p:nvGraphicFramePr>
        <p:xfrm>
          <a:off x="1069848" y="2121408"/>
          <a:ext cx="10247610" cy="4089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0729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Ventral stream processing</a:t>
            </a:r>
            <a:endParaRPr lang="en-US" dirty="0"/>
          </a:p>
        </p:txBody>
      </p:sp>
      <p:pic>
        <p:nvPicPr>
          <p:cNvPr id="4" name="Content Placeholder 3"/>
          <p:cNvPicPr>
            <a:picLocks noGrp="1" noChangeAspect="1"/>
          </p:cNvPicPr>
          <p:nvPr>
            <p:ph idx="1"/>
          </p:nvPr>
        </p:nvPicPr>
        <p:blipFill>
          <a:blip r:embed="rId2"/>
          <a:stretch>
            <a:fillRect/>
          </a:stretch>
        </p:blipFill>
        <p:spPr>
          <a:xfrm>
            <a:off x="-98473" y="-77547"/>
            <a:ext cx="8194431" cy="6879276"/>
          </a:xfrm>
          <a:prstGeom prst="rect">
            <a:avLst/>
          </a:prstGeom>
        </p:spPr>
      </p:pic>
      <p:sp>
        <p:nvSpPr>
          <p:cNvPr id="5" name="Text Placeholder 4"/>
          <p:cNvSpPr>
            <a:spLocks noGrp="1"/>
          </p:cNvSpPr>
          <p:nvPr>
            <p:ph type="body" sz="half" idx="2"/>
          </p:nvPr>
        </p:nvSpPr>
        <p:spPr>
          <a:xfrm>
            <a:off x="8549640" y="2423159"/>
            <a:ext cx="3200400" cy="4322299"/>
          </a:xfrm>
        </p:spPr>
        <p:txBody>
          <a:bodyPr>
            <a:normAutofit/>
          </a:bodyPr>
          <a:lstStyle/>
          <a:p>
            <a:r>
              <a:rPr lang="en-US" dirty="0" smtClean="0"/>
              <a:t>Figure A – Electrical activity from a single IT neuron in response to a specific object (a chair).</a:t>
            </a:r>
          </a:p>
          <a:p>
            <a:r>
              <a:rPr lang="en-US" dirty="0" smtClean="0"/>
              <a:t>Figure B – Electrical spiking response from a single neuron (same as in Figure A) to a series of images (the chair elicited the strongest response) and then electrical spiking responses from a different IT neuron (graph to the right) (a photograph of people elicited the strongest response.</a:t>
            </a:r>
          </a:p>
          <a:p>
            <a:r>
              <a:rPr lang="en-US" dirty="0" smtClean="0"/>
              <a:t>Figure C – Electrical activity from a single neuron exposed to a high-response, medium-response, and low-response series of images subject to changes in their visuospatial </a:t>
            </a:r>
            <a:r>
              <a:rPr lang="en-US" dirty="0" err="1" smtClean="0"/>
              <a:t>orienatations</a:t>
            </a:r>
            <a:r>
              <a:rPr lang="en-US" dirty="0" smtClean="0"/>
              <a:t>. </a:t>
            </a:r>
            <a:endParaRPr lang="en-US" dirty="0"/>
          </a:p>
        </p:txBody>
      </p:sp>
    </p:spTree>
    <p:extLst>
      <p:ext uri="{BB962C8B-B14F-4D97-AF65-F5344CB8AC3E}">
        <p14:creationId xmlns:p14="http://schemas.microsoft.com/office/powerpoint/2010/main" val="34429417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Ventral stream processing</a:t>
            </a:r>
            <a:endParaRPr lang="en-US" dirty="0"/>
          </a:p>
        </p:txBody>
      </p:sp>
      <p:pic>
        <p:nvPicPr>
          <p:cNvPr id="4" name="Content Placeholder 3"/>
          <p:cNvPicPr>
            <a:picLocks noGrp="1" noChangeAspect="1"/>
          </p:cNvPicPr>
          <p:nvPr>
            <p:ph idx="1"/>
          </p:nvPr>
        </p:nvPicPr>
        <p:blipFill>
          <a:blip r:embed="rId3"/>
          <a:stretch>
            <a:fillRect/>
          </a:stretch>
        </p:blipFill>
        <p:spPr>
          <a:xfrm>
            <a:off x="-98473" y="-77547"/>
            <a:ext cx="8194431" cy="6879276"/>
          </a:xfrm>
          <a:prstGeom prst="rect">
            <a:avLst/>
          </a:prstGeom>
        </p:spPr>
      </p:pic>
      <p:sp>
        <p:nvSpPr>
          <p:cNvPr id="5" name="Text Placeholder 4"/>
          <p:cNvSpPr>
            <a:spLocks noGrp="1"/>
          </p:cNvSpPr>
          <p:nvPr>
            <p:ph type="body" sz="half" idx="2"/>
          </p:nvPr>
        </p:nvSpPr>
        <p:spPr>
          <a:xfrm>
            <a:off x="8549640" y="2423159"/>
            <a:ext cx="3200400" cy="4322299"/>
          </a:xfrm>
        </p:spPr>
        <p:txBody>
          <a:bodyPr>
            <a:normAutofit/>
          </a:bodyPr>
          <a:lstStyle/>
          <a:p>
            <a:r>
              <a:rPr lang="en-US" dirty="0" smtClean="0"/>
              <a:t>Figure D – A single neuron isolated from a neural network showing its electrical response pattern to a particular object under shape variables and position/orientation variables.  </a:t>
            </a:r>
          </a:p>
          <a:p>
            <a:r>
              <a:rPr lang="en-US" dirty="0" smtClean="0"/>
              <a:t>Figure E – The first graph illustrates the accuracy of object recognition compared to the size of the neuronal population (just a few hundred neurons).  The second graph demonstrates, for this particular number of neurons, that the network is highly accurate with object identification across different variables in position, scale, context, or even position and scale together.   </a:t>
            </a:r>
            <a:endParaRPr lang="en-US" dirty="0"/>
          </a:p>
        </p:txBody>
      </p:sp>
    </p:spTree>
    <p:extLst>
      <p:ext uri="{BB962C8B-B14F-4D97-AF65-F5344CB8AC3E}">
        <p14:creationId xmlns:p14="http://schemas.microsoft.com/office/powerpoint/2010/main" val="289305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Steve jobs</a:t>
            </a:r>
            <a:endParaRPr lang="en-US" dirty="0"/>
          </a:p>
        </p:txBody>
      </p:sp>
      <p:pic>
        <p:nvPicPr>
          <p:cNvPr id="7" name="Picture Placeholder 6" descr="Ahmet Alper: &lt;strong&gt;Steve Jobs&lt;/strong&gt; Stanford Üniversitesi Mezuniyet Konuşması"/>
          <p:cNvPicPr>
            <a:picLocks noGrp="1" noChangeAspect="1"/>
          </p:cNvPicPr>
          <p:nvPr>
            <p:ph type="pic" idx="1"/>
          </p:nvPr>
        </p:nvPicPr>
        <p:blipFill>
          <a:blip r:embed="rId2">
            <a:extLst>
              <a:ext uri="{28A0092B-C50C-407E-A947-70E740481C1C}">
                <a14:useLocalDpi xmlns:a14="http://schemas.microsoft.com/office/drawing/2010/main" val="0"/>
              </a:ext>
            </a:extLst>
          </a:blip>
          <a:srcRect l="4488" r="4488"/>
          <a:stretch>
            <a:fillRect/>
          </a:stretch>
        </p:blipFill>
        <p:spPr/>
      </p:pic>
      <p:sp>
        <p:nvSpPr>
          <p:cNvPr id="6" name="Text Placeholder 5"/>
          <p:cNvSpPr>
            <a:spLocks noGrp="1"/>
          </p:cNvSpPr>
          <p:nvPr>
            <p:ph type="body" sz="half" idx="2"/>
          </p:nvPr>
        </p:nvSpPr>
        <p:spPr/>
        <p:txBody>
          <a:bodyPr>
            <a:noAutofit/>
          </a:bodyPr>
          <a:lstStyle/>
          <a:p>
            <a:r>
              <a:rPr lang="en-US" dirty="0" smtClean="0"/>
              <a:t>“When you grow up you tend to get told the world is the way it is and your life is just to live inside the world.  Try not to bash into the walls too much.  Try to have a nice family, have fun, save a little money.  That’s a very limited life.</a:t>
            </a:r>
          </a:p>
          <a:p>
            <a:r>
              <a:rPr lang="en-US" dirty="0" smtClean="0"/>
              <a:t>Life can be much broader once you discover one simple fact: Everything around you that you call life was made up by people that were no smarter than you and you can change it, you can influence it, you can build your own things that other people can use.  </a:t>
            </a:r>
          </a:p>
          <a:p>
            <a:r>
              <a:rPr lang="en-US" dirty="0" smtClean="0"/>
              <a:t>Once you learn that, you’ll never be the same again.”</a:t>
            </a:r>
          </a:p>
        </p:txBody>
      </p:sp>
    </p:spTree>
    <p:extLst>
      <p:ext uri="{BB962C8B-B14F-4D97-AF65-F5344CB8AC3E}">
        <p14:creationId xmlns:p14="http://schemas.microsoft.com/office/powerpoint/2010/main" val="850854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inferior temporal cortex</a:t>
            </a:r>
            <a:endParaRPr lang="en-US" dirty="0"/>
          </a:p>
        </p:txBody>
      </p:sp>
      <p:sp>
        <p:nvSpPr>
          <p:cNvPr id="6" name="Content Placeholder 5"/>
          <p:cNvSpPr>
            <a:spLocks noGrp="1"/>
          </p:cNvSpPr>
          <p:nvPr>
            <p:ph idx="1"/>
          </p:nvPr>
        </p:nvSpPr>
        <p:spPr/>
        <p:txBody>
          <a:bodyPr/>
          <a:lstStyle/>
          <a:p>
            <a:r>
              <a:rPr lang="en-US" dirty="0" smtClean="0"/>
              <a:t>Small collections of randomly chosen neurons (a few hundred) will elicit different, but reasonably similar patterns of electrical “spiking” responses over brief time intervals.  </a:t>
            </a:r>
          </a:p>
          <a:p>
            <a:r>
              <a:rPr lang="en-US" dirty="0" smtClean="0"/>
              <a:t>These responses are averaged via “simple weighted summations.”</a:t>
            </a:r>
          </a:p>
          <a:p>
            <a:r>
              <a:rPr lang="en-US" dirty="0" smtClean="0"/>
              <a:t>The IT weighted summation scheme can account for core object recognition, including under invariant conditions (scaling, contextual, rotations, etc.)</a:t>
            </a:r>
          </a:p>
          <a:p>
            <a:r>
              <a:rPr lang="en-US" dirty="0" smtClean="0"/>
              <a:t>Other studies using fMRI-targeted clusters of IT neurons showed that the IT is also responsible for facial recognition and face discrimination also across invariant conditions.  </a:t>
            </a:r>
            <a:endParaRPr lang="en-US" dirty="0"/>
          </a:p>
        </p:txBody>
      </p:sp>
      <p:pic>
        <p:nvPicPr>
          <p:cNvPr id="2" name="Picture 1" descr="Israeli Start-up to Provide DHS With &lt;strong&gt;Facial&lt;/strong&gt; &lt;strong&gt;Recognition&lt;/strong&gt; Tech That Digs Up Character Trai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7691" y="308110"/>
            <a:ext cx="2914679" cy="1729047"/>
          </a:xfrm>
          <a:prstGeom prst="rect">
            <a:avLst/>
          </a:prstGeom>
        </p:spPr>
      </p:pic>
      <p:pic>
        <p:nvPicPr>
          <p:cNvPr id="4" name="Picture 3" descr="Wayne Rooney from FIFA 04 to 14 &lt;strong&gt;Face&lt;/strong&gt; &lt;strong&gt;Rotation&lt;/strong&gt; and Stats | HD 1080p - YouTu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8550" y="5065222"/>
            <a:ext cx="2682082" cy="1508671"/>
          </a:xfrm>
          <a:prstGeom prst="rect">
            <a:avLst/>
          </a:prstGeom>
        </p:spPr>
      </p:pic>
    </p:spTree>
    <p:extLst>
      <p:ext uri="{BB962C8B-B14F-4D97-AF65-F5344CB8AC3E}">
        <p14:creationId xmlns:p14="http://schemas.microsoft.com/office/powerpoint/2010/main" val="34396695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laws of rad it</a:t>
            </a:r>
            <a:endParaRPr lang="en-US" dirty="0"/>
          </a:p>
        </p:txBody>
      </p:sp>
      <p:pic>
        <p:nvPicPr>
          <p:cNvPr id="4" name="Content Placeholder 3"/>
          <p:cNvPicPr>
            <a:picLocks noGrp="1" noChangeAspect="1"/>
          </p:cNvPicPr>
          <p:nvPr>
            <p:ph idx="1"/>
          </p:nvPr>
        </p:nvPicPr>
        <p:blipFill>
          <a:blip r:embed="rId3"/>
          <a:stretch>
            <a:fillRect/>
          </a:stretch>
        </p:blipFill>
        <p:spPr>
          <a:xfrm>
            <a:off x="7056959" y="826569"/>
            <a:ext cx="1431324" cy="1888922"/>
          </a:xfrm>
          <a:prstGeom prst="rect">
            <a:avLst/>
          </a:prstGeom>
        </p:spPr>
      </p:pic>
      <p:pic>
        <p:nvPicPr>
          <p:cNvPr id="5" name="Picture 4"/>
          <p:cNvPicPr>
            <a:picLocks noChangeAspect="1"/>
          </p:cNvPicPr>
          <p:nvPr/>
        </p:nvPicPr>
        <p:blipFill>
          <a:blip r:embed="rId4"/>
          <a:stretch>
            <a:fillRect/>
          </a:stretch>
        </p:blipFill>
        <p:spPr>
          <a:xfrm>
            <a:off x="8628219" y="849924"/>
            <a:ext cx="2287894" cy="1643894"/>
          </a:xfrm>
          <a:prstGeom prst="rect">
            <a:avLst/>
          </a:prstGeom>
        </p:spPr>
      </p:pic>
      <p:pic>
        <p:nvPicPr>
          <p:cNvPr id="6" name="Picture 5"/>
          <p:cNvPicPr>
            <a:picLocks noChangeAspect="1"/>
          </p:cNvPicPr>
          <p:nvPr/>
        </p:nvPicPr>
        <p:blipFill>
          <a:blip r:embed="rId5"/>
          <a:stretch>
            <a:fillRect/>
          </a:stretch>
        </p:blipFill>
        <p:spPr>
          <a:xfrm>
            <a:off x="9129279" y="2696268"/>
            <a:ext cx="1581150" cy="1914525"/>
          </a:xfrm>
          <a:prstGeom prst="rect">
            <a:avLst/>
          </a:prstGeom>
        </p:spPr>
      </p:pic>
      <p:pic>
        <p:nvPicPr>
          <p:cNvPr id="7" name="Picture 6"/>
          <p:cNvPicPr>
            <a:picLocks noChangeAspect="1"/>
          </p:cNvPicPr>
          <p:nvPr/>
        </p:nvPicPr>
        <p:blipFill>
          <a:blip r:embed="rId6"/>
          <a:stretch>
            <a:fillRect/>
          </a:stretch>
        </p:blipFill>
        <p:spPr>
          <a:xfrm>
            <a:off x="7056959" y="2786669"/>
            <a:ext cx="1701449" cy="1824124"/>
          </a:xfrm>
          <a:prstGeom prst="rect">
            <a:avLst/>
          </a:prstGeom>
        </p:spPr>
      </p:pic>
      <p:sp>
        <p:nvSpPr>
          <p:cNvPr id="8" name="TextBox 7"/>
          <p:cNvSpPr txBox="1"/>
          <p:nvPr/>
        </p:nvSpPr>
        <p:spPr>
          <a:xfrm>
            <a:off x="426720" y="1771030"/>
            <a:ext cx="6273338" cy="535531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 2012, </a:t>
            </a:r>
            <a:r>
              <a:rPr lang="en-US" dirty="0" err="1" smtClean="0"/>
              <a:t>Najib</a:t>
            </a:r>
            <a:r>
              <a:rPr lang="en-US" dirty="0" smtClean="0"/>
              <a:t> J. </a:t>
            </a:r>
            <a:r>
              <a:rPr lang="en-US" dirty="0" err="1" smtClean="0"/>
              <a:t>Majaj</a:t>
            </a:r>
            <a:r>
              <a:rPr lang="en-US" dirty="0" smtClean="0"/>
              <a:t>, Ha Hong, Ethan A. Solomon, and James J. </a:t>
            </a:r>
            <a:r>
              <a:rPr lang="en-US" dirty="0" err="1" smtClean="0"/>
              <a:t>DiCarlo</a:t>
            </a:r>
            <a:r>
              <a:rPr lang="en-US" dirty="0" smtClean="0"/>
              <a:t> published a research paper </a:t>
            </a:r>
            <a:r>
              <a:rPr lang="en-US" i="1" dirty="0" smtClean="0"/>
              <a:t>Simply Weighted Sums of Inferior Temporal Neuronal Firing Rates Accurately Predict Human Core Object Recognition Performance.</a:t>
            </a:r>
            <a:br>
              <a:rPr lang="en-US" i="1" dirty="0" smtClean="0"/>
            </a:br>
            <a:endParaRPr lang="en-US" i="1" dirty="0" smtClean="0"/>
          </a:p>
          <a:p>
            <a:pPr marL="285750" indent="-285750">
              <a:buFont typeface="Arial" panose="020B0604020202020204" pitchFamily="34" charset="0"/>
              <a:buChar char="•"/>
            </a:pPr>
            <a:r>
              <a:rPr lang="en-US" dirty="0" err="1" smtClean="0"/>
              <a:t>LaWS</a:t>
            </a:r>
            <a:r>
              <a:rPr lang="en-US" dirty="0" smtClean="0"/>
              <a:t> of RAD IT stands for “simple</a:t>
            </a:r>
            <a:r>
              <a:rPr lang="en-US" dirty="0"/>
              <a:t>, learned weighted sums of randomly selected average neuronal responses spatially distributed over monkey </a:t>
            </a:r>
            <a:r>
              <a:rPr lang="en-US" dirty="0" smtClean="0"/>
              <a:t>IT.”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This study was the first of its kind to provide a link between the way monkeys’ IT identifies objects and humans do.  They found that monkey’s object recognition neurologically in their IT across 64 different trials consisting of thousands of images subject to invariant conditions accurately predicted humans’ object recognition neurologically in the IT.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10" name="Picture 9" descr="toddler – ThoughtBuzze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7784" y="4681971"/>
            <a:ext cx="2243333" cy="2097028"/>
          </a:xfrm>
          <a:prstGeom prst="rect">
            <a:avLst/>
          </a:prstGeom>
        </p:spPr>
      </p:pic>
    </p:spTree>
    <p:extLst>
      <p:ext uri="{BB962C8B-B14F-4D97-AF65-F5344CB8AC3E}">
        <p14:creationId xmlns:p14="http://schemas.microsoft.com/office/powerpoint/2010/main" val="3327773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Computer-based object recognition</a:t>
            </a:r>
            <a:endParaRPr lang="en-US" dirty="0"/>
          </a:p>
        </p:txBody>
      </p:sp>
      <p:pic>
        <p:nvPicPr>
          <p:cNvPr id="5" name="Picture 4" descr="How to use Open CV &lt;strong&gt;Computer vision&lt;/strong&gt; in IoT – Sheda – Mediu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393" y="2647488"/>
            <a:ext cx="4876800" cy="2743200"/>
          </a:xfrm>
          <a:prstGeom prst="rect">
            <a:avLst/>
          </a:prstGeom>
        </p:spPr>
      </p:pic>
      <p:pic>
        <p:nvPicPr>
          <p:cNvPr id="6" name="Picture 5" descr="Make your &lt;strong&gt;Computer&lt;/strong&gt; Welcome You | Black Hat Wor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906" y="2121408"/>
            <a:ext cx="3359407" cy="3727913"/>
          </a:xfrm>
          <a:prstGeom prst="rect">
            <a:avLst/>
          </a:prstGeom>
        </p:spPr>
      </p:pic>
      <p:sp>
        <p:nvSpPr>
          <p:cNvPr id="7" name="Content Placeholder 6"/>
          <p:cNvSpPr>
            <a:spLocks noGrp="1"/>
          </p:cNvSpPr>
          <p:nvPr>
            <p:ph idx="1"/>
          </p:nvPr>
        </p:nvSpPr>
        <p:spPr/>
        <p:txBody>
          <a:bodyPr/>
          <a:lstStyle/>
          <a:p>
            <a:endParaRPr lang="en-US" dirty="0"/>
          </a:p>
        </p:txBody>
      </p:sp>
    </p:spTree>
    <p:extLst>
      <p:ext uri="{BB962C8B-B14F-4D97-AF65-F5344CB8AC3E}">
        <p14:creationId xmlns:p14="http://schemas.microsoft.com/office/powerpoint/2010/main" val="37823526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Computer vision and deep learning</a:t>
            </a:r>
            <a:endParaRPr lang="en-US" dirty="0"/>
          </a:p>
        </p:txBody>
      </p:sp>
      <p:pic>
        <p:nvPicPr>
          <p:cNvPr id="10" name="Picture 9"/>
          <p:cNvPicPr>
            <a:picLocks noChangeAspect="1"/>
          </p:cNvPicPr>
          <p:nvPr/>
        </p:nvPicPr>
        <p:blipFill>
          <a:blip r:embed="rId2"/>
          <a:stretch>
            <a:fillRect/>
          </a:stretch>
        </p:blipFill>
        <p:spPr>
          <a:xfrm>
            <a:off x="433365" y="2085884"/>
            <a:ext cx="1909948" cy="1074346"/>
          </a:xfrm>
          <a:prstGeom prst="rect">
            <a:avLst/>
          </a:prstGeom>
        </p:spPr>
      </p:pic>
      <p:pic>
        <p:nvPicPr>
          <p:cNvPr id="11" name="Picture 10"/>
          <p:cNvPicPr>
            <a:picLocks noChangeAspect="1"/>
          </p:cNvPicPr>
          <p:nvPr/>
        </p:nvPicPr>
        <p:blipFill>
          <a:blip r:embed="rId3"/>
          <a:stretch>
            <a:fillRect/>
          </a:stretch>
        </p:blipFill>
        <p:spPr>
          <a:xfrm>
            <a:off x="2581275" y="1932495"/>
            <a:ext cx="1314450" cy="1381125"/>
          </a:xfrm>
          <a:prstGeom prst="rect">
            <a:avLst/>
          </a:prstGeom>
        </p:spPr>
      </p:pic>
      <p:pic>
        <p:nvPicPr>
          <p:cNvPr id="12" name="Picture 11"/>
          <p:cNvPicPr>
            <a:picLocks noChangeAspect="1"/>
          </p:cNvPicPr>
          <p:nvPr/>
        </p:nvPicPr>
        <p:blipFill>
          <a:blip r:embed="rId4"/>
          <a:stretch>
            <a:fillRect/>
          </a:stretch>
        </p:blipFill>
        <p:spPr>
          <a:xfrm>
            <a:off x="728042" y="5301985"/>
            <a:ext cx="2904136" cy="831914"/>
          </a:xfrm>
          <a:prstGeom prst="rect">
            <a:avLst/>
          </a:prstGeom>
        </p:spPr>
      </p:pic>
      <p:pic>
        <p:nvPicPr>
          <p:cNvPr id="13" name="Picture 12"/>
          <p:cNvPicPr>
            <a:picLocks noChangeAspect="1"/>
          </p:cNvPicPr>
          <p:nvPr/>
        </p:nvPicPr>
        <p:blipFill>
          <a:blip r:embed="rId5"/>
          <a:stretch>
            <a:fillRect/>
          </a:stretch>
        </p:blipFill>
        <p:spPr>
          <a:xfrm>
            <a:off x="4108102" y="2035064"/>
            <a:ext cx="3682878" cy="3682878"/>
          </a:xfrm>
          <a:prstGeom prst="rect">
            <a:avLst/>
          </a:prstGeom>
        </p:spPr>
      </p:pic>
      <p:sp>
        <p:nvSpPr>
          <p:cNvPr id="14" name="TextBox 13"/>
          <p:cNvSpPr txBox="1"/>
          <p:nvPr/>
        </p:nvSpPr>
        <p:spPr>
          <a:xfrm>
            <a:off x="8003357" y="1932495"/>
            <a:ext cx="3949831"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Machine-learning algorithms for computer vision have come a long way in the past decade.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An application of deep learning involves training neural networks to recognize images through mathematical and statistical analyses of extensive data.  </a:t>
            </a:r>
            <a:br>
              <a:rPr lang="en-US" dirty="0" smtClean="0"/>
            </a:br>
            <a:endParaRPr lang="en-US" dirty="0" smtClean="0"/>
          </a:p>
          <a:p>
            <a:pPr marL="285750" indent="-285750">
              <a:buFont typeface="Arial" panose="020B0604020202020204" pitchFamily="34" charset="0"/>
              <a:buChar char="•"/>
            </a:pPr>
            <a:r>
              <a:rPr lang="en-US" dirty="0" smtClean="0"/>
              <a:t> The main applications of computer vision presently include object detection and object classification</a:t>
            </a:r>
            <a:r>
              <a:rPr lang="en-US" dirty="0"/>
              <a:t>. </a:t>
            </a:r>
          </a:p>
        </p:txBody>
      </p:sp>
      <p:pic>
        <p:nvPicPr>
          <p:cNvPr id="1026" name="Picture 2" descr="Image result for Ker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042" y="3631373"/>
            <a:ext cx="2877893" cy="120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048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5" name="TextBox 4"/>
          <p:cNvSpPr txBox="1"/>
          <p:nvPr/>
        </p:nvSpPr>
        <p:spPr>
          <a:xfrm>
            <a:off x="592975" y="1607898"/>
            <a:ext cx="4849091" cy="535531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CNNs are a type of deep-learning neural network that can be used for object classification purposes.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Tensor Flow was created by the “Google Brain” research team as an open-source machine-learning library.</a:t>
            </a:r>
            <a:br>
              <a:rPr lang="en-US" dirty="0" smtClean="0"/>
            </a:br>
            <a:endParaRPr lang="en-US" dirty="0" smtClean="0"/>
          </a:p>
          <a:p>
            <a:pPr marL="285750" indent="-285750">
              <a:buFont typeface="Arial" panose="020B0604020202020204" pitchFamily="34" charset="0"/>
              <a:buChar char="•"/>
            </a:pPr>
            <a:r>
              <a:rPr lang="en-US" dirty="0" smtClean="0"/>
              <a:t>An API is an Application Programming Interface that is responsible for the communication between two software interfaces.  </a:t>
            </a:r>
            <a:br>
              <a:rPr lang="en-US" dirty="0" smtClean="0"/>
            </a:br>
            <a:endParaRPr lang="en-US" dirty="0" smtClean="0"/>
          </a:p>
          <a:p>
            <a:pPr marL="285750" indent="-285750">
              <a:buFont typeface="Arial" panose="020B0604020202020204" pitchFamily="34" charset="0"/>
              <a:buChar char="•"/>
            </a:pPr>
            <a:r>
              <a:rPr lang="en-US" dirty="0" smtClean="0"/>
              <a:t>You can think of an API as allowing a programmer to access packages from another provider to easily create complex and </a:t>
            </a:r>
            <a:r>
              <a:rPr lang="en-US" smtClean="0"/>
              <a:t>sophisticated programs </a:t>
            </a:r>
            <a:r>
              <a:rPr lang="en-US" dirty="0" smtClean="0"/>
              <a:t>without having to develop everything from scratch. </a:t>
            </a:r>
          </a:p>
        </p:txBody>
      </p:sp>
      <p:pic>
        <p:nvPicPr>
          <p:cNvPr id="7" name="Content Placeholder 6"/>
          <p:cNvPicPr>
            <a:picLocks noGrp="1" noChangeAspect="1"/>
          </p:cNvPicPr>
          <p:nvPr>
            <p:ph idx="1"/>
          </p:nvPr>
        </p:nvPicPr>
        <p:blipFill>
          <a:blip r:embed="rId2"/>
          <a:stretch>
            <a:fillRect/>
          </a:stretch>
        </p:blipFill>
        <p:spPr>
          <a:xfrm>
            <a:off x="5680328" y="2137526"/>
            <a:ext cx="5670159" cy="4051300"/>
          </a:xfrm>
          <a:prstGeom prst="rect">
            <a:avLst/>
          </a:prstGeom>
        </p:spPr>
      </p:pic>
    </p:spTree>
    <p:extLst>
      <p:ext uri="{BB962C8B-B14F-4D97-AF65-F5344CB8AC3E}">
        <p14:creationId xmlns:p14="http://schemas.microsoft.com/office/powerpoint/2010/main" val="2241721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5" name="TextBox 4"/>
          <p:cNvSpPr txBox="1"/>
          <p:nvPr/>
        </p:nvSpPr>
        <p:spPr>
          <a:xfrm>
            <a:off x="604058" y="2032230"/>
            <a:ext cx="4849091" cy="4247317"/>
          </a:xfrm>
          <a:prstGeom prst="rect">
            <a:avLst/>
          </a:prstGeom>
          <a:noFill/>
        </p:spPr>
        <p:txBody>
          <a:bodyPr wrap="square" rtlCol="0">
            <a:spAutoFit/>
          </a:bodyPr>
          <a:lstStyle/>
          <a:p>
            <a:pPr marL="285750" indent="-285750">
              <a:buFont typeface="Arial" panose="020B0604020202020204" pitchFamily="34" charset="0"/>
              <a:buChar char="•"/>
            </a:pPr>
            <a:r>
              <a:rPr lang="en-US" dirty="0" err="1" smtClean="0"/>
              <a:t>Keras</a:t>
            </a:r>
            <a:r>
              <a:rPr lang="en-US" dirty="0" smtClean="0"/>
              <a:t> is a high-level deep learning API that can be run on multiple </a:t>
            </a:r>
            <a:r>
              <a:rPr lang="en-US" dirty="0" err="1" smtClean="0"/>
              <a:t>backends</a:t>
            </a:r>
            <a:r>
              <a:rPr lang="en-US" dirty="0" smtClean="0"/>
              <a:t> including </a:t>
            </a:r>
            <a:r>
              <a:rPr lang="en-US" dirty="0" err="1" smtClean="0"/>
              <a:t>TensorFlow</a:t>
            </a:r>
            <a:r>
              <a:rPr lang="en-US" dirty="0" smtClean="0"/>
              <a:t>. </a:t>
            </a:r>
            <a:br>
              <a:rPr lang="en-US" dirty="0" smtClean="0"/>
            </a:br>
            <a:endParaRPr lang="en-US" dirty="0" smtClean="0"/>
          </a:p>
          <a:p>
            <a:pPr marL="285750" indent="-285750">
              <a:buFont typeface="Arial" panose="020B0604020202020204" pitchFamily="34" charset="0"/>
              <a:buChar char="•"/>
            </a:pPr>
            <a:r>
              <a:rPr lang="en-US" dirty="0" err="1" smtClean="0"/>
              <a:t>Keras</a:t>
            </a:r>
            <a:r>
              <a:rPr lang="en-US" dirty="0" smtClean="0"/>
              <a:t> can be used to build a CNN for object classification such as the one in the picture to the right.  These images were part of a data set of close to 3000 images of ships and objects that were not ships.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architecture is built for a CNN using a series of computational layers.</a:t>
            </a:r>
            <a:br>
              <a:rPr lang="en-US" dirty="0" smtClean="0"/>
            </a:br>
            <a:endParaRPr lang="en-US" dirty="0" smtClean="0"/>
          </a:p>
          <a:p>
            <a:pPr marL="285750" indent="-285750">
              <a:buFont typeface="Arial" panose="020B0604020202020204" pitchFamily="34" charset="0"/>
              <a:buChar char="•"/>
            </a:pPr>
            <a:endParaRPr lang="en-US" dirty="0" smtClean="0"/>
          </a:p>
        </p:txBody>
      </p:sp>
      <p:pic>
        <p:nvPicPr>
          <p:cNvPr id="8" name="Content Placeholder 6"/>
          <p:cNvPicPr>
            <a:picLocks noGrp="1" noChangeAspect="1"/>
          </p:cNvPicPr>
          <p:nvPr>
            <p:ph idx="1"/>
          </p:nvPr>
        </p:nvPicPr>
        <p:blipFill>
          <a:blip r:embed="rId2"/>
          <a:stretch>
            <a:fillRect/>
          </a:stretch>
        </p:blipFill>
        <p:spPr>
          <a:xfrm>
            <a:off x="5497447" y="2032230"/>
            <a:ext cx="5670159" cy="4051300"/>
          </a:xfrm>
          <a:prstGeom prst="rect">
            <a:avLst/>
          </a:prstGeom>
        </p:spPr>
      </p:pic>
    </p:spTree>
    <p:extLst>
      <p:ext uri="{BB962C8B-B14F-4D97-AF65-F5344CB8AC3E}">
        <p14:creationId xmlns:p14="http://schemas.microsoft.com/office/powerpoint/2010/main" val="16966938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pic>
        <p:nvPicPr>
          <p:cNvPr id="4" name="Content Placeholder 3"/>
          <p:cNvPicPr>
            <a:picLocks noGrp="1" noChangeAspect="1"/>
          </p:cNvPicPr>
          <p:nvPr>
            <p:ph idx="1"/>
          </p:nvPr>
        </p:nvPicPr>
        <p:blipFill>
          <a:blip r:embed="rId2"/>
          <a:stretch>
            <a:fillRect/>
          </a:stretch>
        </p:blipFill>
        <p:spPr>
          <a:xfrm>
            <a:off x="2124677" y="2120900"/>
            <a:ext cx="7948996" cy="4051300"/>
          </a:xfrm>
          <a:prstGeom prst="rect">
            <a:avLst/>
          </a:prstGeom>
        </p:spPr>
      </p:pic>
    </p:spTree>
    <p:extLst>
      <p:ext uri="{BB962C8B-B14F-4D97-AF65-F5344CB8AC3E}">
        <p14:creationId xmlns:p14="http://schemas.microsoft.com/office/powerpoint/2010/main" val="30813635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pic>
        <p:nvPicPr>
          <p:cNvPr id="4" name="Content Placeholder 3"/>
          <p:cNvPicPr>
            <a:picLocks noGrp="1" noChangeAspect="1"/>
          </p:cNvPicPr>
          <p:nvPr>
            <p:ph idx="1"/>
          </p:nvPr>
        </p:nvPicPr>
        <p:blipFill>
          <a:blip r:embed="rId2"/>
          <a:stretch>
            <a:fillRect/>
          </a:stretch>
        </p:blipFill>
        <p:spPr>
          <a:xfrm>
            <a:off x="2127835" y="2120900"/>
            <a:ext cx="7942680" cy="4051300"/>
          </a:xfrm>
          <a:prstGeom prst="rect">
            <a:avLst/>
          </a:prstGeom>
        </p:spPr>
      </p:pic>
    </p:spTree>
    <p:extLst>
      <p:ext uri="{BB962C8B-B14F-4D97-AF65-F5344CB8AC3E}">
        <p14:creationId xmlns:p14="http://schemas.microsoft.com/office/powerpoint/2010/main" val="8213119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Filtering an image with a kernel</a:t>
            </a:r>
            <a:endParaRPr lang="en-US" dirty="0"/>
          </a:p>
        </p:txBody>
      </p:sp>
      <p:pic>
        <p:nvPicPr>
          <p:cNvPr id="4" name="Content Placeholder 3"/>
          <p:cNvPicPr>
            <a:picLocks noGrp="1" noChangeAspect="1"/>
          </p:cNvPicPr>
          <p:nvPr>
            <p:ph idx="1"/>
          </p:nvPr>
        </p:nvPicPr>
        <p:blipFill>
          <a:blip r:embed="rId2"/>
          <a:stretch>
            <a:fillRect/>
          </a:stretch>
        </p:blipFill>
        <p:spPr>
          <a:xfrm>
            <a:off x="2168421" y="2120900"/>
            <a:ext cx="7861507" cy="4051300"/>
          </a:xfrm>
          <a:prstGeom prst="rect">
            <a:avLst/>
          </a:prstGeom>
        </p:spPr>
      </p:pic>
    </p:spTree>
    <p:extLst>
      <p:ext uri="{BB962C8B-B14F-4D97-AF65-F5344CB8AC3E}">
        <p14:creationId xmlns:p14="http://schemas.microsoft.com/office/powerpoint/2010/main" val="34352616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Filtering an image with a kernel</a:t>
            </a:r>
            <a:endParaRPr lang="en-US" dirty="0"/>
          </a:p>
        </p:txBody>
      </p:sp>
      <p:pic>
        <p:nvPicPr>
          <p:cNvPr id="5" name="Content Placeholder 4"/>
          <p:cNvPicPr>
            <a:picLocks noGrp="1" noChangeAspect="1"/>
          </p:cNvPicPr>
          <p:nvPr>
            <p:ph idx="1"/>
          </p:nvPr>
        </p:nvPicPr>
        <p:blipFill>
          <a:blip r:embed="rId3"/>
          <a:stretch>
            <a:fillRect/>
          </a:stretch>
        </p:blipFill>
        <p:spPr>
          <a:xfrm>
            <a:off x="2638301" y="2120900"/>
            <a:ext cx="6921748" cy="4051300"/>
          </a:xfrm>
          <a:prstGeom prst="rect">
            <a:avLst/>
          </a:prstGeom>
        </p:spPr>
      </p:pic>
    </p:spTree>
    <p:extLst>
      <p:ext uri="{BB962C8B-B14F-4D97-AF65-F5344CB8AC3E}">
        <p14:creationId xmlns:p14="http://schemas.microsoft.com/office/powerpoint/2010/main" val="990356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t>Author Background</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229192924"/>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15129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Filtering an image with a kernel </a:t>
            </a:r>
            <a:endParaRPr lang="en-US" dirty="0"/>
          </a:p>
        </p:txBody>
      </p:sp>
      <p:pic>
        <p:nvPicPr>
          <p:cNvPr id="4" name="Content Placeholder 3"/>
          <p:cNvPicPr>
            <a:picLocks noGrp="1" noChangeAspect="1"/>
          </p:cNvPicPr>
          <p:nvPr>
            <p:ph idx="1"/>
          </p:nvPr>
        </p:nvPicPr>
        <p:blipFill>
          <a:blip r:embed="rId2"/>
          <a:stretch>
            <a:fillRect/>
          </a:stretch>
        </p:blipFill>
        <p:spPr>
          <a:xfrm>
            <a:off x="2242736" y="2120900"/>
            <a:ext cx="7712877" cy="4051300"/>
          </a:xfrm>
          <a:prstGeom prst="rect">
            <a:avLst/>
          </a:prstGeom>
        </p:spPr>
      </p:pic>
    </p:spTree>
    <p:extLst>
      <p:ext uri="{BB962C8B-B14F-4D97-AF65-F5344CB8AC3E}">
        <p14:creationId xmlns:p14="http://schemas.microsoft.com/office/powerpoint/2010/main" val="14285932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t>
            </a:r>
            <a:endParaRPr lang="en-US" dirty="0"/>
          </a:p>
        </p:txBody>
      </p:sp>
      <p:pic>
        <p:nvPicPr>
          <p:cNvPr id="4" name="Content Placeholder 3"/>
          <p:cNvPicPr>
            <a:picLocks noGrp="1" noChangeAspect="1"/>
          </p:cNvPicPr>
          <p:nvPr>
            <p:ph idx="1"/>
          </p:nvPr>
        </p:nvPicPr>
        <p:blipFill>
          <a:blip r:embed="rId3"/>
          <a:stretch>
            <a:fillRect/>
          </a:stretch>
        </p:blipFill>
        <p:spPr>
          <a:xfrm>
            <a:off x="2258451" y="2120900"/>
            <a:ext cx="7681447" cy="4051300"/>
          </a:xfrm>
          <a:prstGeom prst="rect">
            <a:avLst/>
          </a:prstGeom>
        </p:spPr>
      </p:pic>
    </p:spTree>
    <p:extLst>
      <p:ext uri="{BB962C8B-B14F-4D97-AF65-F5344CB8AC3E}">
        <p14:creationId xmlns:p14="http://schemas.microsoft.com/office/powerpoint/2010/main" val="12427451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layering</a:t>
            </a:r>
            <a:endParaRPr lang="en-US" dirty="0"/>
          </a:p>
        </p:txBody>
      </p:sp>
      <p:pic>
        <p:nvPicPr>
          <p:cNvPr id="4" name="Content Placeholder 3"/>
          <p:cNvPicPr>
            <a:picLocks noGrp="1" noChangeAspect="1"/>
          </p:cNvPicPr>
          <p:nvPr>
            <p:ph idx="1"/>
          </p:nvPr>
        </p:nvPicPr>
        <p:blipFill>
          <a:blip r:embed="rId2"/>
          <a:stretch>
            <a:fillRect/>
          </a:stretch>
        </p:blipFill>
        <p:spPr>
          <a:xfrm>
            <a:off x="2189306" y="2120900"/>
            <a:ext cx="7819738" cy="4051300"/>
          </a:xfrm>
          <a:prstGeom prst="rect">
            <a:avLst/>
          </a:prstGeom>
        </p:spPr>
      </p:pic>
    </p:spTree>
    <p:extLst>
      <p:ext uri="{BB962C8B-B14F-4D97-AF65-F5344CB8AC3E}">
        <p14:creationId xmlns:p14="http://schemas.microsoft.com/office/powerpoint/2010/main" val="2441130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 pooling</a:t>
            </a:r>
            <a:endParaRPr lang="en-US" dirty="0"/>
          </a:p>
        </p:txBody>
      </p:sp>
      <p:pic>
        <p:nvPicPr>
          <p:cNvPr id="4" name="Content Placeholder 3"/>
          <p:cNvPicPr>
            <a:picLocks noGrp="1" noChangeAspect="1"/>
          </p:cNvPicPr>
          <p:nvPr>
            <p:ph idx="1"/>
          </p:nvPr>
        </p:nvPicPr>
        <p:blipFill>
          <a:blip r:embed="rId2"/>
          <a:stretch>
            <a:fillRect/>
          </a:stretch>
        </p:blipFill>
        <p:spPr>
          <a:xfrm>
            <a:off x="2016748" y="2120900"/>
            <a:ext cx="8164854" cy="4051300"/>
          </a:xfrm>
          <a:prstGeom prst="rect">
            <a:avLst/>
          </a:prstGeom>
        </p:spPr>
      </p:pic>
      <p:graphicFrame>
        <p:nvGraphicFramePr>
          <p:cNvPr id="5" name="Diagram 4"/>
          <p:cNvGraphicFramePr/>
          <p:nvPr>
            <p:extLst>
              <p:ext uri="{D42A27DB-BD31-4B8C-83A1-F6EECF244321}">
                <p14:modId xmlns:p14="http://schemas.microsoft.com/office/powerpoint/2010/main" val="1256192334"/>
              </p:ext>
            </p:extLst>
          </p:nvPr>
        </p:nvGraphicFramePr>
        <p:xfrm>
          <a:off x="1285702" y="6489469"/>
          <a:ext cx="9044247"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67229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Pooling layer</a:t>
            </a:r>
            <a:endParaRPr lang="en-US" dirty="0"/>
          </a:p>
        </p:txBody>
      </p:sp>
      <p:pic>
        <p:nvPicPr>
          <p:cNvPr id="4" name="Content Placeholder 3"/>
          <p:cNvPicPr>
            <a:picLocks noGrp="1" noChangeAspect="1"/>
          </p:cNvPicPr>
          <p:nvPr>
            <p:ph idx="1"/>
          </p:nvPr>
        </p:nvPicPr>
        <p:blipFill>
          <a:blip r:embed="rId2"/>
          <a:stretch>
            <a:fillRect/>
          </a:stretch>
        </p:blipFill>
        <p:spPr>
          <a:xfrm>
            <a:off x="2235392" y="2120900"/>
            <a:ext cx="7727565" cy="4051300"/>
          </a:xfrm>
          <a:prstGeom prst="rect">
            <a:avLst/>
          </a:prstGeom>
        </p:spPr>
      </p:pic>
    </p:spTree>
    <p:extLst>
      <p:ext uri="{BB962C8B-B14F-4D97-AF65-F5344CB8AC3E}">
        <p14:creationId xmlns:p14="http://schemas.microsoft.com/office/powerpoint/2010/main" val="27846925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ReLUs</a:t>
            </a:r>
            <a:endParaRPr lang="en-US" dirty="0"/>
          </a:p>
        </p:txBody>
      </p:sp>
      <p:pic>
        <p:nvPicPr>
          <p:cNvPr id="4" name="Content Placeholder 3"/>
          <p:cNvPicPr>
            <a:picLocks noGrp="1" noChangeAspect="1"/>
          </p:cNvPicPr>
          <p:nvPr>
            <p:ph idx="1"/>
          </p:nvPr>
        </p:nvPicPr>
        <p:blipFill>
          <a:blip r:embed="rId2"/>
          <a:stretch>
            <a:fillRect/>
          </a:stretch>
        </p:blipFill>
        <p:spPr>
          <a:xfrm>
            <a:off x="2176228" y="2120900"/>
            <a:ext cx="7845893" cy="4051300"/>
          </a:xfrm>
          <a:prstGeom prst="rect">
            <a:avLst/>
          </a:prstGeom>
        </p:spPr>
      </p:pic>
    </p:spTree>
    <p:extLst>
      <p:ext uri="{BB962C8B-B14F-4D97-AF65-F5344CB8AC3E}">
        <p14:creationId xmlns:p14="http://schemas.microsoft.com/office/powerpoint/2010/main" val="20987343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Relu</a:t>
            </a:r>
            <a:r>
              <a:rPr lang="en-US" dirty="0" smtClean="0"/>
              <a:t> pooling</a:t>
            </a:r>
            <a:endParaRPr lang="en-US" dirty="0"/>
          </a:p>
        </p:txBody>
      </p:sp>
      <p:pic>
        <p:nvPicPr>
          <p:cNvPr id="4" name="Content Placeholder 3"/>
          <p:cNvPicPr>
            <a:picLocks noGrp="1" noChangeAspect="1"/>
          </p:cNvPicPr>
          <p:nvPr>
            <p:ph idx="1"/>
          </p:nvPr>
        </p:nvPicPr>
        <p:blipFill>
          <a:blip r:embed="rId2"/>
          <a:stretch>
            <a:fillRect/>
          </a:stretch>
        </p:blipFill>
        <p:spPr>
          <a:xfrm>
            <a:off x="2269358" y="2120900"/>
            <a:ext cx="7659633" cy="4051300"/>
          </a:xfrm>
          <a:prstGeom prst="rect">
            <a:avLst/>
          </a:prstGeom>
        </p:spPr>
      </p:pic>
    </p:spTree>
    <p:extLst>
      <p:ext uri="{BB962C8B-B14F-4D97-AF65-F5344CB8AC3E}">
        <p14:creationId xmlns:p14="http://schemas.microsoft.com/office/powerpoint/2010/main" val="15880259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stacking</a:t>
            </a:r>
            <a:endParaRPr lang="en-US" dirty="0"/>
          </a:p>
        </p:txBody>
      </p:sp>
      <p:pic>
        <p:nvPicPr>
          <p:cNvPr id="4" name="Content Placeholder 3"/>
          <p:cNvPicPr>
            <a:picLocks noGrp="1" noChangeAspect="1"/>
          </p:cNvPicPr>
          <p:nvPr>
            <p:ph idx="1"/>
          </p:nvPr>
        </p:nvPicPr>
        <p:blipFill>
          <a:blip r:embed="rId2"/>
          <a:stretch>
            <a:fillRect/>
          </a:stretch>
        </p:blipFill>
        <p:spPr>
          <a:xfrm>
            <a:off x="1935892" y="2120900"/>
            <a:ext cx="8326566" cy="4051300"/>
          </a:xfrm>
          <a:prstGeom prst="rect">
            <a:avLst/>
          </a:prstGeom>
        </p:spPr>
      </p:pic>
    </p:spTree>
    <p:extLst>
      <p:ext uri="{BB962C8B-B14F-4D97-AF65-F5344CB8AC3E}">
        <p14:creationId xmlns:p14="http://schemas.microsoft.com/office/powerpoint/2010/main" val="12845423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(densely</a:t>
            </a:r>
            <a:r>
              <a:rPr lang="en-US" dirty="0"/>
              <a:t>)</a:t>
            </a:r>
            <a:r>
              <a:rPr lang="en-US" dirty="0" smtClean="0"/>
              <a:t> connected layer</a:t>
            </a:r>
            <a:endParaRPr lang="en-US" dirty="0"/>
          </a:p>
        </p:txBody>
      </p:sp>
      <p:pic>
        <p:nvPicPr>
          <p:cNvPr id="4" name="Content Placeholder 3"/>
          <p:cNvPicPr>
            <a:picLocks noGrp="1" noChangeAspect="1"/>
          </p:cNvPicPr>
          <p:nvPr>
            <p:ph idx="1"/>
          </p:nvPr>
        </p:nvPicPr>
        <p:blipFill>
          <a:blip r:embed="rId2"/>
          <a:stretch>
            <a:fillRect/>
          </a:stretch>
        </p:blipFill>
        <p:spPr>
          <a:xfrm>
            <a:off x="2297839" y="2120900"/>
            <a:ext cx="7602672" cy="4051300"/>
          </a:xfrm>
          <a:prstGeom prst="rect">
            <a:avLst/>
          </a:prstGeom>
        </p:spPr>
      </p:pic>
      <p:graphicFrame>
        <p:nvGraphicFramePr>
          <p:cNvPr id="5" name="Diagram 4"/>
          <p:cNvGraphicFramePr/>
          <p:nvPr>
            <p:extLst>
              <p:ext uri="{D42A27DB-BD31-4B8C-83A1-F6EECF244321}">
                <p14:modId xmlns:p14="http://schemas.microsoft.com/office/powerpoint/2010/main" val="3210428293"/>
              </p:ext>
            </p:extLst>
          </p:nvPr>
        </p:nvGraphicFramePr>
        <p:xfrm>
          <a:off x="942109" y="6428509"/>
          <a:ext cx="9531927"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95108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a:t>
            </a:r>
            <a:r>
              <a:rPr lang="en-US" dirty="0" err="1" smtClean="0"/>
              <a:t>densley</a:t>
            </a:r>
            <a:r>
              <a:rPr lang="en-US" dirty="0" smtClean="0"/>
              <a:t>) connected layer</a:t>
            </a:r>
            <a:endParaRPr lang="en-US" dirty="0"/>
          </a:p>
        </p:txBody>
      </p:sp>
      <p:sp>
        <p:nvSpPr>
          <p:cNvPr id="8" name="Text Placeholder 7"/>
          <p:cNvSpPr>
            <a:spLocks noGrp="1"/>
          </p:cNvSpPr>
          <p:nvPr>
            <p:ph type="body" idx="1"/>
          </p:nvPr>
        </p:nvSpPr>
        <p:spPr/>
        <p:txBody>
          <a:bodyPr/>
          <a:lstStyle/>
          <a:p>
            <a:r>
              <a:rPr lang="en-US" dirty="0" smtClean="0"/>
              <a:t>Predicting an X (input to CNN is an “X”)</a:t>
            </a:r>
            <a:endParaRPr lang="en-US" dirty="0"/>
          </a:p>
        </p:txBody>
      </p:sp>
      <p:pic>
        <p:nvPicPr>
          <p:cNvPr id="5" name="Content Placeholder 4"/>
          <p:cNvPicPr>
            <a:picLocks noGrp="1" noChangeAspect="1"/>
          </p:cNvPicPr>
          <p:nvPr>
            <p:ph sz="half" idx="2"/>
          </p:nvPr>
        </p:nvPicPr>
        <p:blipFill>
          <a:blip r:embed="rId2"/>
          <a:stretch>
            <a:fillRect/>
          </a:stretch>
        </p:blipFill>
        <p:spPr>
          <a:xfrm>
            <a:off x="1069975" y="3188847"/>
            <a:ext cx="4754563" cy="2401180"/>
          </a:xfrm>
          <a:prstGeom prst="rect">
            <a:avLst/>
          </a:prstGeom>
        </p:spPr>
      </p:pic>
      <p:sp>
        <p:nvSpPr>
          <p:cNvPr id="9" name="Text Placeholder 8"/>
          <p:cNvSpPr>
            <a:spLocks noGrp="1"/>
          </p:cNvSpPr>
          <p:nvPr>
            <p:ph type="body" sz="quarter" idx="3"/>
          </p:nvPr>
        </p:nvSpPr>
        <p:spPr/>
        <p:txBody>
          <a:bodyPr/>
          <a:lstStyle/>
          <a:p>
            <a:r>
              <a:rPr lang="en-US" dirty="0" smtClean="0"/>
              <a:t>Predicting an O (input to CNN is an “O” instead of an X)</a:t>
            </a:r>
            <a:endParaRPr lang="en-US" dirty="0"/>
          </a:p>
        </p:txBody>
      </p:sp>
      <p:sp>
        <p:nvSpPr>
          <p:cNvPr id="10" name="Content Placeholder 9"/>
          <p:cNvSpPr>
            <a:spLocks noGrp="1"/>
          </p:cNvSpPr>
          <p:nvPr>
            <p:ph sz="quarter" idx="4"/>
          </p:nvPr>
        </p:nvSpPr>
        <p:spPr>
          <a:xfrm>
            <a:off x="6373368" y="2834072"/>
            <a:ext cx="4754880" cy="3291840"/>
          </a:xfrm>
        </p:spPr>
        <p:txBody>
          <a:bodyPr/>
          <a:lstStyle/>
          <a:p>
            <a:endParaRPr lang="en-US" dirty="0"/>
          </a:p>
        </p:txBody>
      </p:sp>
      <p:pic>
        <p:nvPicPr>
          <p:cNvPr id="7" name="Picture 6"/>
          <p:cNvPicPr>
            <a:picLocks noChangeAspect="1"/>
          </p:cNvPicPr>
          <p:nvPr/>
        </p:nvPicPr>
        <p:blipFill>
          <a:blip r:embed="rId3"/>
          <a:stretch>
            <a:fillRect/>
          </a:stretch>
        </p:blipFill>
        <p:spPr>
          <a:xfrm>
            <a:off x="6364224" y="3188847"/>
            <a:ext cx="4743658" cy="2401180"/>
          </a:xfrm>
          <a:prstGeom prst="rect">
            <a:avLst/>
          </a:prstGeom>
        </p:spPr>
      </p:pic>
    </p:spTree>
    <p:extLst>
      <p:ext uri="{BB962C8B-B14F-4D97-AF65-F5344CB8AC3E}">
        <p14:creationId xmlns:p14="http://schemas.microsoft.com/office/powerpoint/2010/main" val="977322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 for book</a:t>
            </a:r>
            <a:endParaRPr lang="en-US" dirty="0"/>
          </a:p>
        </p:txBody>
      </p:sp>
      <p:sp>
        <p:nvSpPr>
          <p:cNvPr id="5" name="Text Placeholder 4"/>
          <p:cNvSpPr>
            <a:spLocks noGrp="1"/>
          </p:cNvSpPr>
          <p:nvPr>
            <p:ph type="body" idx="1"/>
          </p:nvPr>
        </p:nvSpPr>
        <p:spPr/>
        <p:txBody>
          <a:bodyPr>
            <a:normAutofit fontScale="85000" lnSpcReduction="20000"/>
          </a:bodyPr>
          <a:lstStyle/>
          <a:p>
            <a:r>
              <a:rPr lang="en-US" dirty="0" smtClean="0"/>
              <a:t>Jill </a:t>
            </a:r>
            <a:r>
              <a:rPr lang="en-US" dirty="0" err="1" smtClean="0"/>
              <a:t>Bolte</a:t>
            </a:r>
            <a:r>
              <a:rPr lang="en-US" dirty="0" smtClean="0"/>
              <a:t> Taylor’s Book which narrates her experience with a major stroke in her left hemisphere.</a:t>
            </a:r>
            <a:endParaRPr lang="en-US" dirty="0"/>
          </a:p>
        </p:txBody>
      </p:sp>
      <p:pic>
        <p:nvPicPr>
          <p:cNvPr id="4" name="Content Placeholder 3" descr="A neuroanatomist’s &lt;strong&gt;stroke of insight&lt;/strong&gt; « Mind Hack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21230" y="2743200"/>
            <a:ext cx="2252052" cy="3292475"/>
          </a:xfrm>
        </p:spPr>
      </p:pic>
      <p:sp>
        <p:nvSpPr>
          <p:cNvPr id="6" name="Text Placeholder 5"/>
          <p:cNvSpPr>
            <a:spLocks noGrp="1"/>
          </p:cNvSpPr>
          <p:nvPr>
            <p:ph type="body" sz="quarter" idx="3"/>
          </p:nvPr>
        </p:nvSpPr>
        <p:spPr/>
        <p:txBody>
          <a:bodyPr>
            <a:normAutofit fontScale="77500" lnSpcReduction="20000"/>
          </a:bodyPr>
          <a:lstStyle/>
          <a:p>
            <a:pPr algn="ctr"/>
            <a:r>
              <a:rPr lang="en-US" dirty="0" smtClean="0"/>
              <a:t>Jill </a:t>
            </a:r>
            <a:r>
              <a:rPr lang="en-US" dirty="0" err="1" smtClean="0"/>
              <a:t>Bolte</a:t>
            </a:r>
            <a:r>
              <a:rPr lang="en-US" dirty="0" smtClean="0"/>
              <a:t> Taylor is an American neuroanatomist, motivational speaker, author, and CEO of My Stroke of Insight, Inc.</a:t>
            </a:r>
            <a:endParaRPr lang="en-US" dirty="0"/>
          </a:p>
        </p:txBody>
      </p:sp>
      <p:pic>
        <p:nvPicPr>
          <p:cNvPr id="9" name="Content Placeholder 8" descr="Taming the Beast: Choosing the Mind We Want | Theosophy Watch"/>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402629" y="3017837"/>
            <a:ext cx="2454508" cy="3017838"/>
          </a:xfrm>
        </p:spPr>
      </p:pic>
    </p:spTree>
    <p:extLst>
      <p:ext uri="{BB962C8B-B14F-4D97-AF65-F5344CB8AC3E}">
        <p14:creationId xmlns:p14="http://schemas.microsoft.com/office/powerpoint/2010/main" val="3435869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(deep learning)</a:t>
            </a:r>
            <a:endParaRPr lang="en-US" dirty="0"/>
          </a:p>
        </p:txBody>
      </p:sp>
      <p:pic>
        <p:nvPicPr>
          <p:cNvPr id="8" name="Content Placeholder 7"/>
          <p:cNvPicPr>
            <a:picLocks noGrp="1" noChangeAspect="1"/>
          </p:cNvPicPr>
          <p:nvPr>
            <p:ph idx="1"/>
          </p:nvPr>
        </p:nvPicPr>
        <p:blipFill>
          <a:blip r:embed="rId2"/>
          <a:stretch>
            <a:fillRect/>
          </a:stretch>
        </p:blipFill>
        <p:spPr>
          <a:xfrm>
            <a:off x="2151215" y="2947897"/>
            <a:ext cx="7147956" cy="3667647"/>
          </a:xfrm>
          <a:prstGeom prst="rect">
            <a:avLst/>
          </a:prstGeom>
        </p:spPr>
      </p:pic>
      <p:sp>
        <p:nvSpPr>
          <p:cNvPr id="9" name="TextBox 8"/>
          <p:cNvSpPr txBox="1"/>
          <p:nvPr/>
        </p:nvSpPr>
        <p:spPr>
          <a:xfrm>
            <a:off x="2006138" y="2022764"/>
            <a:ext cx="8002386" cy="646331"/>
          </a:xfrm>
          <a:prstGeom prst="rect">
            <a:avLst/>
          </a:prstGeom>
          <a:noFill/>
        </p:spPr>
        <p:txBody>
          <a:bodyPr wrap="square" rtlCol="0">
            <a:spAutoFit/>
          </a:bodyPr>
          <a:lstStyle/>
          <a:p>
            <a:r>
              <a:rPr lang="en-US" dirty="0" smtClean="0"/>
              <a:t>Input image is unknown.  We wish to run it through the CNN we “trained” to find out whether the image is an X or an O. </a:t>
            </a:r>
            <a:endParaRPr lang="en-US" dirty="0"/>
          </a:p>
        </p:txBody>
      </p:sp>
    </p:spTree>
    <p:extLst>
      <p:ext uri="{BB962C8B-B14F-4D97-AF65-F5344CB8AC3E}">
        <p14:creationId xmlns:p14="http://schemas.microsoft.com/office/powerpoint/2010/main" val="4603456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Training (deep learning)</a:t>
            </a:r>
            <a:endParaRPr lang="en-US" dirty="0"/>
          </a:p>
        </p:txBody>
      </p:sp>
      <p:pic>
        <p:nvPicPr>
          <p:cNvPr id="11" name="Content Placeholder 10"/>
          <p:cNvPicPr>
            <a:picLocks noGrp="1" noChangeAspect="1"/>
          </p:cNvPicPr>
          <p:nvPr>
            <p:ph idx="1"/>
          </p:nvPr>
        </p:nvPicPr>
        <p:blipFill>
          <a:blip r:embed="rId2"/>
          <a:stretch>
            <a:fillRect/>
          </a:stretch>
        </p:blipFill>
        <p:spPr>
          <a:xfrm>
            <a:off x="354454" y="1721889"/>
            <a:ext cx="5102785" cy="2628438"/>
          </a:xfrm>
          <a:prstGeom prst="rect">
            <a:avLst/>
          </a:prstGeom>
        </p:spPr>
      </p:pic>
      <p:graphicFrame>
        <p:nvGraphicFramePr>
          <p:cNvPr id="13" name="Diagram 12"/>
          <p:cNvGraphicFramePr/>
          <p:nvPr>
            <p:extLst>
              <p:ext uri="{D42A27DB-BD31-4B8C-83A1-F6EECF244321}">
                <p14:modId xmlns:p14="http://schemas.microsoft.com/office/powerpoint/2010/main" val="255754027"/>
              </p:ext>
            </p:extLst>
          </p:nvPr>
        </p:nvGraphicFramePr>
        <p:xfrm>
          <a:off x="354452" y="4638500"/>
          <a:ext cx="10388191" cy="2078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p:cNvPicPr>
            <a:picLocks noChangeAspect="1"/>
          </p:cNvPicPr>
          <p:nvPr/>
        </p:nvPicPr>
        <p:blipFill>
          <a:blip r:embed="rId8"/>
          <a:stretch>
            <a:fillRect/>
          </a:stretch>
        </p:blipFill>
        <p:spPr>
          <a:xfrm>
            <a:off x="5558951" y="1721889"/>
            <a:ext cx="5183693" cy="2628438"/>
          </a:xfrm>
          <a:prstGeom prst="rect">
            <a:avLst/>
          </a:prstGeom>
        </p:spPr>
      </p:pic>
    </p:spTree>
    <p:extLst>
      <p:ext uri="{BB962C8B-B14F-4D97-AF65-F5344CB8AC3E}">
        <p14:creationId xmlns:p14="http://schemas.microsoft.com/office/powerpoint/2010/main" val="2361983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83170258"/>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16438" y="1853121"/>
            <a:ext cx="4047883" cy="923330"/>
          </a:xfrm>
          <a:prstGeom prst="rect">
            <a:avLst/>
          </a:prstGeom>
          <a:noFill/>
        </p:spPr>
        <p:txBody>
          <a:bodyPr wrap="square" rtlCol="0">
            <a:spAutoFit/>
          </a:bodyPr>
          <a:lstStyle/>
          <a:p>
            <a:r>
              <a:rPr lang="en-US" dirty="0" smtClean="0"/>
              <a:t>#1: Filters are placed on part of the original image to create an activation map (matrix of data)</a:t>
            </a:r>
            <a:endParaRPr lang="en-US" dirty="0"/>
          </a:p>
        </p:txBody>
      </p:sp>
      <p:sp>
        <p:nvSpPr>
          <p:cNvPr id="8" name="TextBox 7"/>
          <p:cNvSpPr txBox="1"/>
          <p:nvPr/>
        </p:nvSpPr>
        <p:spPr>
          <a:xfrm>
            <a:off x="7919258" y="1853120"/>
            <a:ext cx="3962400" cy="923330"/>
          </a:xfrm>
          <a:prstGeom prst="rect">
            <a:avLst/>
          </a:prstGeom>
          <a:noFill/>
        </p:spPr>
        <p:txBody>
          <a:bodyPr wrap="square" rtlCol="0">
            <a:spAutoFit/>
          </a:bodyPr>
          <a:lstStyle/>
          <a:p>
            <a:r>
              <a:rPr lang="en-US" dirty="0" smtClean="0"/>
              <a:t>#2: Responsible for reducing the dimension (size) of the activation maps</a:t>
            </a:r>
            <a:endParaRPr lang="en-US" dirty="0"/>
          </a:p>
        </p:txBody>
      </p:sp>
      <p:sp>
        <p:nvSpPr>
          <p:cNvPr id="9" name="TextBox 8"/>
          <p:cNvSpPr txBox="1"/>
          <p:nvPr/>
        </p:nvSpPr>
        <p:spPr>
          <a:xfrm>
            <a:off x="316438" y="4455623"/>
            <a:ext cx="4020729" cy="923330"/>
          </a:xfrm>
          <a:prstGeom prst="rect">
            <a:avLst/>
          </a:prstGeom>
          <a:noFill/>
        </p:spPr>
        <p:txBody>
          <a:bodyPr wrap="square" rtlCol="0">
            <a:spAutoFit/>
          </a:bodyPr>
          <a:lstStyle/>
          <a:p>
            <a:r>
              <a:rPr lang="en-US" dirty="0" smtClean="0"/>
              <a:t>#3: Values from activation maps are transformed by an activation function</a:t>
            </a:r>
            <a:endParaRPr lang="en-US" dirty="0"/>
          </a:p>
        </p:txBody>
      </p:sp>
      <p:sp>
        <p:nvSpPr>
          <p:cNvPr id="10" name="TextBox 9"/>
          <p:cNvSpPr txBox="1"/>
          <p:nvPr/>
        </p:nvSpPr>
        <p:spPr>
          <a:xfrm>
            <a:off x="7919258" y="4439289"/>
            <a:ext cx="3613265" cy="923330"/>
          </a:xfrm>
          <a:prstGeom prst="rect">
            <a:avLst/>
          </a:prstGeom>
          <a:noFill/>
        </p:spPr>
        <p:txBody>
          <a:bodyPr wrap="square" rtlCol="0">
            <a:spAutoFit/>
          </a:bodyPr>
          <a:lstStyle/>
          <a:p>
            <a:r>
              <a:rPr lang="en-US" dirty="0" smtClean="0"/>
              <a:t>#4: This is an output layer that is placed at the end of the neural network</a:t>
            </a:r>
            <a:endParaRPr lang="en-US" dirty="0"/>
          </a:p>
        </p:txBody>
      </p:sp>
      <p:pic>
        <p:nvPicPr>
          <p:cNvPr id="11" name="Picture 10"/>
          <p:cNvPicPr>
            <a:picLocks noChangeAspect="1"/>
          </p:cNvPicPr>
          <p:nvPr/>
        </p:nvPicPr>
        <p:blipFill>
          <a:blip r:embed="rId7"/>
          <a:stretch>
            <a:fillRect/>
          </a:stretch>
        </p:blipFill>
        <p:spPr>
          <a:xfrm>
            <a:off x="121920" y="2803883"/>
            <a:ext cx="2105891" cy="1036544"/>
          </a:xfrm>
          <a:prstGeom prst="rect">
            <a:avLst/>
          </a:prstGeom>
        </p:spPr>
      </p:pic>
      <p:pic>
        <p:nvPicPr>
          <p:cNvPr id="12" name="Picture 11"/>
          <p:cNvPicPr>
            <a:picLocks noChangeAspect="1"/>
          </p:cNvPicPr>
          <p:nvPr/>
        </p:nvPicPr>
        <p:blipFill>
          <a:blip r:embed="rId8"/>
          <a:stretch>
            <a:fillRect/>
          </a:stretch>
        </p:blipFill>
        <p:spPr>
          <a:xfrm>
            <a:off x="2276283" y="3407981"/>
            <a:ext cx="2060884" cy="1047642"/>
          </a:xfrm>
          <a:prstGeom prst="rect">
            <a:avLst/>
          </a:prstGeom>
        </p:spPr>
      </p:pic>
      <p:pic>
        <p:nvPicPr>
          <p:cNvPr id="13" name="Picture 12"/>
          <p:cNvPicPr>
            <a:picLocks noChangeAspect="1"/>
          </p:cNvPicPr>
          <p:nvPr/>
        </p:nvPicPr>
        <p:blipFill>
          <a:blip r:embed="rId9"/>
          <a:stretch>
            <a:fillRect/>
          </a:stretch>
        </p:blipFill>
        <p:spPr>
          <a:xfrm>
            <a:off x="8034510" y="2866946"/>
            <a:ext cx="2977083" cy="1481846"/>
          </a:xfrm>
          <a:prstGeom prst="rect">
            <a:avLst/>
          </a:prstGeom>
        </p:spPr>
      </p:pic>
      <p:pic>
        <p:nvPicPr>
          <p:cNvPr id="1028" name="Picture 4" descr="ReLU func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4915" y="5174696"/>
            <a:ext cx="2255116" cy="15899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1"/>
          <a:stretch>
            <a:fillRect/>
          </a:stretch>
        </p:blipFill>
        <p:spPr>
          <a:xfrm>
            <a:off x="8957115" y="5174696"/>
            <a:ext cx="2649232" cy="1568581"/>
          </a:xfrm>
          <a:prstGeom prst="rect">
            <a:avLst/>
          </a:prstGeom>
        </p:spPr>
      </p:pic>
    </p:spTree>
    <p:extLst>
      <p:ext uri="{BB962C8B-B14F-4D97-AF65-F5344CB8AC3E}">
        <p14:creationId xmlns:p14="http://schemas.microsoft.com/office/powerpoint/2010/main" val="2956513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a:t>
            </a:r>
            <a:endParaRPr lang="en-US" dirty="0"/>
          </a:p>
        </p:txBody>
      </p:sp>
      <p:pic>
        <p:nvPicPr>
          <p:cNvPr id="6" name="Content Placeholder 5"/>
          <p:cNvPicPr>
            <a:picLocks noGrp="1" noChangeAspect="1"/>
          </p:cNvPicPr>
          <p:nvPr>
            <p:ph idx="1"/>
          </p:nvPr>
        </p:nvPicPr>
        <p:blipFill>
          <a:blip r:embed="rId3"/>
          <a:stretch>
            <a:fillRect/>
          </a:stretch>
        </p:blipFill>
        <p:spPr>
          <a:xfrm>
            <a:off x="838200" y="803213"/>
            <a:ext cx="6711950" cy="4784849"/>
          </a:xfrm>
          <a:prstGeom prst="rect">
            <a:avLst/>
          </a:prstGeom>
        </p:spPr>
      </p:pic>
      <p:sp>
        <p:nvSpPr>
          <p:cNvPr id="5" name="Text Placeholder 4"/>
          <p:cNvSpPr>
            <a:spLocks noGrp="1"/>
          </p:cNvSpPr>
          <p:nvPr>
            <p:ph type="body" sz="half" idx="2"/>
          </p:nvPr>
        </p:nvSpPr>
        <p:spPr>
          <a:xfrm>
            <a:off x="8549640" y="2423160"/>
            <a:ext cx="2971800" cy="3257204"/>
          </a:xfrm>
        </p:spPr>
        <p:txBody>
          <a:bodyPr>
            <a:normAutofit fontScale="85000" lnSpcReduction="20000"/>
          </a:bodyPr>
          <a:lstStyle/>
          <a:p>
            <a:r>
              <a:rPr lang="en-US" sz="2100" dirty="0" smtClean="0"/>
              <a:t>Training a neural network consists </a:t>
            </a:r>
            <a:r>
              <a:rPr lang="en-US" sz="2100" dirty="0"/>
              <a:t>of the specification of a loss function, optimizer, and other metrics to evaluate the objects</a:t>
            </a:r>
            <a:r>
              <a:rPr lang="en-US" sz="2100" dirty="0" smtClean="0"/>
              <a:t>.  Back </a:t>
            </a:r>
            <a:r>
              <a:rPr lang="en-US" sz="2100" dirty="0" err="1" smtClean="0"/>
              <a:t>propogation</a:t>
            </a:r>
            <a:r>
              <a:rPr lang="en-US" sz="2100" dirty="0" smtClean="0"/>
              <a:t>, as mentioned earlier, is a useful training technique.  </a:t>
            </a:r>
            <a:endParaRPr lang="en-US" sz="2100" dirty="0"/>
          </a:p>
          <a:p>
            <a:r>
              <a:rPr lang="en-US" sz="2100" dirty="0"/>
              <a:t>Once all parameters and configuration settings are in place, it is time to fit the model to the data.  </a:t>
            </a:r>
            <a:endParaRPr lang="en-US" sz="2100" dirty="0" smtClean="0"/>
          </a:p>
          <a:p>
            <a:endParaRPr lang="en-US" dirty="0"/>
          </a:p>
        </p:txBody>
      </p:sp>
    </p:spTree>
    <p:extLst>
      <p:ext uri="{BB962C8B-B14F-4D97-AF65-F5344CB8AC3E}">
        <p14:creationId xmlns:p14="http://schemas.microsoft.com/office/powerpoint/2010/main" val="9456072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Improvements to Convolutional neural networks</a:t>
            </a:r>
            <a:endParaRPr lang="en-US" dirty="0"/>
          </a:p>
        </p:txBody>
      </p:sp>
      <p:sp>
        <p:nvSpPr>
          <p:cNvPr id="14" name="TextBox 13"/>
          <p:cNvSpPr txBox="1"/>
          <p:nvPr/>
        </p:nvSpPr>
        <p:spPr>
          <a:xfrm>
            <a:off x="8003357" y="1932495"/>
            <a:ext cx="3949831"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85497220"/>
              </p:ext>
            </p:extLst>
          </p:nvPr>
        </p:nvGraphicFramePr>
        <p:xfrm>
          <a:off x="382662" y="1957406"/>
          <a:ext cx="7126501" cy="4826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9814472" y="484632"/>
            <a:ext cx="1463127" cy="1472774"/>
          </a:xfrm>
          <a:prstGeom prst="rect">
            <a:avLst/>
          </a:prstGeom>
        </p:spPr>
      </p:pic>
      <p:pic>
        <p:nvPicPr>
          <p:cNvPr id="4" name="Picture 3"/>
          <p:cNvPicPr>
            <a:picLocks noChangeAspect="1"/>
          </p:cNvPicPr>
          <p:nvPr/>
        </p:nvPicPr>
        <p:blipFill>
          <a:blip r:embed="rId9"/>
          <a:stretch>
            <a:fillRect/>
          </a:stretch>
        </p:blipFill>
        <p:spPr>
          <a:xfrm>
            <a:off x="7878382" y="3595367"/>
            <a:ext cx="4199780" cy="2594844"/>
          </a:xfrm>
          <a:prstGeom prst="rect">
            <a:avLst/>
          </a:prstGeom>
        </p:spPr>
      </p:pic>
      <p:sp>
        <p:nvSpPr>
          <p:cNvPr id="5" name="TextBox 4"/>
          <p:cNvSpPr txBox="1"/>
          <p:nvPr/>
        </p:nvSpPr>
        <p:spPr>
          <a:xfrm>
            <a:off x="7991302" y="2842953"/>
            <a:ext cx="3890356" cy="646331"/>
          </a:xfrm>
          <a:prstGeom prst="rect">
            <a:avLst/>
          </a:prstGeom>
          <a:noFill/>
        </p:spPr>
        <p:txBody>
          <a:bodyPr wrap="square" rtlCol="0">
            <a:spAutoFit/>
          </a:bodyPr>
          <a:lstStyle/>
          <a:p>
            <a:r>
              <a:rPr lang="en-US" dirty="0" smtClean="0"/>
              <a:t>R-CNN addresses the “object detection” problem.</a:t>
            </a:r>
            <a:endParaRPr lang="en-US" dirty="0"/>
          </a:p>
        </p:txBody>
      </p:sp>
    </p:spTree>
    <p:extLst>
      <p:ext uri="{BB962C8B-B14F-4D97-AF65-F5344CB8AC3E}">
        <p14:creationId xmlns:p14="http://schemas.microsoft.com/office/powerpoint/2010/main" val="31791398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R-CNN</a:t>
            </a:r>
            <a:endParaRPr lang="en-US" dirty="0"/>
          </a:p>
        </p:txBody>
      </p:sp>
      <p:pic>
        <p:nvPicPr>
          <p:cNvPr id="4" name="Content Placeholder 3"/>
          <p:cNvPicPr>
            <a:picLocks noGrp="1" noChangeAspect="1"/>
          </p:cNvPicPr>
          <p:nvPr>
            <p:ph idx="1"/>
          </p:nvPr>
        </p:nvPicPr>
        <p:blipFill>
          <a:blip r:embed="rId2"/>
          <a:stretch>
            <a:fillRect/>
          </a:stretch>
        </p:blipFill>
        <p:spPr>
          <a:xfrm>
            <a:off x="1069975" y="2380263"/>
            <a:ext cx="10058400" cy="3532574"/>
          </a:xfrm>
          <a:prstGeom prst="rect">
            <a:avLst/>
          </a:prstGeom>
        </p:spPr>
      </p:pic>
    </p:spTree>
    <p:extLst>
      <p:ext uri="{BB962C8B-B14F-4D97-AF65-F5344CB8AC3E}">
        <p14:creationId xmlns:p14="http://schemas.microsoft.com/office/powerpoint/2010/main" val="36255942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Improvements to convolutional neural networks</a:t>
            </a:r>
            <a:endParaRPr lang="en-US" dirty="0"/>
          </a:p>
        </p:txBody>
      </p:sp>
      <p:sp>
        <p:nvSpPr>
          <p:cNvPr id="3" name="Content Placeholder 2"/>
          <p:cNvSpPr>
            <a:spLocks noGrp="1"/>
          </p:cNvSpPr>
          <p:nvPr>
            <p:ph idx="1"/>
          </p:nvPr>
        </p:nvSpPr>
        <p:spPr/>
        <p:txBody>
          <a:bodyPr/>
          <a:lstStyle/>
          <a:p>
            <a:r>
              <a:rPr lang="en-US" dirty="0" smtClean="0"/>
              <a:t>One of the most common region proposal algorithms is </a:t>
            </a:r>
            <a:r>
              <a:rPr lang="en-US" i="1" dirty="0" smtClean="0"/>
              <a:t>selective search</a:t>
            </a:r>
            <a:r>
              <a:rPr lang="en-US" dirty="0" smtClean="0"/>
              <a:t>, which groups regions based on color, texture, size, and shape compatibility.</a:t>
            </a:r>
            <a:endParaRPr lang="en-US" dirty="0"/>
          </a:p>
        </p:txBody>
      </p:sp>
      <p:pic>
        <p:nvPicPr>
          <p:cNvPr id="4" name="Picture 3"/>
          <p:cNvPicPr>
            <a:picLocks noChangeAspect="1"/>
          </p:cNvPicPr>
          <p:nvPr/>
        </p:nvPicPr>
        <p:blipFill>
          <a:blip r:embed="rId2"/>
          <a:stretch>
            <a:fillRect/>
          </a:stretch>
        </p:blipFill>
        <p:spPr>
          <a:xfrm>
            <a:off x="1866034" y="2832908"/>
            <a:ext cx="6646199" cy="2741774"/>
          </a:xfrm>
          <a:prstGeom prst="rect">
            <a:avLst/>
          </a:prstGeom>
        </p:spPr>
      </p:pic>
      <p:sp>
        <p:nvSpPr>
          <p:cNvPr id="5" name="TextBox 4"/>
          <p:cNvSpPr txBox="1"/>
          <p:nvPr/>
        </p:nvSpPr>
        <p:spPr>
          <a:xfrm>
            <a:off x="1069848" y="5702531"/>
            <a:ext cx="9875243"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Begin with an </a:t>
            </a:r>
            <a:r>
              <a:rPr lang="en-US" sz="2000" dirty="0" err="1" smtClean="0"/>
              <a:t>oversegmented</a:t>
            </a:r>
            <a:r>
              <a:rPr lang="en-US" sz="2000" dirty="0" smtClean="0"/>
              <a:t> image (bottom) and group the adjacent regions based on similarity.  Continue hierarchically until the algorithm converges on all of the relevant objects in the image.  </a:t>
            </a:r>
            <a:endParaRPr lang="en-US" sz="2000" dirty="0"/>
          </a:p>
        </p:txBody>
      </p:sp>
    </p:spTree>
    <p:extLst>
      <p:ext uri="{BB962C8B-B14F-4D97-AF65-F5344CB8AC3E}">
        <p14:creationId xmlns:p14="http://schemas.microsoft.com/office/powerpoint/2010/main" val="8523705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Improvements to convolutional neural networks</a:t>
            </a:r>
            <a:endParaRPr lang="en-US" dirty="0"/>
          </a:p>
        </p:txBody>
      </p:sp>
      <p:sp>
        <p:nvSpPr>
          <p:cNvPr id="3" name="Content Placeholder 2"/>
          <p:cNvSpPr>
            <a:spLocks noGrp="1"/>
          </p:cNvSpPr>
          <p:nvPr>
            <p:ph idx="1"/>
          </p:nvPr>
        </p:nvSpPr>
        <p:spPr/>
        <p:txBody>
          <a:bodyPr/>
          <a:lstStyle/>
          <a:p>
            <a:r>
              <a:rPr lang="en-US" dirty="0" smtClean="0"/>
              <a:t>Improvements to the R-CNN were made recently, with the development of two new algorithms – one being the Fast R-CNN and the other being the Faster R-CNN algorithm.</a:t>
            </a:r>
            <a:endParaRPr lang="en-US" dirty="0"/>
          </a:p>
        </p:txBody>
      </p:sp>
      <p:pic>
        <p:nvPicPr>
          <p:cNvPr id="7" name="Picture 6"/>
          <p:cNvPicPr>
            <a:picLocks noChangeAspect="1"/>
          </p:cNvPicPr>
          <p:nvPr/>
        </p:nvPicPr>
        <p:blipFill>
          <a:blip r:embed="rId2"/>
          <a:stretch>
            <a:fillRect/>
          </a:stretch>
        </p:blipFill>
        <p:spPr>
          <a:xfrm>
            <a:off x="1420871" y="3396357"/>
            <a:ext cx="5434360" cy="3091271"/>
          </a:xfrm>
          <a:prstGeom prst="rect">
            <a:avLst/>
          </a:prstGeom>
        </p:spPr>
      </p:pic>
      <p:pic>
        <p:nvPicPr>
          <p:cNvPr id="9" name="Picture 8"/>
          <p:cNvPicPr>
            <a:picLocks noChangeAspect="1"/>
          </p:cNvPicPr>
          <p:nvPr/>
        </p:nvPicPr>
        <p:blipFill>
          <a:blip r:embed="rId3"/>
          <a:stretch>
            <a:fillRect/>
          </a:stretch>
        </p:blipFill>
        <p:spPr>
          <a:xfrm>
            <a:off x="7741936" y="3053510"/>
            <a:ext cx="3231835" cy="3668716"/>
          </a:xfrm>
          <a:prstGeom prst="rect">
            <a:avLst/>
          </a:prstGeom>
        </p:spPr>
      </p:pic>
    </p:spTree>
    <p:extLst>
      <p:ext uri="{BB962C8B-B14F-4D97-AF65-F5344CB8AC3E}">
        <p14:creationId xmlns:p14="http://schemas.microsoft.com/office/powerpoint/2010/main" val="14091463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YOLO</a:t>
            </a:r>
            <a:endParaRPr lang="en-US" dirty="0"/>
          </a:p>
        </p:txBody>
      </p:sp>
      <p:pic>
        <p:nvPicPr>
          <p:cNvPr id="11" name="Content Placeholder 10" descr="machine learning - &lt;strong&gt;Yolo&lt;/strong&gt; v1 bounding boxes during training step - Stack Overflow"/>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964" y="112914"/>
            <a:ext cx="6585083" cy="3705399"/>
          </a:xfrm>
        </p:spPr>
      </p:pic>
      <p:sp>
        <p:nvSpPr>
          <p:cNvPr id="10" name="Text Placeholder 9"/>
          <p:cNvSpPr>
            <a:spLocks noGrp="1"/>
          </p:cNvSpPr>
          <p:nvPr>
            <p:ph type="body" sz="half" idx="2"/>
          </p:nvPr>
        </p:nvSpPr>
        <p:spPr>
          <a:xfrm>
            <a:off x="8549640" y="2423159"/>
            <a:ext cx="3200400" cy="4177145"/>
          </a:xfrm>
        </p:spPr>
        <p:txBody>
          <a:bodyPr>
            <a:normAutofit lnSpcReduction="10000"/>
          </a:bodyPr>
          <a:lstStyle/>
          <a:p>
            <a:pPr marL="285750" indent="-285750">
              <a:buFont typeface="Arial" panose="020B0604020202020204" pitchFamily="34" charset="0"/>
              <a:buChar char="•"/>
            </a:pPr>
            <a:r>
              <a:rPr lang="en-US" dirty="0" smtClean="0"/>
              <a:t>YOLO is an algorithm that is primarily used for real-time object detection and tracking.</a:t>
            </a:r>
          </a:p>
          <a:p>
            <a:pPr marL="285750" indent="-285750">
              <a:buFont typeface="Arial" panose="020B0604020202020204" pitchFamily="34" charset="0"/>
              <a:buChar char="•"/>
            </a:pPr>
            <a:r>
              <a:rPr lang="en-US" dirty="0" smtClean="0"/>
              <a:t>YOLO is different from R-CNN in that it does not use specific regions to converge on probable images.</a:t>
            </a:r>
          </a:p>
          <a:p>
            <a:pPr marL="285750" indent="-285750">
              <a:buFont typeface="Arial" panose="020B0604020202020204" pitchFamily="34" charset="0"/>
              <a:buChar char="•"/>
            </a:pPr>
            <a:r>
              <a:rPr lang="en-US" dirty="0" smtClean="0"/>
              <a:t>Instead, YOLO divides an image into a rectangular grid consisting of hundreds of individual cells and runs a CNN on the cells to obtain a probability that there is an object in each bounding box.</a:t>
            </a:r>
          </a:p>
          <a:p>
            <a:pPr marL="285750" indent="-285750">
              <a:buFont typeface="Arial" panose="020B0604020202020204" pitchFamily="34" charset="0"/>
              <a:buChar char="•"/>
            </a:pPr>
            <a:r>
              <a:rPr lang="en-US" dirty="0" smtClean="0"/>
              <a:t>Boxes that do not contain objects are eliminated from consideration and then the boxes with the maximum shared area are bounded together via </a:t>
            </a:r>
            <a:r>
              <a:rPr lang="en-US" i="1" dirty="0" smtClean="0"/>
              <a:t>non-max suppression</a:t>
            </a:r>
            <a:r>
              <a:rPr lang="en-US" dirty="0" smtClean="0"/>
              <a:t>.  </a:t>
            </a:r>
            <a:endParaRPr lang="en-US" dirty="0"/>
          </a:p>
        </p:txBody>
      </p:sp>
      <p:pic>
        <p:nvPicPr>
          <p:cNvPr id="12" name="Picture 11"/>
          <p:cNvPicPr>
            <a:picLocks noChangeAspect="1"/>
          </p:cNvPicPr>
          <p:nvPr/>
        </p:nvPicPr>
        <p:blipFill>
          <a:blip r:embed="rId3"/>
          <a:stretch>
            <a:fillRect/>
          </a:stretch>
        </p:blipFill>
        <p:spPr>
          <a:xfrm>
            <a:off x="2354319" y="3977035"/>
            <a:ext cx="5797695" cy="2739244"/>
          </a:xfrm>
          <a:prstGeom prst="rect">
            <a:avLst/>
          </a:prstGeom>
        </p:spPr>
      </p:pic>
    </p:spTree>
    <p:extLst>
      <p:ext uri="{BB962C8B-B14F-4D97-AF65-F5344CB8AC3E}">
        <p14:creationId xmlns:p14="http://schemas.microsoft.com/office/powerpoint/2010/main" val="929909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references</a:t>
            </a:r>
            <a:endParaRPr lang="en-US" dirty="0"/>
          </a:p>
        </p:txBody>
      </p:sp>
      <p:sp>
        <p:nvSpPr>
          <p:cNvPr id="7" name="Content Placeholder 6"/>
          <p:cNvSpPr>
            <a:spLocks noGrp="1"/>
          </p:cNvSpPr>
          <p:nvPr>
            <p:ph idx="1"/>
          </p:nvPr>
        </p:nvSpPr>
        <p:spPr>
          <a:xfrm>
            <a:off x="271827" y="2093976"/>
            <a:ext cx="10058400" cy="4999828"/>
          </a:xfrm>
        </p:spPr>
        <p:txBody>
          <a:bodyPr>
            <a:noAutofit/>
          </a:bodyPr>
          <a:lstStyle/>
          <a:p>
            <a:r>
              <a:rPr lang="en-US" sz="1200" dirty="0"/>
              <a:t>“A Guide to GPU-Accelerated Ship Recognition in Satellite Imagery Using </a:t>
            </a:r>
            <a:r>
              <a:rPr lang="en-US" sz="1200" dirty="0" err="1"/>
              <a:t>Keras</a:t>
            </a:r>
            <a:r>
              <a:rPr lang="en-US" sz="1200" dirty="0"/>
              <a:t> and R (Part I) - </a:t>
            </a:r>
            <a:r>
              <a:rPr lang="en-US" sz="1200" dirty="0" err="1"/>
              <a:t>Appsilon</a:t>
            </a:r>
            <a:r>
              <a:rPr lang="en-US" sz="1200" dirty="0"/>
              <a:t> Data Science: End­ to­ End Data Science Solutions.” </a:t>
            </a:r>
            <a:r>
              <a:rPr lang="en-US" sz="1200" dirty="0" err="1"/>
              <a:t>Appsilon</a:t>
            </a:r>
            <a:r>
              <a:rPr lang="en-US" sz="1200" dirty="0"/>
              <a:t> Data Science | End­ to­ End Data Science Solutions, October 15, 2018. https://appsilon.com/ship-recognition-in-satellite-imagery-part-i/?nabe=5807278576631808:0&amp;utm_referrer=https://www.kdnuggets.com/2018/09/object-detection-image-classification-yolo.html.</a:t>
            </a:r>
          </a:p>
          <a:p>
            <a:r>
              <a:rPr lang="en-US" sz="1200" dirty="0"/>
              <a:t/>
            </a:r>
            <a:br>
              <a:rPr lang="en-US" sz="1200" dirty="0"/>
            </a:br>
            <a:r>
              <a:rPr lang="en-US" sz="1200" dirty="0" err="1"/>
              <a:t>Cessac</a:t>
            </a:r>
            <a:r>
              <a:rPr lang="en-US" sz="1200" dirty="0"/>
              <a:t>, Bruno, and Adrian G. Palacios. “Spike Train Statistics from Empirical Facts to Theory: The Case of the Retina.” </a:t>
            </a:r>
            <a:r>
              <a:rPr lang="en-US" sz="1200" i="1" dirty="0"/>
              <a:t>Modeling in Computational Biology and Biomedicine</a:t>
            </a:r>
            <a:r>
              <a:rPr lang="en-US" sz="1200" dirty="0"/>
              <a:t>, June 2012, 261–302. https://doi.org/10.1007/978-3-642-31208-3_8.</a:t>
            </a:r>
          </a:p>
          <a:p>
            <a:r>
              <a:rPr lang="en-US" sz="1200" dirty="0"/>
              <a:t/>
            </a:r>
            <a:br>
              <a:rPr lang="en-US" sz="1200" dirty="0"/>
            </a:br>
            <a:r>
              <a:rPr lang="en-US" sz="1200" dirty="0" err="1"/>
              <a:t>Chinellato</a:t>
            </a:r>
            <a:r>
              <a:rPr lang="en-US" sz="1200" dirty="0"/>
              <a:t>, Eris, Javier </a:t>
            </a:r>
            <a:r>
              <a:rPr lang="en-US" sz="1200" dirty="0" err="1"/>
              <a:t>Felip</a:t>
            </a:r>
            <a:r>
              <a:rPr lang="en-US" sz="1200" dirty="0"/>
              <a:t>, </a:t>
            </a:r>
            <a:r>
              <a:rPr lang="en-US" sz="1200" dirty="0" err="1"/>
              <a:t>Beata</a:t>
            </a:r>
            <a:r>
              <a:rPr lang="en-US" sz="1200" dirty="0"/>
              <a:t> J. </a:t>
            </a:r>
            <a:r>
              <a:rPr lang="en-US" sz="1200" dirty="0" err="1"/>
              <a:t>Grzyb</a:t>
            </a:r>
            <a:r>
              <a:rPr lang="en-US" sz="1200" dirty="0"/>
              <a:t>, Antonio Morales, and Angel P. Del </a:t>
            </a:r>
            <a:r>
              <a:rPr lang="en-US" sz="1200" dirty="0" err="1"/>
              <a:t>Pobil</a:t>
            </a:r>
            <a:r>
              <a:rPr lang="en-US" sz="1200" dirty="0"/>
              <a:t>. “Hierarchical Object Recognition Inspired by Primate Brain Mechanisms.” </a:t>
            </a:r>
            <a:r>
              <a:rPr lang="en-US" sz="1200" i="1" dirty="0"/>
              <a:t>2011 IEEE Workshop on Computational Intelligence for Visual Intelligence (CIVI)</a:t>
            </a:r>
            <a:r>
              <a:rPr lang="en-US" sz="1200" dirty="0"/>
              <a:t>, 2011. https://doi.org/10.1109/civi.2011.5955017.</a:t>
            </a:r>
          </a:p>
          <a:p>
            <a:r>
              <a:rPr lang="en-US" sz="1200" dirty="0"/>
              <a:t/>
            </a:r>
            <a:br>
              <a:rPr lang="en-US" sz="1200" dirty="0"/>
            </a:br>
            <a:r>
              <a:rPr lang="en-US" sz="1200" dirty="0" err="1"/>
              <a:t>Dicarlo</a:t>
            </a:r>
            <a:r>
              <a:rPr lang="en-US" sz="1200" dirty="0"/>
              <a:t>, James J., </a:t>
            </a:r>
            <a:r>
              <a:rPr lang="en-US" sz="1200" dirty="0" err="1"/>
              <a:t>Davide</a:t>
            </a:r>
            <a:r>
              <a:rPr lang="en-US" sz="1200" dirty="0"/>
              <a:t> </a:t>
            </a:r>
            <a:r>
              <a:rPr lang="en-US" sz="1200" dirty="0" err="1"/>
              <a:t>Zoccolan</a:t>
            </a:r>
            <a:r>
              <a:rPr lang="en-US" sz="1200" dirty="0"/>
              <a:t>, and Nicole C. Rust. “How Does the Brain Solve Visual Object Recognition?” </a:t>
            </a:r>
            <a:r>
              <a:rPr lang="en-US" sz="1200" i="1" dirty="0"/>
              <a:t>Neuron</a:t>
            </a:r>
            <a:r>
              <a:rPr lang="en-US" sz="1200" dirty="0"/>
              <a:t> 73, no. 3 (2012): 415–34. https://doi.org/10.1016/j.neuron.2012.01.010.</a:t>
            </a:r>
          </a:p>
          <a:p>
            <a:r>
              <a:rPr lang="en-US" sz="1200" dirty="0"/>
              <a:t/>
            </a:r>
            <a:br>
              <a:rPr lang="en-US" sz="1200" dirty="0"/>
            </a:br>
            <a:r>
              <a:rPr lang="en-US" sz="1200" dirty="0"/>
              <a:t>Gandhi, </a:t>
            </a:r>
            <a:r>
              <a:rPr lang="en-US" sz="1200" dirty="0" err="1"/>
              <a:t>Rohith</a:t>
            </a:r>
            <a:r>
              <a:rPr lang="en-US" sz="1200" dirty="0"/>
              <a:t>. “R-CNN, Fast R-CNN, Faster R-CNN, YOLO - Object Detection Algorithms.” Medium. Towards Data Science, July 9, 2018. https://towardsdatascience.com/r-cnn-fast-r-cnn-faster-r-cnn-yolo-object-detection-algorithms-36d53571365e.</a:t>
            </a:r>
          </a:p>
          <a:p>
            <a:r>
              <a:rPr lang="en-US" sz="1200" dirty="0"/>
              <a:t/>
            </a:r>
            <a:br>
              <a:rPr lang="en-US" sz="1200" dirty="0"/>
            </a:br>
            <a:r>
              <a:rPr lang="en-US" sz="1200" dirty="0" err="1"/>
              <a:t>Grimaldi</a:t>
            </a:r>
            <a:r>
              <a:rPr lang="en-US" sz="1200" dirty="0"/>
              <a:t>, </a:t>
            </a:r>
            <a:r>
              <a:rPr lang="en-US" sz="1200" dirty="0" err="1"/>
              <a:t>Piercesare</a:t>
            </a:r>
            <a:r>
              <a:rPr lang="en-US" sz="1200" dirty="0"/>
              <a:t>, </a:t>
            </a:r>
            <a:r>
              <a:rPr lang="en-US" sz="1200" dirty="0" err="1"/>
              <a:t>Kadharbatcha</a:t>
            </a:r>
            <a:r>
              <a:rPr lang="en-US" sz="1200" dirty="0"/>
              <a:t> S. </a:t>
            </a:r>
            <a:r>
              <a:rPr lang="en-US" sz="1200" dirty="0" err="1"/>
              <a:t>Saleem</a:t>
            </a:r>
            <a:r>
              <a:rPr lang="en-US" sz="1200" dirty="0"/>
              <a:t>, and Doris </a:t>
            </a:r>
            <a:r>
              <a:rPr lang="en-US" sz="1200" dirty="0" err="1"/>
              <a:t>Tsao</a:t>
            </a:r>
            <a:r>
              <a:rPr lang="en-US" sz="1200" dirty="0"/>
              <a:t>. “Anatomical Connections of the Functionally Defined ‘Face Patches’ in the Macaque Monkey.” </a:t>
            </a:r>
            <a:r>
              <a:rPr lang="en-US" sz="1200" i="1" dirty="0"/>
              <a:t>Neuron</a:t>
            </a:r>
            <a:r>
              <a:rPr lang="en-US" sz="1200" dirty="0"/>
              <a:t> 90, no. 6 (2016): 1325–42. https://doi.org/10.1016/j.neuron.2016.05.009</a:t>
            </a:r>
            <a:r>
              <a:rPr lang="en-US" sz="1200" dirty="0" smtClean="0"/>
              <a:t>.</a:t>
            </a:r>
            <a:endParaRPr lang="en-US" sz="1200" dirty="0"/>
          </a:p>
        </p:txBody>
      </p:sp>
    </p:spTree>
    <p:extLst>
      <p:ext uri="{BB962C8B-B14F-4D97-AF65-F5344CB8AC3E}">
        <p14:creationId xmlns:p14="http://schemas.microsoft.com/office/powerpoint/2010/main" val="21973184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Jill </a:t>
            </a:r>
            <a:r>
              <a:rPr lang="en-US" dirty="0" err="1" smtClean="0"/>
              <a:t>Bolte</a:t>
            </a:r>
            <a:r>
              <a:rPr lang="en-US" dirty="0" smtClean="0"/>
              <a:t> Taylor</a:t>
            </a:r>
            <a:endParaRPr lang="en-US" dirty="0"/>
          </a:p>
        </p:txBody>
      </p:sp>
      <p:pic>
        <p:nvPicPr>
          <p:cNvPr id="10" name="Picture Placeholder 9"/>
          <p:cNvPicPr>
            <a:picLocks noGrp="1" noChangeAspect="1"/>
          </p:cNvPicPr>
          <p:nvPr>
            <p:ph type="pic" idx="1"/>
          </p:nvPr>
        </p:nvPicPr>
        <p:blipFill>
          <a:blip r:embed="rId2">
            <a:extLst>
              <a:ext uri="{28A0092B-C50C-407E-A947-70E740481C1C}">
                <a14:useLocalDpi xmlns:a14="http://schemas.microsoft.com/office/drawing/2010/main" val="0"/>
              </a:ext>
            </a:extLst>
          </a:blip>
          <a:srcRect l="15932" r="15932"/>
          <a:stretch>
            <a:fillRect/>
          </a:stretch>
        </p:blipFill>
        <p:spPr/>
      </p:pic>
      <p:sp>
        <p:nvSpPr>
          <p:cNvPr id="9" name="Text Placeholder 8"/>
          <p:cNvSpPr>
            <a:spLocks noGrp="1"/>
          </p:cNvSpPr>
          <p:nvPr>
            <p:ph type="body" sz="half" idx="2"/>
          </p:nvPr>
        </p:nvSpPr>
        <p:spPr/>
        <p:txBody>
          <a:bodyPr>
            <a:noAutofit/>
          </a:bodyPr>
          <a:lstStyle/>
          <a:p>
            <a:r>
              <a:rPr lang="en-US" sz="1800" dirty="0" smtClean="0"/>
              <a:t>“And </a:t>
            </a:r>
            <a:r>
              <a:rPr lang="en-US" sz="1800" dirty="0"/>
              <a:t>I lost my balance and I’m </a:t>
            </a:r>
            <a:r>
              <a:rPr lang="en-US" sz="1800" dirty="0" smtClean="0"/>
              <a:t>propped up </a:t>
            </a:r>
            <a:r>
              <a:rPr lang="en-US" sz="1800" dirty="0"/>
              <a:t>against the wall. And I look down at my arm and I realize that </a:t>
            </a:r>
            <a:r>
              <a:rPr lang="en-US" sz="1800" dirty="0" smtClean="0"/>
              <a:t>I can </a:t>
            </a:r>
            <a:r>
              <a:rPr lang="en-US" sz="1800" dirty="0"/>
              <a:t>no longer define the boundaries of my body. </a:t>
            </a:r>
            <a:r>
              <a:rPr lang="en-US" sz="1800" dirty="0" smtClean="0"/>
              <a:t> I </a:t>
            </a:r>
            <a:r>
              <a:rPr lang="en-US" sz="1800" dirty="0"/>
              <a:t>can’t define </a:t>
            </a:r>
            <a:r>
              <a:rPr lang="en-US" sz="1800" dirty="0" smtClean="0"/>
              <a:t>where I </a:t>
            </a:r>
            <a:r>
              <a:rPr lang="en-US" sz="1800" dirty="0"/>
              <a:t>begin and where I end. Because the atoms and the molecules </a:t>
            </a:r>
            <a:r>
              <a:rPr lang="en-US" sz="1800" dirty="0" smtClean="0"/>
              <a:t>of my </a:t>
            </a:r>
            <a:r>
              <a:rPr lang="en-US" sz="1800" dirty="0"/>
              <a:t>arm blended with the atoms and molecules of the wall. And all </a:t>
            </a:r>
            <a:r>
              <a:rPr lang="en-US" sz="1800" dirty="0" smtClean="0"/>
              <a:t>I could </a:t>
            </a:r>
            <a:r>
              <a:rPr lang="en-US" sz="1800" dirty="0"/>
              <a:t>detect was this energy</a:t>
            </a:r>
            <a:r>
              <a:rPr lang="en-US" sz="1800" dirty="0" smtClean="0"/>
              <a:t>.”</a:t>
            </a:r>
            <a:endParaRPr lang="en-US" sz="1800" dirty="0"/>
          </a:p>
        </p:txBody>
      </p:sp>
    </p:spTree>
    <p:extLst>
      <p:ext uri="{BB962C8B-B14F-4D97-AF65-F5344CB8AC3E}">
        <p14:creationId xmlns:p14="http://schemas.microsoft.com/office/powerpoint/2010/main" val="27048817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(continued)</a:t>
            </a:r>
            <a:endParaRPr lang="en-US" dirty="0"/>
          </a:p>
        </p:txBody>
      </p:sp>
      <p:sp>
        <p:nvSpPr>
          <p:cNvPr id="3" name="Content Placeholder 2"/>
          <p:cNvSpPr>
            <a:spLocks noGrp="1"/>
          </p:cNvSpPr>
          <p:nvPr>
            <p:ph idx="1"/>
          </p:nvPr>
        </p:nvSpPr>
        <p:spPr/>
        <p:txBody>
          <a:bodyPr>
            <a:normAutofit fontScale="92500" lnSpcReduction="20000"/>
          </a:bodyPr>
          <a:lstStyle/>
          <a:p>
            <a:r>
              <a:rPr lang="en-US" sz="1300" i="1" dirty="0"/>
              <a:t>How Convolutional Neural Networks Work</a:t>
            </a:r>
            <a:r>
              <a:rPr lang="en-US" sz="1300" dirty="0"/>
              <a:t>, 2016. https://www.youtube.com/watch?v=FmpDIaiMIeA&amp;list=LLBWruYZLNIyDNGzMMJ8GM7A&amp;index=4&amp;t=951s.</a:t>
            </a:r>
          </a:p>
          <a:p>
            <a:r>
              <a:rPr lang="en-US" sz="1300" dirty="0"/>
              <a:t/>
            </a:r>
            <a:br>
              <a:rPr lang="en-US" sz="1300" dirty="0"/>
            </a:br>
            <a:r>
              <a:rPr lang="en-US" sz="1300" dirty="0" err="1"/>
              <a:t>Majaj</a:t>
            </a:r>
            <a:r>
              <a:rPr lang="en-US" sz="1300" dirty="0"/>
              <a:t>, N. J., H. Hong, E. A. Solomon, and J. J. </a:t>
            </a:r>
            <a:r>
              <a:rPr lang="en-US" sz="1300" dirty="0" err="1"/>
              <a:t>Dicarlo</a:t>
            </a:r>
            <a:r>
              <a:rPr lang="en-US" sz="1300" dirty="0"/>
              <a:t>. “Simple Learned Weighted Sums of Inferior Temporal Neuronal Firing Rates Accurately Predict Human Core Object Recognition Performance.” </a:t>
            </a:r>
            <a:r>
              <a:rPr lang="en-US" sz="1300" i="1" dirty="0"/>
              <a:t>Journal of Neuroscience</a:t>
            </a:r>
            <a:r>
              <a:rPr lang="en-US" sz="1300" dirty="0"/>
              <a:t> 35, no. 39 (2015): 13402–18. https://doi.org/10.1523/jneurosci.5181-14.2015.</a:t>
            </a:r>
          </a:p>
          <a:p>
            <a:r>
              <a:rPr lang="en-US" sz="1300" dirty="0"/>
              <a:t/>
            </a:r>
            <a:br>
              <a:rPr lang="en-US" sz="1300" dirty="0"/>
            </a:br>
            <a:r>
              <a:rPr lang="en-US" sz="1300" dirty="0" err="1"/>
              <a:t>Mihajlovic</a:t>
            </a:r>
            <a:r>
              <a:rPr lang="en-US" sz="1300" dirty="0"/>
              <a:t>, </a:t>
            </a:r>
            <a:r>
              <a:rPr lang="en-US" sz="1300" dirty="0" err="1"/>
              <a:t>Ilija</a:t>
            </a:r>
            <a:r>
              <a:rPr lang="en-US" sz="1300" dirty="0"/>
              <a:t>. “Everything You Ever Wanted To Know About Computer Vision.” Medium. Towards Data Science, October 13, 2019. https://towardsdatascience.com/everything-you-ever-wanted-to-know-about-computer-vision-heres-a-look-why-it-s-so-awesome-e8a58dfb641e.</a:t>
            </a:r>
          </a:p>
          <a:p>
            <a:r>
              <a:rPr lang="en-US" sz="1300" dirty="0"/>
              <a:t/>
            </a:r>
            <a:br>
              <a:rPr lang="en-US" sz="1300" dirty="0"/>
            </a:br>
            <a:r>
              <a:rPr lang="en-US" sz="1300" dirty="0"/>
              <a:t>“Object Detection and Image Classification with YOLO.” </a:t>
            </a:r>
            <a:r>
              <a:rPr lang="en-US" sz="1300" dirty="0" err="1"/>
              <a:t>KDnuggets</a:t>
            </a:r>
            <a:r>
              <a:rPr lang="en-US" sz="1300" dirty="0"/>
              <a:t>. Accessed October 22, 2019. https://www.kdnuggets.com/2018/09/object-detection-image-classification-yolo.html.</a:t>
            </a:r>
          </a:p>
          <a:p>
            <a:r>
              <a:rPr lang="en-US" sz="1300" dirty="0"/>
              <a:t/>
            </a:r>
            <a:br>
              <a:rPr lang="en-US" sz="1300" dirty="0"/>
            </a:br>
            <a:r>
              <a:rPr lang="en-US" sz="1300" dirty="0" err="1"/>
              <a:t>OpenStax</a:t>
            </a:r>
            <a:r>
              <a:rPr lang="en-US" sz="1300" dirty="0"/>
              <a:t>. Anatomy and Physiology. </a:t>
            </a:r>
            <a:r>
              <a:rPr lang="en-US" sz="1300" dirty="0" err="1"/>
              <a:t>OpenStax</a:t>
            </a:r>
            <a:r>
              <a:rPr lang="en-US" sz="1300" dirty="0"/>
              <a:t>, March 6, 2013. https://opentextbc.ca/anatomyandphysiology/chapter/14-2-central-processing/.</a:t>
            </a:r>
          </a:p>
          <a:p>
            <a:r>
              <a:rPr lang="en-US" sz="1300" dirty="0"/>
              <a:t/>
            </a:r>
            <a:br>
              <a:rPr lang="en-US" sz="1300" dirty="0"/>
            </a:br>
            <a:r>
              <a:rPr lang="en-US" sz="1300" i="1" dirty="0"/>
              <a:t>Steve Jobs' Vision of the World</a:t>
            </a:r>
            <a:r>
              <a:rPr lang="en-US" sz="1300" dirty="0"/>
              <a:t>, 2011. https://www.youtube.com/watch?v=UvEiSa6_EPA.</a:t>
            </a:r>
          </a:p>
          <a:p>
            <a:r>
              <a:rPr lang="en-US" sz="1300" dirty="0"/>
              <a:t/>
            </a:r>
            <a:br>
              <a:rPr lang="en-US" sz="1300" dirty="0"/>
            </a:br>
            <a:r>
              <a:rPr lang="en-US" sz="1300" dirty="0"/>
              <a:t>Taylor, Jill </a:t>
            </a:r>
            <a:r>
              <a:rPr lang="en-US" sz="1300" dirty="0" err="1"/>
              <a:t>Bolte</a:t>
            </a:r>
            <a:r>
              <a:rPr lang="en-US" sz="1300" dirty="0"/>
              <a:t>. </a:t>
            </a:r>
            <a:r>
              <a:rPr lang="en-US" sz="1300" i="1" dirty="0"/>
              <a:t>My Stroke of Insight: a Brain Scientists Personal Journey</a:t>
            </a:r>
            <a:r>
              <a:rPr lang="en-US" sz="1300" dirty="0"/>
              <a:t>. New York: Penguin Books, 2016.</a:t>
            </a:r>
          </a:p>
          <a:p>
            <a:r>
              <a:rPr lang="en-US" sz="1300" dirty="0"/>
              <a:t/>
            </a:r>
            <a:br>
              <a:rPr lang="en-US" sz="1300" dirty="0"/>
            </a:br>
            <a:r>
              <a:rPr lang="en-US" sz="1300" i="1" dirty="0" err="1"/>
              <a:t>TEDTalks</a:t>
            </a:r>
            <a:r>
              <a:rPr lang="en-US" sz="1300" i="1" dirty="0"/>
              <a:t>: Jill </a:t>
            </a:r>
            <a:r>
              <a:rPr lang="en-US" sz="1300" i="1" dirty="0" err="1"/>
              <a:t>Bolte</a:t>
            </a:r>
            <a:r>
              <a:rPr lang="en-US" sz="1300" i="1" dirty="0"/>
              <a:t> Taylor--My Stroke of Insight</a:t>
            </a:r>
            <a:r>
              <a:rPr lang="en-US" sz="1300" dirty="0"/>
              <a:t>, 2008. https://www.ted.com/talks/jill_bolte_taylor_s_powerful_stroke_of_insight.</a:t>
            </a:r>
          </a:p>
          <a:p>
            <a:endParaRPr lang="en-US" dirty="0"/>
          </a:p>
        </p:txBody>
      </p:sp>
    </p:spTree>
    <p:extLst>
      <p:ext uri="{BB962C8B-B14F-4D97-AF65-F5344CB8AC3E}">
        <p14:creationId xmlns:p14="http://schemas.microsoft.com/office/powerpoint/2010/main" val="32851969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Book &amp; website information</a:t>
            </a:r>
            <a:endParaRPr lang="en-US" dirty="0"/>
          </a:p>
        </p:txBody>
      </p:sp>
      <p:sp>
        <p:nvSpPr>
          <p:cNvPr id="6" name="Content Placeholder 5"/>
          <p:cNvSpPr>
            <a:spLocks noGrp="1"/>
          </p:cNvSpPr>
          <p:nvPr>
            <p:ph idx="1"/>
          </p:nvPr>
        </p:nvSpPr>
        <p:spPr/>
        <p:txBody>
          <a:bodyPr/>
          <a:lstStyle/>
          <a:p>
            <a:r>
              <a:rPr lang="en-US" dirty="0" smtClean="0"/>
              <a:t>Visit </a:t>
            </a:r>
            <a:r>
              <a:rPr lang="en-US" dirty="0" smtClean="0">
                <a:hlinkClick r:id="rId2"/>
              </a:rPr>
              <a:t>http://www.thementalarchitect.com/</a:t>
            </a:r>
            <a:r>
              <a:rPr lang="en-US" dirty="0" smtClean="0"/>
              <a:t> for information about the book</a:t>
            </a:r>
          </a:p>
          <a:p>
            <a:r>
              <a:rPr lang="en-US" dirty="0" smtClean="0"/>
              <a:t>The book is available anywhere books are sold (Amazon, Kindle, Barnes &amp; Noble, </a:t>
            </a:r>
            <a:r>
              <a:rPr lang="en-US" dirty="0" err="1" smtClean="0"/>
              <a:t>Smashwords</a:t>
            </a:r>
            <a:r>
              <a:rPr lang="en-US" dirty="0" smtClean="0"/>
              <a:t>, etc.)</a:t>
            </a:r>
          </a:p>
          <a:p>
            <a:r>
              <a:rPr lang="en-US" dirty="0" smtClean="0"/>
              <a:t>Published in August 2019 and released publically on October 17.  </a:t>
            </a:r>
          </a:p>
          <a:p>
            <a:r>
              <a:rPr lang="en-US" dirty="0" smtClean="0"/>
              <a:t>Can also purchase autographed copies directly from me (limited quantity available) for $24.95 plus tax. </a:t>
            </a:r>
          </a:p>
          <a:p>
            <a:r>
              <a:rPr lang="en-US" dirty="0" smtClean="0"/>
              <a:t>We are also selling merchandise on the website (T-shirts, hoodies, mugs, backpacks, drawstring bags) with 5% of net proceeds donated to the Brain &amp; Behavior Research Foundation.</a:t>
            </a:r>
          </a:p>
          <a:p>
            <a:r>
              <a:rPr lang="en-US" dirty="0" smtClean="0"/>
              <a:t>There is also a blog on the website.</a:t>
            </a:r>
            <a:endParaRPr lang="en-US" dirty="0"/>
          </a:p>
        </p:txBody>
      </p:sp>
    </p:spTree>
    <p:extLst>
      <p:ext uri="{BB962C8B-B14F-4D97-AF65-F5344CB8AC3E}">
        <p14:creationId xmlns:p14="http://schemas.microsoft.com/office/powerpoint/2010/main" val="42561149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 contest</a:t>
            </a:r>
            <a:endParaRPr lang="en-US" dirty="0"/>
          </a:p>
        </p:txBody>
      </p:sp>
      <p:sp>
        <p:nvSpPr>
          <p:cNvPr id="3" name="Content Placeholder 2"/>
          <p:cNvSpPr>
            <a:spLocks noGrp="1"/>
          </p:cNvSpPr>
          <p:nvPr>
            <p:ph idx="1"/>
          </p:nvPr>
        </p:nvSpPr>
        <p:spPr/>
        <p:txBody>
          <a:bodyPr/>
          <a:lstStyle/>
          <a:p>
            <a:r>
              <a:rPr lang="en-US" dirty="0" smtClean="0"/>
              <a:t>We will be giving away one Mental Architecture package each month for the next three months.</a:t>
            </a:r>
          </a:p>
          <a:p>
            <a:pPr lvl="7"/>
            <a:r>
              <a:rPr lang="en-US" dirty="0" smtClean="0"/>
              <a:t>Signed copy of </a:t>
            </a:r>
            <a:r>
              <a:rPr lang="en-US" i="1" dirty="0" smtClean="0"/>
              <a:t>Mental Architecture</a:t>
            </a:r>
          </a:p>
          <a:p>
            <a:pPr lvl="7"/>
            <a:r>
              <a:rPr lang="en-US" i="1" dirty="0" smtClean="0"/>
              <a:t>Mental Architecture </a:t>
            </a:r>
            <a:r>
              <a:rPr lang="en-US" dirty="0" smtClean="0"/>
              <a:t>T-Shirt</a:t>
            </a:r>
          </a:p>
          <a:p>
            <a:pPr lvl="7"/>
            <a:r>
              <a:rPr lang="en-US" dirty="0" smtClean="0"/>
              <a:t>$25 gift card to Barnes &amp; Noble</a:t>
            </a:r>
          </a:p>
          <a:p>
            <a:r>
              <a:rPr lang="en-US" dirty="0" smtClean="0"/>
              <a:t>You can enter the contest online on the MA website or by going here: </a:t>
            </a:r>
            <a:r>
              <a:rPr lang="en-US" dirty="0">
                <a:hlinkClick r:id="rId2"/>
              </a:rPr>
              <a:t>https://</a:t>
            </a:r>
            <a:r>
              <a:rPr lang="en-US" dirty="0" smtClean="0">
                <a:hlinkClick r:id="rId2"/>
              </a:rPr>
              <a:t>www.thementalarchitect.com/contest.html</a:t>
            </a:r>
            <a:endParaRPr lang="en-US" dirty="0" smtClean="0"/>
          </a:p>
        </p:txBody>
      </p:sp>
    </p:spTree>
    <p:extLst>
      <p:ext uri="{BB962C8B-B14F-4D97-AF65-F5344CB8AC3E}">
        <p14:creationId xmlns:p14="http://schemas.microsoft.com/office/powerpoint/2010/main" val="16985600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Autographed book drawing</a:t>
            </a:r>
            <a:endParaRPr lang="en-US" dirty="0"/>
          </a:p>
        </p:txBody>
      </p:sp>
      <p:sp>
        <p:nvSpPr>
          <p:cNvPr id="3" name="Content Placeholder 2"/>
          <p:cNvSpPr>
            <a:spLocks noGrp="1"/>
          </p:cNvSpPr>
          <p:nvPr>
            <p:ph idx="1"/>
          </p:nvPr>
        </p:nvSpPr>
        <p:spPr/>
        <p:txBody>
          <a:bodyPr/>
          <a:lstStyle/>
          <a:p>
            <a:r>
              <a:rPr lang="en-US" dirty="0" smtClean="0"/>
              <a:t>Let’s find out who our winner is…</a:t>
            </a:r>
            <a:endParaRPr lang="en-US" dirty="0"/>
          </a:p>
        </p:txBody>
      </p:sp>
      <p:pic>
        <p:nvPicPr>
          <p:cNvPr id="4" name="Picture 3" descr="ADOLESTREINTA: octubre 20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956" y="3384359"/>
            <a:ext cx="4005072" cy="2304288"/>
          </a:xfrm>
          <a:prstGeom prst="rect">
            <a:avLst/>
          </a:prstGeom>
        </p:spPr>
      </p:pic>
    </p:spTree>
    <p:extLst>
      <p:ext uri="{BB962C8B-B14F-4D97-AF65-F5344CB8AC3E}">
        <p14:creationId xmlns:p14="http://schemas.microsoft.com/office/powerpoint/2010/main" val="16028539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 and surveys</a:t>
            </a:r>
            <a:endParaRPr lang="en-US" dirty="0"/>
          </a:p>
        </p:txBody>
      </p:sp>
      <p:sp>
        <p:nvSpPr>
          <p:cNvPr id="3" name="Content Placeholder 2"/>
          <p:cNvSpPr>
            <a:spLocks noGrp="1"/>
          </p:cNvSpPr>
          <p:nvPr>
            <p:ph idx="1"/>
          </p:nvPr>
        </p:nvSpPr>
        <p:spPr/>
        <p:txBody>
          <a:bodyPr/>
          <a:lstStyle/>
          <a:p>
            <a:r>
              <a:rPr lang="en-US" dirty="0" smtClean="0"/>
              <a:t>If we have time, we will take some questions.</a:t>
            </a:r>
          </a:p>
          <a:p>
            <a:r>
              <a:rPr lang="en-US" dirty="0" smtClean="0"/>
              <a:t>Please fill out the surveys and return to me.</a:t>
            </a:r>
          </a:p>
          <a:p>
            <a:r>
              <a:rPr lang="en-US" dirty="0" smtClean="0"/>
              <a:t>Please make certain you signed in to the event on the official FLEX day attendance sheet.</a:t>
            </a:r>
          </a:p>
          <a:p>
            <a:endParaRPr lang="en-US" dirty="0"/>
          </a:p>
          <a:p>
            <a:r>
              <a:rPr lang="en-US" dirty="0" smtClean="0"/>
              <a:t>Thank you for your interest &amp; support for </a:t>
            </a:r>
            <a:r>
              <a:rPr lang="en-US" i="1" dirty="0" smtClean="0"/>
              <a:t>Mental Architecture</a:t>
            </a:r>
            <a:r>
              <a:rPr lang="en-US" dirty="0" smtClean="0"/>
              <a:t>!!!!</a:t>
            </a:r>
          </a:p>
          <a:p>
            <a:r>
              <a:rPr lang="en-US" dirty="0" smtClean="0"/>
              <a:t>Stay tuned for future talks!</a:t>
            </a:r>
            <a:endParaRPr lang="en-US" dirty="0"/>
          </a:p>
        </p:txBody>
      </p:sp>
    </p:spTree>
    <p:extLst>
      <p:ext uri="{BB962C8B-B14F-4D97-AF65-F5344CB8AC3E}">
        <p14:creationId xmlns:p14="http://schemas.microsoft.com/office/powerpoint/2010/main" val="586956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sources of inspiration</a:t>
            </a:r>
            <a:endParaRPr lang="en-US" dirty="0"/>
          </a:p>
        </p:txBody>
      </p:sp>
      <p:sp>
        <p:nvSpPr>
          <p:cNvPr id="3" name="Text Placeholder 2"/>
          <p:cNvSpPr>
            <a:spLocks noGrp="1"/>
          </p:cNvSpPr>
          <p:nvPr>
            <p:ph type="body" idx="1"/>
          </p:nvPr>
        </p:nvSpPr>
        <p:spPr/>
        <p:txBody>
          <a:bodyPr/>
          <a:lstStyle/>
          <a:p>
            <a:r>
              <a:rPr lang="en-US" dirty="0" smtClean="0"/>
              <a:t>“The </a:t>
            </a:r>
            <a:r>
              <a:rPr lang="en-US" dirty="0"/>
              <a:t>beginning is the end, and the end is the </a:t>
            </a:r>
            <a:r>
              <a:rPr lang="en-US" dirty="0" smtClean="0"/>
              <a:t>beginning.”</a:t>
            </a:r>
            <a:endParaRPr lang="en-US" dirty="0"/>
          </a:p>
        </p:txBody>
      </p:sp>
      <p:pic>
        <p:nvPicPr>
          <p:cNvPr id="10" name="Content Placeholder 9" descr="'Dark' Creators Board Historic Horror '1899' as Next Netflix Series | Hollywood Reporte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69975" y="3049655"/>
            <a:ext cx="4754563" cy="2679565"/>
          </a:xfrm>
        </p:spPr>
      </p:pic>
      <p:sp>
        <p:nvSpPr>
          <p:cNvPr id="5" name="Text Placeholder 4"/>
          <p:cNvSpPr>
            <a:spLocks noGrp="1"/>
          </p:cNvSpPr>
          <p:nvPr>
            <p:ph type="body" sz="quarter" idx="3"/>
          </p:nvPr>
        </p:nvSpPr>
        <p:spPr/>
        <p:txBody>
          <a:bodyPr/>
          <a:lstStyle/>
          <a:p>
            <a:r>
              <a:rPr lang="en-US" dirty="0" smtClean="0"/>
              <a:t>“The question is not where.  But when.”</a:t>
            </a:r>
            <a:endParaRPr lang="en-US" dirty="0"/>
          </a:p>
        </p:txBody>
      </p:sp>
      <p:pic>
        <p:nvPicPr>
          <p:cNvPr id="7" name="Content Placeholder 6" descr="&lt;strong&gt;Dark&lt;/strong&gt; (TV &lt;strong&gt;series&lt;/strong&gt;) - Wikipedi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632245" y="2743200"/>
            <a:ext cx="2218648" cy="3292475"/>
          </a:xfrm>
        </p:spPr>
      </p:pic>
      <p:sp>
        <p:nvSpPr>
          <p:cNvPr id="11" name="TextBox 10"/>
          <p:cNvSpPr txBox="1"/>
          <p:nvPr/>
        </p:nvSpPr>
        <p:spPr>
          <a:xfrm>
            <a:off x="1069848" y="5913120"/>
            <a:ext cx="4754690" cy="646331"/>
          </a:xfrm>
          <a:prstGeom prst="rect">
            <a:avLst/>
          </a:prstGeom>
          <a:noFill/>
        </p:spPr>
        <p:txBody>
          <a:bodyPr wrap="square" rtlCol="0">
            <a:spAutoFit/>
          </a:bodyPr>
          <a:lstStyle/>
          <a:p>
            <a:r>
              <a:rPr lang="en-US" dirty="0" smtClean="0"/>
              <a:t>“Dark” co-creators </a:t>
            </a:r>
            <a:r>
              <a:rPr lang="en-US" dirty="0" err="1" smtClean="0"/>
              <a:t>Baran</a:t>
            </a:r>
            <a:r>
              <a:rPr lang="en-US" dirty="0" smtClean="0"/>
              <a:t> </a:t>
            </a:r>
            <a:r>
              <a:rPr lang="en-US" dirty="0" err="1" smtClean="0"/>
              <a:t>bo</a:t>
            </a:r>
            <a:r>
              <a:rPr lang="en-US" dirty="0" smtClean="0"/>
              <a:t> </a:t>
            </a:r>
            <a:r>
              <a:rPr lang="en-US" dirty="0" err="1" smtClean="0"/>
              <a:t>Odar</a:t>
            </a:r>
            <a:r>
              <a:rPr lang="en-US" dirty="0" smtClean="0"/>
              <a:t> and </a:t>
            </a:r>
            <a:r>
              <a:rPr lang="en-US" dirty="0" err="1" smtClean="0"/>
              <a:t>Jantje</a:t>
            </a:r>
            <a:r>
              <a:rPr lang="en-US" dirty="0" smtClean="0"/>
              <a:t> </a:t>
            </a:r>
            <a:r>
              <a:rPr lang="en-US" dirty="0" err="1" smtClean="0"/>
              <a:t>Friese</a:t>
            </a:r>
            <a:endParaRPr lang="en-US" dirty="0"/>
          </a:p>
        </p:txBody>
      </p:sp>
    </p:spTree>
    <p:extLst>
      <p:ext uri="{BB962C8B-B14F-4D97-AF65-F5344CB8AC3E}">
        <p14:creationId xmlns:p14="http://schemas.microsoft.com/office/powerpoint/2010/main" val="266855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mental architecture?</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945258560"/>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File:Green ribbon.svg - Wikipedi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1824" y="880180"/>
            <a:ext cx="1515211" cy="2455025"/>
          </a:xfrm>
          <a:prstGeom prst="rect">
            <a:avLst/>
          </a:prstGeom>
        </p:spPr>
      </p:pic>
    </p:spTree>
    <p:extLst>
      <p:ext uri="{BB962C8B-B14F-4D97-AF65-F5344CB8AC3E}">
        <p14:creationId xmlns:p14="http://schemas.microsoft.com/office/powerpoint/2010/main" val="1563443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seven chapters of mental architecture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2009575"/>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97069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22780</TotalTime>
  <Words>3697</Words>
  <Application>Microsoft Office PowerPoint</Application>
  <PresentationFormat>Widescreen</PresentationFormat>
  <Paragraphs>257</Paragraphs>
  <Slides>64</Slides>
  <Notes>9</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Rockwell</vt:lpstr>
      <vt:lpstr>Rockwell Condensed</vt:lpstr>
      <vt:lpstr>Wingdings</vt:lpstr>
      <vt:lpstr>Wood Type</vt:lpstr>
      <vt:lpstr>Mental architecture</vt:lpstr>
      <vt:lpstr>PowerPoint Presentation</vt:lpstr>
      <vt:lpstr>Steve jobs</vt:lpstr>
      <vt:lpstr>Author Background</vt:lpstr>
      <vt:lpstr>Inspiration for book</vt:lpstr>
      <vt:lpstr>Jill Bolte Taylor</vt:lpstr>
      <vt:lpstr>Other sources of inspiration</vt:lpstr>
      <vt:lpstr>What is mental architecture?</vt:lpstr>
      <vt:lpstr>The seven chapters of mental architecture</vt:lpstr>
      <vt:lpstr>No Space</vt:lpstr>
      <vt:lpstr>No space: object recognition</vt:lpstr>
      <vt:lpstr>The ventral visual stream &amp; inferior temporal cortex</vt:lpstr>
      <vt:lpstr>The ventral visual stream</vt:lpstr>
      <vt:lpstr>Transcranial magnetic stimulation (TMS)</vt:lpstr>
      <vt:lpstr>Effects of tms on the ventral visual stream</vt:lpstr>
      <vt:lpstr>Core object recognition </vt:lpstr>
      <vt:lpstr>Core object recognition</vt:lpstr>
      <vt:lpstr>Core object recognition</vt:lpstr>
      <vt:lpstr>Object invariance</vt:lpstr>
      <vt:lpstr>PowerPoint Presentation</vt:lpstr>
      <vt:lpstr>The ventral stream</vt:lpstr>
      <vt:lpstr>The ventral stream</vt:lpstr>
      <vt:lpstr>The visual cortex</vt:lpstr>
      <vt:lpstr>The object recognition process is like an assembly line</vt:lpstr>
      <vt:lpstr>Ventral stream processing</vt:lpstr>
      <vt:lpstr>So how are objects represented neurologically?</vt:lpstr>
      <vt:lpstr>Ventral stream processing</vt:lpstr>
      <vt:lpstr>Ventral stream processing</vt:lpstr>
      <vt:lpstr>Ventral stream processing</vt:lpstr>
      <vt:lpstr>The inferior temporal cortex</vt:lpstr>
      <vt:lpstr>The laws of rad it</vt:lpstr>
      <vt:lpstr>Computer-based object recognition</vt:lpstr>
      <vt:lpstr>Computer vision and deep learning</vt:lpstr>
      <vt:lpstr>Convolutional neural networks</vt:lpstr>
      <vt:lpstr>Convolutional neural networks</vt:lpstr>
      <vt:lpstr>Convolutional neural networks</vt:lpstr>
      <vt:lpstr>Convolutional neural networks</vt:lpstr>
      <vt:lpstr>Filtering an image with a kernel</vt:lpstr>
      <vt:lpstr>Filtering an image with a kernel</vt:lpstr>
      <vt:lpstr>Filtering an image with a kernel </vt:lpstr>
      <vt:lpstr>convolution</vt:lpstr>
      <vt:lpstr>Convolutional layering</vt:lpstr>
      <vt:lpstr>Max pooling</vt:lpstr>
      <vt:lpstr>Pooling layer</vt:lpstr>
      <vt:lpstr>ReLUs</vt:lpstr>
      <vt:lpstr>Relu pooling</vt:lpstr>
      <vt:lpstr>Deep stacking</vt:lpstr>
      <vt:lpstr>Fully (densely) connected layer</vt:lpstr>
      <vt:lpstr>Fully (densley) connected layer</vt:lpstr>
      <vt:lpstr>Training (deep learning)</vt:lpstr>
      <vt:lpstr>Training (deep learning)</vt:lpstr>
      <vt:lpstr>Convolutional neural networks</vt:lpstr>
      <vt:lpstr>Deep learning</vt:lpstr>
      <vt:lpstr>Improvements to Convolutional neural networks</vt:lpstr>
      <vt:lpstr>R-CNN</vt:lpstr>
      <vt:lpstr>Improvements to convolutional neural networks</vt:lpstr>
      <vt:lpstr>Improvements to convolutional neural networks</vt:lpstr>
      <vt:lpstr>YOLO</vt:lpstr>
      <vt:lpstr>references</vt:lpstr>
      <vt:lpstr>References (continued)</vt:lpstr>
      <vt:lpstr>Book &amp; website information</vt:lpstr>
      <vt:lpstr>Website contest</vt:lpstr>
      <vt:lpstr>Autographed book drawing</vt:lpstr>
      <vt:lpstr>Q&amp;A and surveys</vt:lpstr>
    </vt:vector>
  </TitlesOfParts>
  <Company>Las Positas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architecture</dc:title>
  <dc:creator>Howard Blumenfeld</dc:creator>
  <cp:lastModifiedBy>Howard Blumenfeld</cp:lastModifiedBy>
  <cp:revision>184</cp:revision>
  <dcterms:created xsi:type="dcterms:W3CDTF">2019-09-10T00:39:38Z</dcterms:created>
  <dcterms:modified xsi:type="dcterms:W3CDTF">2019-10-22T22:48:24Z</dcterms:modified>
</cp:coreProperties>
</file>