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facad Flux Medium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Afacad Flux"/>
      <p:regular r:id="rId24"/>
      <p:bold r:id="rId25"/>
    </p:embeddedFont>
    <p:embeddedFont>
      <p:font typeface="Afacad Flux SemiBo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facadFlux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facadFluxSemiBold-regular.fntdata"/><Relationship Id="rId25" Type="http://schemas.openxmlformats.org/officeDocument/2006/relationships/font" Target="fonts/AfacadFlux-bold.fntdata"/><Relationship Id="rId27" Type="http://schemas.openxmlformats.org/officeDocument/2006/relationships/font" Target="fonts/AfacadFlux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facadFluxMedium-bold.fntdata"/><Relationship Id="rId18" Type="http://schemas.openxmlformats.org/officeDocument/2006/relationships/font" Target="fonts/AfacadFlux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427192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427192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842719291f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842719291f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e0a3e7612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e0a3e7612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9b6c6f4cf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9b6c6f4cf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42719291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842719291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42719291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842719291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842719291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842719291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842719291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842719291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e0a3e7612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8e0a3e7612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42719291f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42719291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842719291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842719291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8e0a3e76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8e0a3e76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ar display - Alt 1">
  <p:cSld name="BLANK_1_1_1_1_2_4_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477525" y="3104450"/>
            <a:ext cx="3235800" cy="30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57200" y="1516850"/>
            <a:ext cx="2506200" cy="3057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557200" y="2131638"/>
            <a:ext cx="2506200" cy="3057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557200" y="2746425"/>
            <a:ext cx="2506200" cy="3057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5" type="subTitle"/>
          </p:nvPr>
        </p:nvSpPr>
        <p:spPr>
          <a:xfrm>
            <a:off x="557200" y="3361213"/>
            <a:ext cx="2506200" cy="3057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6" type="subTitle"/>
          </p:nvPr>
        </p:nvSpPr>
        <p:spPr>
          <a:xfrm>
            <a:off x="557200" y="3976000"/>
            <a:ext cx="2506200" cy="305700"/>
          </a:xfrm>
          <a:prstGeom prst="rect">
            <a:avLst/>
          </a:prstGeom>
        </p:spPr>
        <p:txBody>
          <a:bodyPr anchorCtr="0" anchor="ctr" bIns="0" lIns="27430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facad Flux SemiBold"/>
              <a:buNone/>
              <a:defRPr sz="19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8" name="Google Shape;18;p2"/>
          <p:cNvSpPr/>
          <p:nvPr>
            <p:ph idx="7" type="pic"/>
          </p:nvPr>
        </p:nvSpPr>
        <p:spPr>
          <a:xfrm>
            <a:off x="5309675" y="1115175"/>
            <a:ext cx="3575400" cy="1783200"/>
          </a:xfrm>
          <a:prstGeom prst="roundRect">
            <a:avLst>
              <a:gd fmla="val 10917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 ALT 1">
  <p:cSld name="CUSTOM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541200" y="3027628"/>
            <a:ext cx="2261700" cy="1292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subTitle"/>
          </p:nvPr>
        </p:nvSpPr>
        <p:spPr>
          <a:xfrm>
            <a:off x="4461225" y="2399875"/>
            <a:ext cx="2199900" cy="5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3" type="body"/>
          </p:nvPr>
        </p:nvSpPr>
        <p:spPr>
          <a:xfrm>
            <a:off x="529800" y="3788256"/>
            <a:ext cx="3230400" cy="895500"/>
          </a:xfrm>
          <a:prstGeom prst="rect">
            <a:avLst/>
          </a:prstGeom>
        </p:spPr>
        <p:txBody>
          <a:bodyPr anchorCtr="0" anchor="t" bIns="91425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4" type="subTitle"/>
          </p:nvPr>
        </p:nvSpPr>
        <p:spPr>
          <a:xfrm>
            <a:off x="529800" y="3340283"/>
            <a:ext cx="3153000" cy="2901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01" name="Google Shape;101;p11"/>
          <p:cNvSpPr/>
          <p:nvPr>
            <p:ph idx="5" type="pic"/>
          </p:nvPr>
        </p:nvSpPr>
        <p:spPr>
          <a:xfrm>
            <a:off x="246888" y="1112076"/>
            <a:ext cx="3819900" cy="1802100"/>
          </a:xfrm>
          <a:prstGeom prst="roundRect">
            <a:avLst>
              <a:gd fmla="val 19372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02" name="Google Shape;102;p11"/>
          <p:cNvSpPr/>
          <p:nvPr>
            <p:ph idx="6" type="pic"/>
          </p:nvPr>
        </p:nvSpPr>
        <p:spPr>
          <a:xfrm>
            <a:off x="7184100" y="1112075"/>
            <a:ext cx="1731300" cy="3571800"/>
          </a:xfrm>
          <a:prstGeom prst="roundRect">
            <a:avLst>
              <a:gd fmla="val 18739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08">
          <p15:clr>
            <a:srgbClr val="E46962"/>
          </p15:clr>
        </p15:guide>
        <p15:guide id="2" pos="334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BLANK_1_1_1_1_1_1_1_1_1_1_1_1_1_1_1_1_1_1_1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 ALT 3">
  <p:cSld name="BLANK_1_1_1_1_1_1_1_1_1_1_1_1_1_1_1_1_1_1_1_1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07" name="Google Shape;107;p13"/>
          <p:cNvSpPr/>
          <p:nvPr>
            <p:ph idx="2" type="pic"/>
          </p:nvPr>
        </p:nvSpPr>
        <p:spPr>
          <a:xfrm>
            <a:off x="228700" y="1186575"/>
            <a:ext cx="1655100" cy="1659600"/>
          </a:xfrm>
          <a:prstGeom prst="teardrop">
            <a:avLst>
              <a:gd fmla="val 10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08" name="Google Shape;108;p13"/>
          <p:cNvSpPr/>
          <p:nvPr>
            <p:ph idx="3" type="pic"/>
          </p:nvPr>
        </p:nvSpPr>
        <p:spPr>
          <a:xfrm>
            <a:off x="228600" y="3022029"/>
            <a:ext cx="1655100" cy="1659600"/>
          </a:xfrm>
          <a:prstGeom prst="roundRect">
            <a:avLst>
              <a:gd fmla="val 12203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09" name="Google Shape;109;p13"/>
          <p:cNvSpPr/>
          <p:nvPr>
            <p:ph idx="4" type="pic"/>
          </p:nvPr>
        </p:nvSpPr>
        <p:spPr>
          <a:xfrm>
            <a:off x="2040400" y="1186575"/>
            <a:ext cx="1568400" cy="3495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10" name="Google Shape;110;p13"/>
          <p:cNvSpPr/>
          <p:nvPr>
            <p:ph idx="5" type="pic"/>
          </p:nvPr>
        </p:nvSpPr>
        <p:spPr>
          <a:xfrm>
            <a:off x="3759350" y="1186575"/>
            <a:ext cx="3437100" cy="3495000"/>
          </a:xfrm>
          <a:prstGeom prst="roundRect">
            <a:avLst>
              <a:gd fmla="val 12203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11" name="Google Shape;111;p13"/>
          <p:cNvSpPr/>
          <p:nvPr>
            <p:ph idx="6" type="pic"/>
          </p:nvPr>
        </p:nvSpPr>
        <p:spPr>
          <a:xfrm>
            <a:off x="7347000" y="1186575"/>
            <a:ext cx="1568400" cy="34950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ALT 2">
  <p:cSld name="CUSTOM_7_1_1_1_1_1_1_1_1_1_1_1_1_1_1_1_1_3_2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137154" y="228600"/>
            <a:ext cx="3682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246925" y="2825125"/>
            <a:ext cx="3776100" cy="18585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15" name="Google Shape;115;p14"/>
          <p:cNvSpPr txBox="1"/>
          <p:nvPr>
            <p:ph idx="2" type="title"/>
          </p:nvPr>
        </p:nvSpPr>
        <p:spPr>
          <a:xfrm>
            <a:off x="246925" y="2400600"/>
            <a:ext cx="13560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3" type="title"/>
          </p:nvPr>
        </p:nvSpPr>
        <p:spPr>
          <a:xfrm>
            <a:off x="1637425" y="2400600"/>
            <a:ext cx="1053900" cy="3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17" name="Google Shape;117;p14"/>
          <p:cNvSpPr/>
          <p:nvPr>
            <p:ph idx="4" type="pic"/>
          </p:nvPr>
        </p:nvSpPr>
        <p:spPr>
          <a:xfrm>
            <a:off x="4618950" y="457200"/>
            <a:ext cx="4296600" cy="4226400"/>
          </a:xfrm>
          <a:prstGeom prst="roundRect">
            <a:avLst>
              <a:gd fmla="val 12203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CUSTOM_7_1_1_1_1_1_1_1_1_1_1_1_1_1_1_1_1_3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137154" y="228600"/>
            <a:ext cx="36822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" type="body"/>
          </p:nvPr>
        </p:nvSpPr>
        <p:spPr>
          <a:xfrm>
            <a:off x="228600" y="2363125"/>
            <a:ext cx="3388200" cy="23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9pPr>
          </a:lstStyle>
          <a:p/>
        </p:txBody>
      </p:sp>
      <p:sp>
        <p:nvSpPr>
          <p:cNvPr id="121" name="Google Shape;121;p15"/>
          <p:cNvSpPr/>
          <p:nvPr>
            <p:ph idx="2" type="pic"/>
          </p:nvPr>
        </p:nvSpPr>
        <p:spPr>
          <a:xfrm rot="10800000">
            <a:off x="4290750" y="0"/>
            <a:ext cx="2304300" cy="34431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22" name="Google Shape;122;p15"/>
          <p:cNvSpPr/>
          <p:nvPr>
            <p:ph idx="3" type="pic"/>
          </p:nvPr>
        </p:nvSpPr>
        <p:spPr>
          <a:xfrm>
            <a:off x="6601200" y="0"/>
            <a:ext cx="2308200" cy="5143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ALT 1">
  <p:cSld name="CUSTOM_7_1_1_1_1_1_1_1_1_1_1_1_1_1_1_1_1_1_1">
    <p:bg>
      <p:bgPr>
        <a:solidFill>
          <a:schemeClr val="dk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6"/>
          <p:cNvSpPr txBox="1"/>
          <p:nvPr>
            <p:ph type="title"/>
          </p:nvPr>
        </p:nvSpPr>
        <p:spPr>
          <a:xfrm>
            <a:off x="228600" y="251551"/>
            <a:ext cx="6665700" cy="26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43450" y="394401"/>
            <a:ext cx="1253100" cy="3165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127" name="Google Shape;127;p16"/>
          <p:cNvSpPr txBox="1"/>
          <p:nvPr>
            <p:ph idx="1" type="subTitle"/>
          </p:nvPr>
        </p:nvSpPr>
        <p:spPr>
          <a:xfrm>
            <a:off x="7730000" y="407600"/>
            <a:ext cx="1080000" cy="29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3" type="subTitle"/>
          </p:nvPr>
        </p:nvSpPr>
        <p:spPr>
          <a:xfrm>
            <a:off x="-104075" y="4248500"/>
            <a:ext cx="1728000" cy="2901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4" type="subTitle"/>
          </p:nvPr>
        </p:nvSpPr>
        <p:spPr>
          <a:xfrm>
            <a:off x="1381975" y="4248500"/>
            <a:ext cx="1728000" cy="2901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5" type="subTitle"/>
          </p:nvPr>
        </p:nvSpPr>
        <p:spPr>
          <a:xfrm>
            <a:off x="3081175" y="4248500"/>
            <a:ext cx="1728000" cy="2901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2">
  <p:cSld name="CUSTOM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262950" y="1852175"/>
            <a:ext cx="2311800" cy="2827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1430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2663162" y="3512350"/>
            <a:ext cx="1600200" cy="11718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143375" y="226075"/>
            <a:ext cx="64710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facad Flux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/>
          <p:nvPr/>
        </p:nvSpPr>
        <p:spPr>
          <a:xfrm flipH="1">
            <a:off x="2663150" y="1852175"/>
            <a:ext cx="1600200" cy="16002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262950" y="1852175"/>
            <a:ext cx="2311800" cy="2840400"/>
          </a:xfrm>
          <a:prstGeom prst="rect">
            <a:avLst/>
          </a:prstGeom>
        </p:spPr>
        <p:txBody>
          <a:bodyPr anchorCtr="0" anchor="t" bIns="274300" lIns="182875" spcFirstLastPara="1" rIns="182875" wrap="square" tIns="365750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9pPr>
          </a:lstStyle>
          <a:p/>
        </p:txBody>
      </p:sp>
      <p:sp>
        <p:nvSpPr>
          <p:cNvPr id="137" name="Google Shape;137;p17"/>
          <p:cNvSpPr/>
          <p:nvPr>
            <p:ph idx="2" type="pic"/>
          </p:nvPr>
        </p:nvSpPr>
        <p:spPr>
          <a:xfrm>
            <a:off x="4424075" y="1895400"/>
            <a:ext cx="4491600" cy="2788200"/>
          </a:xfrm>
          <a:prstGeom prst="roundRect">
            <a:avLst>
              <a:gd fmla="val 15847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vorite tools">
  <p:cSld name="CUSTOM_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137153" y="228600"/>
            <a:ext cx="4387800" cy="15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481825" y="3510500"/>
            <a:ext cx="1652700" cy="895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41" name="Google Shape;141;p18"/>
          <p:cNvSpPr txBox="1"/>
          <p:nvPr>
            <p:ph idx="2" type="subTitle"/>
          </p:nvPr>
        </p:nvSpPr>
        <p:spPr>
          <a:xfrm>
            <a:off x="481825" y="2968125"/>
            <a:ext cx="1652700" cy="4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3" type="body"/>
          </p:nvPr>
        </p:nvSpPr>
        <p:spPr>
          <a:xfrm>
            <a:off x="4872175" y="1334475"/>
            <a:ext cx="1652700" cy="895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43" name="Google Shape;143;p18"/>
          <p:cNvSpPr txBox="1"/>
          <p:nvPr>
            <p:ph idx="4" type="subTitle"/>
          </p:nvPr>
        </p:nvSpPr>
        <p:spPr>
          <a:xfrm>
            <a:off x="4872175" y="792100"/>
            <a:ext cx="1652700" cy="4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5" type="body"/>
          </p:nvPr>
        </p:nvSpPr>
        <p:spPr>
          <a:xfrm>
            <a:off x="7067425" y="3510500"/>
            <a:ext cx="1652700" cy="895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45" name="Google Shape;145;p18"/>
          <p:cNvSpPr txBox="1"/>
          <p:nvPr>
            <p:ph idx="6" type="subTitle"/>
          </p:nvPr>
        </p:nvSpPr>
        <p:spPr>
          <a:xfrm>
            <a:off x="7067425" y="2968125"/>
            <a:ext cx="1652700" cy="4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6" name="Google Shape;146;p18"/>
          <p:cNvSpPr/>
          <p:nvPr>
            <p:ph idx="7" type="pic"/>
          </p:nvPr>
        </p:nvSpPr>
        <p:spPr>
          <a:xfrm>
            <a:off x="6806650" y="457200"/>
            <a:ext cx="2093700" cy="2059200"/>
          </a:xfrm>
          <a:prstGeom prst="teardrop">
            <a:avLst>
              <a:gd fmla="val 10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47" name="Google Shape;147;p18"/>
          <p:cNvSpPr/>
          <p:nvPr>
            <p:ph idx="8" type="pic"/>
          </p:nvPr>
        </p:nvSpPr>
        <p:spPr>
          <a:xfrm flipH="1">
            <a:off x="2424900" y="2628875"/>
            <a:ext cx="2093700" cy="2059200"/>
          </a:xfrm>
          <a:prstGeom prst="teardrop">
            <a:avLst>
              <a:gd fmla="val 10000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n fact">
  <p:cSld name="CUSTOM_5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>
            <p:ph idx="2" type="pic"/>
          </p:nvPr>
        </p:nvSpPr>
        <p:spPr>
          <a:xfrm>
            <a:off x="3163800" y="3246950"/>
            <a:ext cx="2816400" cy="14367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137150" y="228600"/>
            <a:ext cx="58521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549475" y="3350701"/>
            <a:ext cx="2211300" cy="12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52" name="Google Shape;152;p19"/>
          <p:cNvSpPr txBox="1"/>
          <p:nvPr>
            <p:ph idx="3" type="body"/>
          </p:nvPr>
        </p:nvSpPr>
        <p:spPr>
          <a:xfrm>
            <a:off x="3466350" y="1734051"/>
            <a:ext cx="2211300" cy="12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facad Flux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4" type="body"/>
          </p:nvPr>
        </p:nvSpPr>
        <p:spPr>
          <a:xfrm>
            <a:off x="6383225" y="3350701"/>
            <a:ext cx="2211300" cy="1256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154" name="Google Shape;154;p19"/>
          <p:cNvSpPr txBox="1"/>
          <p:nvPr>
            <p:ph idx="5" type="subTitle"/>
          </p:nvPr>
        </p:nvSpPr>
        <p:spPr>
          <a:xfrm>
            <a:off x="555175" y="2986800"/>
            <a:ext cx="22113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55" name="Google Shape;155;p19"/>
          <p:cNvSpPr txBox="1"/>
          <p:nvPr>
            <p:ph idx="6" type="subTitle"/>
          </p:nvPr>
        </p:nvSpPr>
        <p:spPr>
          <a:xfrm>
            <a:off x="3473338" y="1372065"/>
            <a:ext cx="22113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facad Flux SemiBold"/>
              <a:buNone/>
              <a:defRPr sz="1400">
                <a:solidFill>
                  <a:schemeClr val="dk2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7" type="subTitle"/>
          </p:nvPr>
        </p:nvSpPr>
        <p:spPr>
          <a:xfrm>
            <a:off x="6391513" y="2989840"/>
            <a:ext cx="2211300" cy="2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facad Flux SemiBold"/>
              <a:buNone/>
              <a:defRPr sz="14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157" name="Google Shape;157;p19"/>
          <p:cNvSpPr/>
          <p:nvPr>
            <p:ph idx="8" type="pic"/>
          </p:nvPr>
        </p:nvSpPr>
        <p:spPr>
          <a:xfrm>
            <a:off x="228600" y="1111975"/>
            <a:ext cx="2816400" cy="1492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158" name="Google Shape;158;p19"/>
          <p:cNvSpPr/>
          <p:nvPr>
            <p:ph idx="9" type="pic"/>
          </p:nvPr>
        </p:nvSpPr>
        <p:spPr>
          <a:xfrm>
            <a:off x="6099000" y="1111975"/>
            <a:ext cx="2816400" cy="1492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">
    <p:bg>
      <p:bgPr>
        <a:solidFill>
          <a:schemeClr val="accent5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 flipH="1" rot="10800000">
            <a:off x="225325" y="225450"/>
            <a:ext cx="6483000" cy="3256800"/>
          </a:xfrm>
          <a:prstGeom prst="round1Rect">
            <a:avLst>
              <a:gd fmla="val 1638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161" name="Google Shape;161;p20"/>
          <p:cNvSpPr/>
          <p:nvPr/>
        </p:nvSpPr>
        <p:spPr>
          <a:xfrm flipH="1">
            <a:off x="5600700" y="3575950"/>
            <a:ext cx="1108200" cy="1108200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802800" y="228600"/>
            <a:ext cx="2112600" cy="4455600"/>
          </a:xfrm>
          <a:prstGeom prst="roundRect">
            <a:avLst>
              <a:gd fmla="val 328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163" name="Google Shape;163;p20"/>
          <p:cNvSpPr txBox="1"/>
          <p:nvPr>
            <p:ph type="title"/>
          </p:nvPr>
        </p:nvSpPr>
        <p:spPr>
          <a:xfrm>
            <a:off x="462225" y="493150"/>
            <a:ext cx="5944800" cy="1573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1" type="subTitle"/>
          </p:nvPr>
        </p:nvSpPr>
        <p:spPr>
          <a:xfrm>
            <a:off x="467375" y="2472638"/>
            <a:ext cx="5557200" cy="66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facad Flux"/>
              <a:buNone/>
              <a:defRPr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1_1_2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48525" y="2296900"/>
            <a:ext cx="2773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subTitle"/>
          </p:nvPr>
        </p:nvSpPr>
        <p:spPr>
          <a:xfrm>
            <a:off x="3232200" y="2296900"/>
            <a:ext cx="2773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3" type="subTitle"/>
          </p:nvPr>
        </p:nvSpPr>
        <p:spPr>
          <a:xfrm>
            <a:off x="6215875" y="2296900"/>
            <a:ext cx="2773500" cy="4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CUSTOM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untain range reflected on a river. " id="166" name="Google Shape;166;p21"/>
          <p:cNvPicPr preferRelativeResize="0"/>
          <p:nvPr/>
        </p:nvPicPr>
        <p:blipFill rotWithShape="1">
          <a:blip r:embed="rId2">
            <a:alphaModFix/>
          </a:blip>
          <a:srcRect b="0" l="258" r="258" t="0"/>
          <a:stretch/>
        </p:blipFill>
        <p:spPr>
          <a:xfrm>
            <a:off x="1327205" y="0"/>
            <a:ext cx="7802880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1"/>
          <p:cNvGrpSpPr/>
          <p:nvPr/>
        </p:nvGrpSpPr>
        <p:grpSpPr>
          <a:xfrm>
            <a:off x="-13905" y="-1783804"/>
            <a:ext cx="10953439" cy="6927293"/>
            <a:chOff x="0" y="-1705500"/>
            <a:chExt cx="10871900" cy="6852600"/>
          </a:xfrm>
        </p:grpSpPr>
        <p:sp>
          <p:nvSpPr>
            <p:cNvPr id="168" name="Google Shape;168;p21"/>
            <p:cNvSpPr/>
            <p:nvPr/>
          </p:nvSpPr>
          <p:spPr>
            <a:xfrm>
              <a:off x="0" y="0"/>
              <a:ext cx="57429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facad Flux"/>
                <a:ea typeface="Afacad Flux"/>
                <a:cs typeface="Afacad Flux"/>
                <a:sym typeface="Afacad Flux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 rot="5400000">
              <a:off x="7437975" y="-1705200"/>
              <a:ext cx="3410700" cy="3410100"/>
            </a:xfrm>
            <a:prstGeom prst="pie">
              <a:avLst>
                <a:gd fmla="val 21598135" name="adj1"/>
                <a:gd fmla="val 540297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facad Flux"/>
                <a:ea typeface="Afacad Flux"/>
                <a:cs typeface="Afacad Flux"/>
                <a:sym typeface="Afacad Flux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 rot="5400000">
              <a:off x="7430300" y="1705500"/>
              <a:ext cx="3441900" cy="3441300"/>
            </a:xfrm>
            <a:prstGeom prst="pie">
              <a:avLst>
                <a:gd fmla="val 0" name="adj1"/>
                <a:gd fmla="val 1078670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facad Flux"/>
                <a:ea typeface="Afacad Flux"/>
                <a:cs typeface="Afacad Flux"/>
                <a:sym typeface="Afacad Flux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flipH="1" rot="-5400000">
              <a:off x="4020200" y="-1705200"/>
              <a:ext cx="3410700" cy="3410100"/>
            </a:xfrm>
            <a:prstGeom prst="pie">
              <a:avLst>
                <a:gd fmla="val 21598135" name="adj1"/>
                <a:gd fmla="val 540297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facad Flux"/>
                <a:ea typeface="Afacad Flux"/>
                <a:cs typeface="Afacad Flux"/>
                <a:sym typeface="Afacad Flux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 flipH="1" rot="-5400000">
              <a:off x="3996675" y="1705500"/>
              <a:ext cx="3441900" cy="3441300"/>
            </a:xfrm>
            <a:prstGeom prst="pie">
              <a:avLst>
                <a:gd fmla="val 0" name="adj1"/>
                <a:gd fmla="val 1078670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facad Flux"/>
                <a:ea typeface="Afacad Flux"/>
                <a:cs typeface="Afacad Flux"/>
                <a:sym typeface="Afacad Flux"/>
              </a:endParaRPr>
            </a:p>
          </p:txBody>
        </p:sp>
      </p:grpSp>
      <p:sp>
        <p:nvSpPr>
          <p:cNvPr id="173" name="Google Shape;173;p21"/>
          <p:cNvSpPr txBox="1"/>
          <p:nvPr>
            <p:ph type="title"/>
          </p:nvPr>
        </p:nvSpPr>
        <p:spPr>
          <a:xfrm>
            <a:off x="228600" y="251551"/>
            <a:ext cx="6665700" cy="26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0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" name="Google Shape;176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5" name="Google Shape;185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5" name="Google Shape;195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6" name="Google Shape;196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ards">
  <p:cSld name="BLANK_1_1_1_1_2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3354313" y="1302575"/>
            <a:ext cx="2435400" cy="1356000"/>
          </a:xfrm>
          <a:prstGeom prst="roundRect">
            <a:avLst>
              <a:gd fmla="val 22916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3466363" y="2904025"/>
            <a:ext cx="2211300" cy="1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3466375" y="3345698"/>
            <a:ext cx="22113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" name="Google Shape;29;p4"/>
          <p:cNvSpPr/>
          <p:nvPr>
            <p:ph idx="4" type="pic"/>
          </p:nvPr>
        </p:nvSpPr>
        <p:spPr>
          <a:xfrm>
            <a:off x="437413" y="1302563"/>
            <a:ext cx="2435400" cy="1356000"/>
          </a:xfrm>
          <a:prstGeom prst="roundRect">
            <a:avLst>
              <a:gd fmla="val 22916" name="adj"/>
            </a:avLst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idx="5" type="subTitle"/>
          </p:nvPr>
        </p:nvSpPr>
        <p:spPr>
          <a:xfrm>
            <a:off x="549463" y="2904013"/>
            <a:ext cx="2211300" cy="1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6" type="body"/>
          </p:nvPr>
        </p:nvSpPr>
        <p:spPr>
          <a:xfrm>
            <a:off x="549475" y="3345685"/>
            <a:ext cx="22113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9pPr>
          </a:lstStyle>
          <a:p/>
        </p:txBody>
      </p:sp>
      <p:sp>
        <p:nvSpPr>
          <p:cNvPr id="32" name="Google Shape;32;p4"/>
          <p:cNvSpPr/>
          <p:nvPr>
            <p:ph idx="7" type="pic"/>
          </p:nvPr>
        </p:nvSpPr>
        <p:spPr>
          <a:xfrm>
            <a:off x="6271213" y="1302563"/>
            <a:ext cx="2435400" cy="1356000"/>
          </a:xfrm>
          <a:prstGeom prst="roundRect">
            <a:avLst>
              <a:gd fmla="val 22916" name="adj"/>
            </a:avLst>
          </a:prstGeom>
          <a:noFill/>
          <a:ln>
            <a:noFill/>
          </a:ln>
        </p:spPr>
      </p:sp>
      <p:sp>
        <p:nvSpPr>
          <p:cNvPr id="33" name="Google Shape;33;p4"/>
          <p:cNvSpPr txBox="1"/>
          <p:nvPr>
            <p:ph idx="8" type="subTitle"/>
          </p:nvPr>
        </p:nvSpPr>
        <p:spPr>
          <a:xfrm>
            <a:off x="6383263" y="2904013"/>
            <a:ext cx="2211300" cy="1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facad Flux SemiBold"/>
              <a:buNone/>
              <a:defRPr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9" type="body"/>
          </p:nvPr>
        </p:nvSpPr>
        <p:spPr>
          <a:xfrm>
            <a:off x="6383275" y="3345685"/>
            <a:ext cx="22113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Afacad Flux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6" name="Google Shape;206;p3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8" name="Google Shape;208;p3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9" name="Google Shape;209;p3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0" name="Google Shape;210;p3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4" name="Google Shape;214;p3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8" name="Google Shape;218;p3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9" name="Google Shape;219;p3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0" name="Google Shape;220;p3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24" name="Google Shape;224;p3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5" name="Google Shape;225;p3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6" name="Google Shape;226;p3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7" name="Google Shape;227;p3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8" name="Google Shape;228;p3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2" name="Google Shape;232;p3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5" name="Google Shape;235;p3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6" name="Google Shape;236;p3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7" name="Google Shape;237;p3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8" name="Google Shape;238;p3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4" name="Google Shape;244;p3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2" name="Google Shape;252;p4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4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4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5" name="Google Shape;255;p4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4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57" name="Google Shape;25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9" name="Google Shape;259;p4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0" name="Google Shape;260;p4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ntainers">
  <p:cSld name="BLANK_1_1_1_1_2_1_1">
    <p:bg>
      <p:bgPr>
        <a:solidFill>
          <a:schemeClr val="accent4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37160" y="228600"/>
            <a:ext cx="64803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00">
                <a:solidFill>
                  <a:schemeClr val="accen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37" name="Google Shape;37;p5"/>
          <p:cNvSpPr txBox="1"/>
          <p:nvPr/>
        </p:nvSpPr>
        <p:spPr>
          <a:xfrm>
            <a:off x="8434809" y="46307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dk2"/>
                </a:solidFill>
                <a:latin typeface="Afacad Flux"/>
                <a:ea typeface="Afacad Flux"/>
                <a:cs typeface="Afacad Flux"/>
                <a:sym typeface="Afacad Flux"/>
              </a:rPr>
              <a:t>‹#›</a:t>
            </a:fld>
            <a:endParaRPr sz="700">
              <a:solidFill>
                <a:schemeClr val="dk2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11275" y="2137575"/>
            <a:ext cx="2236200" cy="2542200"/>
          </a:xfrm>
          <a:prstGeom prst="rect">
            <a:avLst/>
          </a:prstGeom>
          <a:noFill/>
        </p:spPr>
        <p:txBody>
          <a:bodyPr anchorCtr="0" anchor="t" bIns="182875" lIns="182875" spcFirstLastPara="1" rIns="182875" wrap="square" tIns="0">
            <a:normAutofit/>
          </a:bodyPr>
          <a:lstStyle>
            <a:lvl1pPr indent="0" lvl="0" marL="228600" marR="88257"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2308388" y="2137575"/>
            <a:ext cx="2236200" cy="2542200"/>
          </a:xfrm>
          <a:prstGeom prst="rect">
            <a:avLst/>
          </a:prstGeom>
          <a:noFill/>
        </p:spPr>
        <p:txBody>
          <a:bodyPr anchorCtr="0" anchor="t" bIns="182875" lIns="182875" spcFirstLastPara="1" rIns="182875" wrap="square" tIns="0">
            <a:normAutofit/>
          </a:bodyPr>
          <a:lstStyle>
            <a:lvl1pPr indent="0" lvl="0" marL="228600" marR="88257"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3" type="subTitle"/>
          </p:nvPr>
        </p:nvSpPr>
        <p:spPr>
          <a:xfrm>
            <a:off x="4608238" y="2137575"/>
            <a:ext cx="2236200" cy="2542200"/>
          </a:xfrm>
          <a:prstGeom prst="rect">
            <a:avLst/>
          </a:prstGeom>
          <a:noFill/>
        </p:spPr>
        <p:txBody>
          <a:bodyPr anchorCtr="0" anchor="t" bIns="182875" lIns="182875" spcFirstLastPara="1" rIns="182875" wrap="square" tIns="0">
            <a:normAutofit/>
          </a:bodyPr>
          <a:lstStyle>
            <a:lvl1pPr indent="0" lvl="0" marL="228600" marR="88257"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4" type="subTitle"/>
          </p:nvPr>
        </p:nvSpPr>
        <p:spPr>
          <a:xfrm>
            <a:off x="6908075" y="2137575"/>
            <a:ext cx="2236200" cy="2542200"/>
          </a:xfrm>
          <a:prstGeom prst="rect">
            <a:avLst/>
          </a:prstGeom>
          <a:noFill/>
        </p:spPr>
        <p:txBody>
          <a:bodyPr anchorCtr="0" anchor="t" bIns="182875" lIns="182875" spcFirstLastPara="1" rIns="182875" wrap="square" tIns="0">
            <a:normAutofit/>
          </a:bodyPr>
          <a:lstStyle>
            <a:lvl1pPr indent="0" lvl="0" marL="228600" marR="88257">
              <a:spcBef>
                <a:spcPts val="0"/>
              </a:spcBef>
              <a:spcAft>
                <a:spcPts val="0"/>
              </a:spcAft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1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1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41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41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41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1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1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1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_1_1_1_1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228600" y="2063500"/>
            <a:ext cx="8333100" cy="265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4800">
                <a:latin typeface="Afacad Flux Medium"/>
                <a:ea typeface="Afacad Flux Medium"/>
                <a:cs typeface="Afacad Flux Medium"/>
                <a:sym typeface="Afacad Flux Medium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title"/>
          </p:nvPr>
        </p:nvSpPr>
        <p:spPr>
          <a:xfrm>
            <a:off x="7673150" y="394400"/>
            <a:ext cx="1193700" cy="3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00">
                <a:latin typeface="Afacad Flux Medium"/>
                <a:ea typeface="Afacad Flux Medium"/>
                <a:cs typeface="Afacad Flux Medium"/>
                <a:sym typeface="Afacad Flux Medium"/>
              </a:defRPr>
            </a:lvl1pPr>
            <a:lvl2pPr lvl="1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1">
  <p:cSld name="BLANK_1_1_1_1_1_1_2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rot="-5400000">
            <a:off x="4127625" y="2902800"/>
            <a:ext cx="3093600" cy="138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7" name="Google Shape;47;p7"/>
          <p:cNvSpPr/>
          <p:nvPr/>
        </p:nvSpPr>
        <p:spPr>
          <a:xfrm rot="-5400000">
            <a:off x="5515450" y="2902800"/>
            <a:ext cx="3093600" cy="138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8" name="Google Shape;48;p7"/>
          <p:cNvSpPr/>
          <p:nvPr/>
        </p:nvSpPr>
        <p:spPr>
          <a:xfrm rot="-2220703">
            <a:off x="-226496" y="2528351"/>
            <a:ext cx="4023732" cy="1997707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060250" y="0"/>
            <a:ext cx="2083800" cy="208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137160" y="228600"/>
            <a:ext cx="6480300" cy="14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 rot="-5400000">
            <a:off x="2739800" y="2902800"/>
            <a:ext cx="3093600" cy="138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52" name="Google Shape;52;p7"/>
          <p:cNvSpPr/>
          <p:nvPr/>
        </p:nvSpPr>
        <p:spPr>
          <a:xfrm rot="-5400000">
            <a:off x="6903275" y="2902800"/>
            <a:ext cx="3093600" cy="138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ght cards">
  <p:cSld name="BLANK_1_1_1_1_1_1_2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37150" y="228600"/>
            <a:ext cx="64803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" type="subTitle"/>
          </p:nvPr>
        </p:nvSpPr>
        <p:spPr>
          <a:xfrm>
            <a:off x="432650" y="160400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32650" y="181175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57" name="Google Shape;57;p8"/>
          <p:cNvSpPr txBox="1"/>
          <p:nvPr>
            <p:ph idx="3" type="subTitle"/>
          </p:nvPr>
        </p:nvSpPr>
        <p:spPr>
          <a:xfrm>
            <a:off x="438875" y="344915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438875" y="365690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59" name="Google Shape;59;p8"/>
          <p:cNvSpPr txBox="1"/>
          <p:nvPr>
            <p:ph idx="5" type="subTitle"/>
          </p:nvPr>
        </p:nvSpPr>
        <p:spPr>
          <a:xfrm>
            <a:off x="2621613" y="160400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6" type="body"/>
          </p:nvPr>
        </p:nvSpPr>
        <p:spPr>
          <a:xfrm>
            <a:off x="2621613" y="181175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61" name="Google Shape;61;p8"/>
          <p:cNvSpPr txBox="1"/>
          <p:nvPr>
            <p:ph idx="7" type="subTitle"/>
          </p:nvPr>
        </p:nvSpPr>
        <p:spPr>
          <a:xfrm>
            <a:off x="2627850" y="344915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8" type="body"/>
          </p:nvPr>
        </p:nvSpPr>
        <p:spPr>
          <a:xfrm>
            <a:off x="2627850" y="365690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63" name="Google Shape;63;p8"/>
          <p:cNvSpPr txBox="1"/>
          <p:nvPr>
            <p:ph idx="9" type="subTitle"/>
          </p:nvPr>
        </p:nvSpPr>
        <p:spPr>
          <a:xfrm>
            <a:off x="4810588" y="160400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3" type="body"/>
          </p:nvPr>
        </p:nvSpPr>
        <p:spPr>
          <a:xfrm>
            <a:off x="4810588" y="181175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65" name="Google Shape;65;p8"/>
          <p:cNvSpPr txBox="1"/>
          <p:nvPr>
            <p:ph idx="14" type="subTitle"/>
          </p:nvPr>
        </p:nvSpPr>
        <p:spPr>
          <a:xfrm>
            <a:off x="4813700" y="344915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5" type="body"/>
          </p:nvPr>
        </p:nvSpPr>
        <p:spPr>
          <a:xfrm>
            <a:off x="4813700" y="365690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67" name="Google Shape;67;p8"/>
          <p:cNvSpPr txBox="1"/>
          <p:nvPr>
            <p:ph idx="16" type="subTitle"/>
          </p:nvPr>
        </p:nvSpPr>
        <p:spPr>
          <a:xfrm>
            <a:off x="6999550" y="160400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7" type="body"/>
          </p:nvPr>
        </p:nvSpPr>
        <p:spPr>
          <a:xfrm>
            <a:off x="6999550" y="181175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69" name="Google Shape;69;p8"/>
          <p:cNvSpPr txBox="1"/>
          <p:nvPr>
            <p:ph idx="18" type="subTitle"/>
          </p:nvPr>
        </p:nvSpPr>
        <p:spPr>
          <a:xfrm>
            <a:off x="7005800" y="3449150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facad Flux SemiBold"/>
              <a:buNone/>
              <a:defRPr sz="12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9" type="body"/>
          </p:nvPr>
        </p:nvSpPr>
        <p:spPr>
          <a:xfrm>
            <a:off x="7005800" y="3656900"/>
            <a:ext cx="1711800" cy="8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ith images">
  <p:cSld name="BLANK_1_1_1_1_1_1_2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137150" y="228600"/>
            <a:ext cx="64803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39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438875" y="3276043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38875" y="3656900"/>
            <a:ext cx="1711800" cy="6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75" name="Google Shape;75;p9"/>
          <p:cNvSpPr txBox="1"/>
          <p:nvPr>
            <p:ph idx="3" type="subTitle"/>
          </p:nvPr>
        </p:nvSpPr>
        <p:spPr>
          <a:xfrm>
            <a:off x="2630975" y="1803668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4" type="body"/>
          </p:nvPr>
        </p:nvSpPr>
        <p:spPr>
          <a:xfrm>
            <a:off x="2630975" y="2184525"/>
            <a:ext cx="1711800" cy="6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77" name="Google Shape;77;p9"/>
          <p:cNvSpPr txBox="1"/>
          <p:nvPr>
            <p:ph idx="5" type="subTitle"/>
          </p:nvPr>
        </p:nvSpPr>
        <p:spPr>
          <a:xfrm>
            <a:off x="4821925" y="3269293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6" type="body"/>
          </p:nvPr>
        </p:nvSpPr>
        <p:spPr>
          <a:xfrm>
            <a:off x="4821925" y="3650150"/>
            <a:ext cx="1711800" cy="6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79" name="Google Shape;79;p9"/>
          <p:cNvSpPr txBox="1"/>
          <p:nvPr>
            <p:ph idx="7" type="subTitle"/>
          </p:nvPr>
        </p:nvSpPr>
        <p:spPr>
          <a:xfrm>
            <a:off x="7015175" y="1803668"/>
            <a:ext cx="1711800" cy="16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facad Flux SemiBold"/>
              <a:buNone/>
              <a:defRPr sz="1600">
                <a:latin typeface="Afacad Flux SemiBold"/>
                <a:ea typeface="Afacad Flux SemiBold"/>
                <a:cs typeface="Afacad Flux SemiBold"/>
                <a:sym typeface="Afacad Flux SemiBold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8" type="body"/>
          </p:nvPr>
        </p:nvSpPr>
        <p:spPr>
          <a:xfrm>
            <a:off x="7015175" y="2184525"/>
            <a:ext cx="1711800" cy="6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facad Flux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Afacad Flux"/>
              <a:buChar char="■"/>
              <a:defRPr sz="1000"/>
            </a:lvl9pPr>
          </a:lstStyle>
          <a:p/>
        </p:txBody>
      </p:sp>
      <p:sp>
        <p:nvSpPr>
          <p:cNvPr id="81" name="Google Shape;81;p9"/>
          <p:cNvSpPr/>
          <p:nvPr>
            <p:ph idx="9" type="pic"/>
          </p:nvPr>
        </p:nvSpPr>
        <p:spPr>
          <a:xfrm>
            <a:off x="4618950" y="1116450"/>
            <a:ext cx="2085600" cy="1353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82" name="Google Shape;82;p9"/>
          <p:cNvSpPr/>
          <p:nvPr>
            <p:ph idx="13" type="pic"/>
          </p:nvPr>
        </p:nvSpPr>
        <p:spPr>
          <a:xfrm>
            <a:off x="243750" y="1116450"/>
            <a:ext cx="2085600" cy="1353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83" name="Google Shape;83;p9"/>
          <p:cNvSpPr/>
          <p:nvPr>
            <p:ph idx="14" type="pic"/>
          </p:nvPr>
        </p:nvSpPr>
        <p:spPr>
          <a:xfrm>
            <a:off x="2423725" y="3336138"/>
            <a:ext cx="2085600" cy="1353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  <p:sp>
        <p:nvSpPr>
          <p:cNvPr id="84" name="Google Shape;84;p9"/>
          <p:cNvSpPr/>
          <p:nvPr>
            <p:ph idx="15" type="pic"/>
          </p:nvPr>
        </p:nvSpPr>
        <p:spPr>
          <a:xfrm>
            <a:off x="6802800" y="3336150"/>
            <a:ext cx="1984200" cy="13533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704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ubbles">
  <p:cSld name="BLANK_1_1_1_1_1_1_1_1_1_2_1_1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3375" y="79510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2" type="subTitle"/>
          </p:nvPr>
        </p:nvSpPr>
        <p:spPr>
          <a:xfrm>
            <a:off x="2967150" y="79510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3" type="subTitle"/>
          </p:nvPr>
        </p:nvSpPr>
        <p:spPr>
          <a:xfrm>
            <a:off x="5836575" y="79510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4" type="subTitle"/>
          </p:nvPr>
        </p:nvSpPr>
        <p:spPr>
          <a:xfrm>
            <a:off x="3600" y="22736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5" type="subTitle"/>
          </p:nvPr>
        </p:nvSpPr>
        <p:spPr>
          <a:xfrm>
            <a:off x="2967375" y="22736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6" type="subTitle"/>
          </p:nvPr>
        </p:nvSpPr>
        <p:spPr>
          <a:xfrm>
            <a:off x="5836800" y="22736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7" type="subTitle"/>
          </p:nvPr>
        </p:nvSpPr>
        <p:spPr>
          <a:xfrm>
            <a:off x="3600" y="37660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8" type="subTitle"/>
          </p:nvPr>
        </p:nvSpPr>
        <p:spPr>
          <a:xfrm>
            <a:off x="2967375" y="37660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9" type="subTitle"/>
          </p:nvPr>
        </p:nvSpPr>
        <p:spPr>
          <a:xfrm>
            <a:off x="5836800" y="3766050"/>
            <a:ext cx="3303600" cy="4527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801500"/>
            <a:ext cx="57606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  <p:sp>
        <p:nvSpPr>
          <p:cNvPr id="7" name="Google Shape;7;p1"/>
          <p:cNvSpPr txBox="1"/>
          <p:nvPr/>
        </p:nvSpPr>
        <p:spPr>
          <a:xfrm>
            <a:off x="8434809" y="46307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‹#›</a:t>
            </a:fld>
            <a:endParaRPr sz="7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295550" y="457200"/>
            <a:ext cx="4859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facad Flux"/>
              <a:buNone/>
              <a:defRPr b="1" sz="30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2" type="body"/>
          </p:nvPr>
        </p:nvSpPr>
        <p:spPr>
          <a:xfrm>
            <a:off x="3785175" y="1949425"/>
            <a:ext cx="40578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○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■"/>
              <a:defRPr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2" title="Untitled desig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00" y="-59025"/>
            <a:ext cx="9264302" cy="526154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2"/>
          <p:cNvSpPr/>
          <p:nvPr/>
        </p:nvSpPr>
        <p:spPr>
          <a:xfrm>
            <a:off x="2128648" y="1632855"/>
            <a:ext cx="1026000" cy="4668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3232803" y="1632855"/>
            <a:ext cx="1851900" cy="4668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5162850" y="1632850"/>
            <a:ext cx="2030400" cy="466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Megan Garcia, Community Education Coordinator</a:t>
            </a:r>
            <a:endParaRPr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7192225" y="162300"/>
            <a:ext cx="1692900" cy="5898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Guest:</a:t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Sophie Rheinheimer</a:t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81" name="Google Shape;281;p42"/>
          <p:cNvSpPr txBox="1"/>
          <p:nvPr>
            <p:ph type="title"/>
          </p:nvPr>
        </p:nvSpPr>
        <p:spPr>
          <a:xfrm>
            <a:off x="94475" y="129676"/>
            <a:ext cx="6665700" cy="13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Your Knowledge Matters: Become a Community Education Instructor</a:t>
            </a:r>
            <a:endParaRPr sz="4300"/>
          </a:p>
        </p:txBody>
      </p:sp>
      <p:sp>
        <p:nvSpPr>
          <p:cNvPr id="282" name="Google Shape;282;p42"/>
          <p:cNvSpPr txBox="1"/>
          <p:nvPr>
            <p:ph idx="3" type="subTitle"/>
          </p:nvPr>
        </p:nvSpPr>
        <p:spPr>
          <a:xfrm>
            <a:off x="2100300" y="1721200"/>
            <a:ext cx="989400" cy="2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10/23/25</a:t>
            </a:r>
            <a:endParaRPr/>
          </a:p>
        </p:txBody>
      </p:sp>
      <p:sp>
        <p:nvSpPr>
          <p:cNvPr id="283" name="Google Shape;283;p42"/>
          <p:cNvSpPr txBox="1"/>
          <p:nvPr>
            <p:ph idx="4" type="subTitle"/>
          </p:nvPr>
        </p:nvSpPr>
        <p:spPr>
          <a:xfrm>
            <a:off x="3294750" y="1721200"/>
            <a:ext cx="1728000" cy="2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 Day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/>
          <p:nvPr/>
        </p:nvSpPr>
        <p:spPr>
          <a:xfrm>
            <a:off x="338" y="1767275"/>
            <a:ext cx="2236200" cy="2912400"/>
          </a:xfrm>
          <a:prstGeom prst="round1Rect">
            <a:avLst>
              <a:gd fmla="val 2077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marR="88257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07" name="Google Shape;407;p51"/>
          <p:cNvSpPr/>
          <p:nvPr/>
        </p:nvSpPr>
        <p:spPr>
          <a:xfrm flipH="1">
            <a:off x="2302913" y="1767275"/>
            <a:ext cx="2236200" cy="2912400"/>
          </a:xfrm>
          <a:prstGeom prst="round1Rect">
            <a:avLst>
              <a:gd fmla="val 207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08" name="Google Shape;408;p51"/>
          <p:cNvSpPr/>
          <p:nvPr/>
        </p:nvSpPr>
        <p:spPr>
          <a:xfrm flipH="1">
            <a:off x="6908063" y="1767275"/>
            <a:ext cx="2236200" cy="2912400"/>
          </a:xfrm>
          <a:prstGeom prst="round1Rect">
            <a:avLst>
              <a:gd fmla="val 207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4605488" y="1767275"/>
            <a:ext cx="2236200" cy="2912400"/>
          </a:xfrm>
          <a:prstGeom prst="round1Rect">
            <a:avLst>
              <a:gd fmla="val 2077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228600" marR="88257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10" name="Google Shape;410;p51"/>
          <p:cNvSpPr txBox="1"/>
          <p:nvPr>
            <p:ph type="title"/>
          </p:nvPr>
        </p:nvSpPr>
        <p:spPr>
          <a:xfrm>
            <a:off x="137160" y="228600"/>
            <a:ext cx="64803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>
                <a:solidFill>
                  <a:schemeClr val="lt2"/>
                </a:solidFill>
              </a:rPr>
              <a:t>What to look forward to!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>
                <a:solidFill>
                  <a:schemeClr val="lt2"/>
                </a:solidFill>
              </a:rPr>
              <a:t>Spring/Summer 2026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11" name="Google Shape;411;p51"/>
          <p:cNvSpPr txBox="1"/>
          <p:nvPr>
            <p:ph idx="1" type="subTitle"/>
          </p:nvPr>
        </p:nvSpPr>
        <p:spPr>
          <a:xfrm>
            <a:off x="137150" y="2066700"/>
            <a:ext cx="2236200" cy="25422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Autofit/>
          </a:bodyPr>
          <a:lstStyle/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First Aid/CPR Training</a:t>
            </a:r>
            <a:endParaRPr sz="1400"/>
          </a:p>
          <a:p>
            <a:pPr indent="0" lvl="0" marL="114300" marR="199571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   CPR (BLS)/ First Aid</a:t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   Babysitter CPR/ First    </a:t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   Aid</a:t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   Sports CPR/First Aid</a:t>
            </a:r>
            <a:endParaRPr sz="1400"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51"/>
          <p:cNvSpPr txBox="1"/>
          <p:nvPr>
            <p:ph idx="2" type="subTitle"/>
          </p:nvPr>
        </p:nvSpPr>
        <p:spPr>
          <a:xfrm>
            <a:off x="2302925" y="2066700"/>
            <a:ext cx="2236200" cy="25422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rmAutofit/>
          </a:bodyPr>
          <a:lstStyle/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Career Readiness</a:t>
            </a:r>
            <a:endParaRPr sz="1400"/>
          </a:p>
          <a:p>
            <a:pPr indent="0" lvl="0" marL="114300" marR="199571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Strategic Job Search in the Modern Market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Building a Professional Identity That Opens Doors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Using AI and Technology to Get Ahead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1"/>
          <p:cNvSpPr txBox="1"/>
          <p:nvPr>
            <p:ph idx="3" type="subTitle"/>
          </p:nvPr>
        </p:nvSpPr>
        <p:spPr>
          <a:xfrm>
            <a:off x="4608238" y="2066700"/>
            <a:ext cx="2236200" cy="25422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rmAutofit/>
          </a:bodyPr>
          <a:lstStyle/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Improv. w/ Faith Alpher</a:t>
            </a:r>
            <a:endParaRPr sz="1400"/>
          </a:p>
          <a:p>
            <a:pPr indent="0" lvl="0" marL="0" marR="199571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highlight>
                <a:schemeClr val="accent1"/>
              </a:highlight>
            </a:endParaRPr>
          </a:p>
          <a:p>
            <a:pPr indent="0" lvl="0" marL="0" marR="199571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>
                <a:solidFill>
                  <a:srgbClr val="242424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Improv Your Confidence: From Stage to Everyday Life</a:t>
            </a:r>
            <a:endParaRPr sz="1500"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199571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400"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414" name="Google Shape;414;p51"/>
          <p:cNvSpPr txBox="1"/>
          <p:nvPr>
            <p:ph idx="4" type="subTitle"/>
          </p:nvPr>
        </p:nvSpPr>
        <p:spPr>
          <a:xfrm>
            <a:off x="6913575" y="2100200"/>
            <a:ext cx="2236200" cy="2542200"/>
          </a:xfrm>
          <a:prstGeom prst="rect">
            <a:avLst/>
          </a:prstGeom>
        </p:spPr>
        <p:txBody>
          <a:bodyPr anchorCtr="0" anchor="t" bIns="182875" lIns="182875" spcFirstLastPara="1" rIns="182875" wrap="square" tIns="0">
            <a:normAutofit/>
          </a:bodyPr>
          <a:lstStyle/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400"/>
              <a:t>Language Classes</a:t>
            </a:r>
            <a:endParaRPr sz="1400"/>
          </a:p>
          <a:p>
            <a:pPr indent="0" lvl="0" marL="0" marR="199571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400">
                <a:highlight>
                  <a:srgbClr val="FFFFFF"/>
                </a:highlight>
                <a:latin typeface="Afacad Flux"/>
                <a:ea typeface="Afacad Flux"/>
                <a:cs typeface="Afacad Flux"/>
                <a:sym typeface="Afacad Flux"/>
              </a:rPr>
              <a:t>Beginning French Language and Culture 1</a:t>
            </a:r>
            <a:endParaRPr sz="1400">
              <a:highlight>
                <a:srgbClr val="FFFFFF"/>
              </a:highlight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400">
              <a:highlight>
                <a:srgbClr val="FFFFFF"/>
              </a:highlight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400">
                <a:highlight>
                  <a:srgbClr val="FFFFFF"/>
                </a:highlight>
                <a:latin typeface="Afacad Flux"/>
                <a:ea typeface="Afacad Flux"/>
                <a:cs typeface="Afacad Flux"/>
                <a:sym typeface="Afacad Flux"/>
              </a:rPr>
              <a:t>French for Travelers</a:t>
            </a:r>
            <a:endParaRPr sz="1400">
              <a:highlight>
                <a:srgbClr val="FFFFFF"/>
              </a:highlight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t/>
            </a:r>
            <a:endParaRPr sz="1400">
              <a:highlight>
                <a:srgbClr val="FFFFFF"/>
              </a:highlight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marR="199571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 sz="1400">
                <a:highlight>
                  <a:srgbClr val="FFFFFF"/>
                </a:highlight>
                <a:latin typeface="Afacad Flux"/>
                <a:ea typeface="Afacad Flux"/>
                <a:cs typeface="Afacad Flux"/>
                <a:sym typeface="Afacad Flux"/>
              </a:rPr>
              <a:t>Korean Language and Culture </a:t>
            </a:r>
            <a:endParaRPr sz="1400">
              <a:highlight>
                <a:srgbClr val="FFFFFF"/>
              </a:highlight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22860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"/>
          <p:cNvSpPr txBox="1"/>
          <p:nvPr/>
        </p:nvSpPr>
        <p:spPr>
          <a:xfrm>
            <a:off x="1026125" y="1853975"/>
            <a:ext cx="253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chemeClr val="lt2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Q &amp; A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20" name="Google Shape;420;p52" title="Untitled-1_Logo Stack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575" y="-154975"/>
            <a:ext cx="449611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 txBox="1"/>
          <p:nvPr/>
        </p:nvSpPr>
        <p:spPr>
          <a:xfrm>
            <a:off x="151450" y="112075"/>
            <a:ext cx="683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chemeClr val="lt2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Thank you!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26" name="Google Shape;426;p53" title="Untitled-1_Logo Stack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550" y="457200"/>
            <a:ext cx="449611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2838" y="1238842"/>
            <a:ext cx="2665374" cy="331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/>
          <p:nvPr/>
        </p:nvSpPr>
        <p:spPr>
          <a:xfrm>
            <a:off x="246925" y="2825125"/>
            <a:ext cx="3776100" cy="1560600"/>
          </a:xfrm>
          <a:prstGeom prst="roundRect">
            <a:avLst>
              <a:gd fmla="val 8127" name="adj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 Medium"/>
              <a:buChar char="●"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LPC and SFSU Alum</a:t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 Medium"/>
              <a:buChar char="●"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Started in English Department (adjunct, Instructional Assistant, RAW Center)</a:t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 Medium"/>
              <a:buChar char="●"/>
            </a:pPr>
            <a:r>
              <a:rPr lang="en" sz="1200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Community Education Coordinator Oct. 2023</a:t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228600" y="1733403"/>
            <a:ext cx="1464300" cy="415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290" name="Google Shape;290;p43"/>
          <p:cNvSpPr txBox="1"/>
          <p:nvPr>
            <p:ph type="title"/>
          </p:nvPr>
        </p:nvSpPr>
        <p:spPr>
          <a:xfrm>
            <a:off x="137149" y="228600"/>
            <a:ext cx="42168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Hi!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I’m </a:t>
            </a:r>
            <a:r>
              <a:rPr lang="en">
                <a:highlight>
                  <a:schemeClr val="accent2"/>
                </a:highlight>
              </a:rPr>
              <a:t>Megan Garcia</a:t>
            </a:r>
            <a:endParaRPr/>
          </a:p>
        </p:txBody>
      </p:sp>
      <p:sp>
        <p:nvSpPr>
          <p:cNvPr id="291" name="Google Shape;291;p43"/>
          <p:cNvSpPr txBox="1"/>
          <p:nvPr>
            <p:ph idx="2" type="title"/>
          </p:nvPr>
        </p:nvSpPr>
        <p:spPr>
          <a:xfrm>
            <a:off x="246925" y="1820775"/>
            <a:ext cx="1389000" cy="252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"/>
              <a:t>Community Education Coordinator</a:t>
            </a:r>
            <a:endParaRPr/>
          </a:p>
        </p:txBody>
      </p:sp>
      <p:sp>
        <p:nvSpPr>
          <p:cNvPr id="292" name="Google Shape;292;p43"/>
          <p:cNvSpPr txBox="1"/>
          <p:nvPr>
            <p:ph idx="1" type="body"/>
          </p:nvPr>
        </p:nvSpPr>
        <p:spPr>
          <a:xfrm>
            <a:off x="246925" y="2825125"/>
            <a:ext cx="3776100" cy="5694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About Me</a:t>
            </a:r>
            <a:endParaRPr b="1" sz="1300"/>
          </a:p>
        </p:txBody>
      </p:sp>
      <p:pic>
        <p:nvPicPr>
          <p:cNvPr id="293" name="Google Shape;293;p43" title="IMG_117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300" y="841350"/>
            <a:ext cx="4460000" cy="33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/>
          <p:nvPr/>
        </p:nvSpPr>
        <p:spPr>
          <a:xfrm>
            <a:off x="1210500" y="3705025"/>
            <a:ext cx="534900" cy="224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299" name="Google Shape;299;p44"/>
          <p:cNvSpPr/>
          <p:nvPr/>
        </p:nvSpPr>
        <p:spPr>
          <a:xfrm>
            <a:off x="1210500" y="3231300"/>
            <a:ext cx="534900" cy="22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0" name="Google Shape;300;p44"/>
          <p:cNvSpPr/>
          <p:nvPr/>
        </p:nvSpPr>
        <p:spPr>
          <a:xfrm>
            <a:off x="597175" y="2637600"/>
            <a:ext cx="5349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1" name="Google Shape;301;p44"/>
          <p:cNvSpPr/>
          <p:nvPr/>
        </p:nvSpPr>
        <p:spPr>
          <a:xfrm>
            <a:off x="1210500" y="2103813"/>
            <a:ext cx="534900" cy="224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2" name="Google Shape;302;p44"/>
          <p:cNvSpPr/>
          <p:nvPr/>
        </p:nvSpPr>
        <p:spPr>
          <a:xfrm>
            <a:off x="597175" y="1665725"/>
            <a:ext cx="534900" cy="224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565900" y="4150700"/>
            <a:ext cx="534900" cy="22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4" name="Google Shape;304;p44"/>
          <p:cNvSpPr/>
          <p:nvPr/>
        </p:nvSpPr>
        <p:spPr>
          <a:xfrm>
            <a:off x="565900" y="457200"/>
            <a:ext cx="3345600" cy="6882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5" name="Google Shape;305;p44"/>
          <p:cNvSpPr txBox="1"/>
          <p:nvPr>
            <p:ph type="title"/>
          </p:nvPr>
        </p:nvSpPr>
        <p:spPr>
          <a:xfrm>
            <a:off x="657000" y="270150"/>
            <a:ext cx="8333100" cy="82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The Fact Files: Com Ed </a:t>
            </a:r>
            <a:endParaRPr sz="3500"/>
          </a:p>
        </p:txBody>
      </p:sp>
      <p:sp>
        <p:nvSpPr>
          <p:cNvPr id="306" name="Google Shape;306;p44"/>
          <p:cNvSpPr txBox="1"/>
          <p:nvPr/>
        </p:nvSpPr>
        <p:spPr>
          <a:xfrm>
            <a:off x="597175" y="1570163"/>
            <a:ext cx="76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 Community Education offers “not-for-college-credit” courses.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597175" y="3103488"/>
            <a:ext cx="76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 We are considered an adult school.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565900" y="1980600"/>
            <a:ext cx="76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 We focus on personal enrichment courses, such as art, fitness, languages, etc.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09" name="Google Shape;309;p44"/>
          <p:cNvSpPr txBox="1"/>
          <p:nvPr/>
        </p:nvSpPr>
        <p:spPr>
          <a:xfrm>
            <a:off x="565900" y="2522088"/>
            <a:ext cx="76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 Community Education is a fee-based program and does not receive financial support from the college.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597175" y="3609475"/>
            <a:ext cx="76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 You need teaching experience and at least a BA to teach with us.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565900" y="4055150"/>
            <a:ext cx="7604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Fact or Fiction:  </a:t>
            </a:r>
            <a:r>
              <a:rPr lang="en" sz="15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We have our own registration system and platform. </a:t>
            </a:r>
            <a:endParaRPr sz="15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45"/>
          <p:cNvGrpSpPr/>
          <p:nvPr/>
        </p:nvGrpSpPr>
        <p:grpSpPr>
          <a:xfrm>
            <a:off x="5867725" y="3145425"/>
            <a:ext cx="2967814" cy="1090422"/>
            <a:chOff x="6205869" y="3157783"/>
            <a:chExt cx="2712066" cy="996365"/>
          </a:xfrm>
        </p:grpSpPr>
        <p:sp>
          <p:nvSpPr>
            <p:cNvPr id="317" name="Google Shape;317;p45"/>
            <p:cNvSpPr/>
            <p:nvPr/>
          </p:nvSpPr>
          <p:spPr>
            <a:xfrm>
              <a:off x="6205869" y="3157783"/>
              <a:ext cx="1676400" cy="466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00050" lIns="100050" spcFirstLastPara="1" rIns="100050" wrap="square" tIns="100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219"/>
                </a:spcAft>
                <a:buNone/>
              </a:pPr>
              <a:r>
                <a:rPr lang="en" sz="1432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Languages</a:t>
              </a:r>
              <a:endParaRPr sz="1432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18" name="Google Shape;318;p45"/>
            <p:cNvSpPr/>
            <p:nvPr/>
          </p:nvSpPr>
          <p:spPr>
            <a:xfrm>
              <a:off x="7882238" y="3157806"/>
              <a:ext cx="1021800" cy="466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00050" lIns="100050" spcFirstLastPara="1" rIns="100050" wrap="square" tIns="100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219"/>
                </a:spcAft>
                <a:buNone/>
              </a:pPr>
              <a:r>
                <a:rPr lang="en" sz="1432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Art</a:t>
              </a:r>
              <a:endParaRPr sz="1432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19" name="Google Shape;319;p45"/>
            <p:cNvSpPr/>
            <p:nvPr/>
          </p:nvSpPr>
          <p:spPr>
            <a:xfrm>
              <a:off x="6244340" y="3687348"/>
              <a:ext cx="1319100" cy="466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00050" lIns="100050" spcFirstLastPara="1" rIns="100050" wrap="square" tIns="100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219"/>
                </a:spcAft>
                <a:buNone/>
              </a:pPr>
              <a:r>
                <a:rPr lang="en" sz="1232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Travel</a:t>
              </a:r>
              <a:endParaRPr sz="1232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20" name="Google Shape;320;p45"/>
            <p:cNvSpPr/>
            <p:nvPr/>
          </p:nvSpPr>
          <p:spPr>
            <a:xfrm>
              <a:off x="7626435" y="3687342"/>
              <a:ext cx="1291500" cy="4668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00050" lIns="100050" spcFirstLastPara="1" rIns="100050" wrap="square" tIns="1000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219"/>
                </a:spcAft>
                <a:buNone/>
              </a:pPr>
              <a:r>
                <a:rPr lang="en" sz="1532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Wellness and Fitness</a:t>
              </a:r>
              <a:endParaRPr sz="1532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</p:grpSp>
      <p:grpSp>
        <p:nvGrpSpPr>
          <p:cNvPr id="321" name="Google Shape;321;p45"/>
          <p:cNvGrpSpPr/>
          <p:nvPr/>
        </p:nvGrpSpPr>
        <p:grpSpPr>
          <a:xfrm>
            <a:off x="2911790" y="3168259"/>
            <a:ext cx="2841438" cy="1090445"/>
            <a:chOff x="3227690" y="3157782"/>
            <a:chExt cx="2674798" cy="1091100"/>
          </a:xfrm>
        </p:grpSpPr>
        <p:sp>
          <p:nvSpPr>
            <p:cNvPr id="322" name="Google Shape;322;p45"/>
            <p:cNvSpPr/>
            <p:nvPr/>
          </p:nvSpPr>
          <p:spPr>
            <a:xfrm>
              <a:off x="4699637" y="3686905"/>
              <a:ext cx="1150800" cy="4668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212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Contract Ed</a:t>
              </a:r>
              <a:endParaRPr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23" name="Google Shape;323;p45"/>
            <p:cNvSpPr/>
            <p:nvPr/>
          </p:nvSpPr>
          <p:spPr>
            <a:xfrm>
              <a:off x="3227690" y="3157782"/>
              <a:ext cx="1363200" cy="10911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212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Summer Camps, both closed and open to the public</a:t>
              </a:r>
              <a:r>
                <a:rPr lang="en" sz="1487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 </a:t>
              </a:r>
              <a:endParaRPr sz="1487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24" name="Google Shape;324;p45"/>
            <p:cNvSpPr/>
            <p:nvPr/>
          </p:nvSpPr>
          <p:spPr>
            <a:xfrm>
              <a:off x="4590888" y="3157794"/>
              <a:ext cx="1311600" cy="4668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7125" lIns="97125" spcFirstLastPara="1" rIns="97125" wrap="square" tIns="971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212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3rd Party Funding</a:t>
              </a:r>
              <a:endParaRPr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</p:grpSp>
      <p:sp>
        <p:nvSpPr>
          <p:cNvPr id="325" name="Google Shape;325;p45"/>
          <p:cNvSpPr txBox="1"/>
          <p:nvPr>
            <p:ph type="title"/>
          </p:nvPr>
        </p:nvSpPr>
        <p:spPr>
          <a:xfrm>
            <a:off x="264600" y="356900"/>
            <a:ext cx="86148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Who are our students, and what do we offer?</a:t>
            </a:r>
            <a:endParaRPr sz="3700"/>
          </a:p>
        </p:txBody>
      </p:sp>
      <p:grpSp>
        <p:nvGrpSpPr>
          <p:cNvPr id="326" name="Google Shape;326;p45"/>
          <p:cNvGrpSpPr/>
          <p:nvPr/>
        </p:nvGrpSpPr>
        <p:grpSpPr>
          <a:xfrm>
            <a:off x="157970" y="3127375"/>
            <a:ext cx="2597188" cy="1126536"/>
            <a:chOff x="246917" y="3157821"/>
            <a:chExt cx="2688600" cy="996317"/>
          </a:xfrm>
        </p:grpSpPr>
        <p:sp>
          <p:nvSpPr>
            <p:cNvPr id="327" name="Google Shape;327;p45"/>
            <p:cNvSpPr/>
            <p:nvPr/>
          </p:nvSpPr>
          <p:spPr>
            <a:xfrm>
              <a:off x="246917" y="3157821"/>
              <a:ext cx="2688600" cy="466800"/>
            </a:xfrm>
            <a:prstGeom prst="roundRect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73075" lIns="73075" spcFirstLastPara="1" rIns="73075" wrap="square" tIns="73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"/>
                </a:spcAft>
                <a:buNone/>
              </a:pPr>
              <a:r>
                <a:rPr lang="en" sz="1419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Job Training</a:t>
              </a:r>
              <a:endParaRPr sz="14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28" name="Google Shape;328;p45"/>
            <p:cNvSpPr/>
            <p:nvPr/>
          </p:nvSpPr>
          <p:spPr>
            <a:xfrm>
              <a:off x="1612281" y="3687338"/>
              <a:ext cx="1319100" cy="466800"/>
            </a:xfrm>
            <a:prstGeom prst="roundRect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73075" lIns="73075" spcFirstLastPara="1" rIns="73075" wrap="square" tIns="730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"/>
                </a:spcAft>
                <a:buNone/>
              </a:pPr>
              <a:r>
                <a:rPr lang="en" sz="1419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Upskilling</a:t>
              </a:r>
              <a:endParaRPr sz="14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  <p:sp>
          <p:nvSpPr>
            <p:cNvPr id="329" name="Google Shape;329;p45"/>
            <p:cNvSpPr/>
            <p:nvPr/>
          </p:nvSpPr>
          <p:spPr>
            <a:xfrm>
              <a:off x="246924" y="3687338"/>
              <a:ext cx="1319100" cy="466800"/>
            </a:xfrm>
            <a:prstGeom prst="roundRect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73075" lIns="73075" spcFirstLastPara="1" rIns="73075" wrap="square" tIns="730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"/>
                </a:spcAft>
                <a:buNone/>
              </a:pPr>
              <a:r>
                <a:rPr lang="en" sz="1419">
                  <a:solidFill>
                    <a:schemeClr val="lt1"/>
                  </a:solidFill>
                  <a:latin typeface="Afacad Flux Medium"/>
                  <a:ea typeface="Afacad Flux Medium"/>
                  <a:cs typeface="Afacad Flux Medium"/>
                  <a:sym typeface="Afacad Flux Medium"/>
                </a:rPr>
                <a:t>Professional Enrichment </a:t>
              </a:r>
              <a:endParaRPr sz="14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endParaRPr>
            </a:p>
          </p:txBody>
        </p:sp>
      </p:grpSp>
      <p:sp>
        <p:nvSpPr>
          <p:cNvPr id="330" name="Google Shape;330;p45"/>
          <p:cNvSpPr/>
          <p:nvPr/>
        </p:nvSpPr>
        <p:spPr>
          <a:xfrm>
            <a:off x="1295544" y="1448766"/>
            <a:ext cx="1641600" cy="527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3075" lIns="73075" spcFirstLastPara="1" rIns="73075" wrap="square" tIns="73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"/>
              </a:spcAft>
              <a:buNone/>
            </a:pPr>
            <a:r>
              <a:rPr lang="en" sz="12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10-55+</a:t>
            </a:r>
            <a:endParaRPr sz="1219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331" name="Google Shape;331;p45"/>
          <p:cNvSpPr/>
          <p:nvPr/>
        </p:nvSpPr>
        <p:spPr>
          <a:xfrm>
            <a:off x="3035378" y="1448775"/>
            <a:ext cx="2427600" cy="527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3075" lIns="73075" spcFirstLastPara="1" rIns="73075" wrap="square" tIns="73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"/>
              </a:spcAft>
              <a:buNone/>
            </a:pPr>
            <a:r>
              <a:rPr lang="en" sz="12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Adults: Career Change, upskilling, personal enrichment </a:t>
            </a:r>
            <a:endParaRPr sz="1219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  <p:sp>
        <p:nvSpPr>
          <p:cNvPr id="332" name="Google Shape;332;p45"/>
          <p:cNvSpPr/>
          <p:nvPr/>
        </p:nvSpPr>
        <p:spPr>
          <a:xfrm>
            <a:off x="5561203" y="1448775"/>
            <a:ext cx="2427600" cy="527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3075" lIns="73075" spcFirstLastPara="1" rIns="73075" wrap="square" tIns="73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"/>
              </a:spcAft>
              <a:buNone/>
            </a:pPr>
            <a:r>
              <a:rPr lang="en" sz="1219">
                <a:solidFill>
                  <a:schemeClr val="lt1"/>
                </a:solidFill>
                <a:latin typeface="Afacad Flux Medium"/>
                <a:ea typeface="Afacad Flux Medium"/>
                <a:cs typeface="Afacad Flux Medium"/>
                <a:sym typeface="Afacad Flux Medium"/>
              </a:rPr>
              <a:t>Non-Traditional Students</a:t>
            </a:r>
            <a:endParaRPr sz="1219">
              <a:solidFill>
                <a:schemeClr val="lt1"/>
              </a:solidFill>
              <a:latin typeface="Afacad Flux Medium"/>
              <a:ea typeface="Afacad Flux Medium"/>
              <a:cs typeface="Afacad Flux Medium"/>
              <a:sym typeface="Afacad Flux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>
            <p:ph type="title"/>
          </p:nvPr>
        </p:nvSpPr>
        <p:spPr>
          <a:xfrm>
            <a:off x="137150" y="228600"/>
            <a:ext cx="3821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 Ed Pathways</a:t>
            </a:r>
            <a:endParaRPr/>
          </a:p>
        </p:txBody>
      </p:sp>
      <p:cxnSp>
        <p:nvCxnSpPr>
          <p:cNvPr id="338" name="Google Shape;338;p46"/>
          <p:cNvCxnSpPr>
            <a:stCxn id="339" idx="2"/>
            <a:endCxn id="340" idx="1"/>
          </p:cNvCxnSpPr>
          <p:nvPr/>
        </p:nvCxnSpPr>
        <p:spPr>
          <a:xfrm flipH="1" rot="-5400000">
            <a:off x="2550900" y="2459225"/>
            <a:ext cx="762900" cy="1706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46"/>
          <p:cNvCxnSpPr>
            <a:stCxn id="339" idx="2"/>
            <a:endCxn id="342" idx="1"/>
          </p:cNvCxnSpPr>
          <p:nvPr/>
        </p:nvCxnSpPr>
        <p:spPr>
          <a:xfrm rot="-5400000">
            <a:off x="2404050" y="1549475"/>
            <a:ext cx="1056600" cy="1706100"/>
          </a:xfrm>
          <a:prstGeom prst="bentConnector4">
            <a:avLst>
              <a:gd fmla="val -22537" name="adj1"/>
              <a:gd fmla="val 80941" name="adj2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46"/>
          <p:cNvSpPr/>
          <p:nvPr/>
        </p:nvSpPr>
        <p:spPr>
          <a:xfrm>
            <a:off x="1023450" y="2405525"/>
            <a:ext cx="2111700" cy="525300"/>
          </a:xfrm>
          <a:prstGeom prst="roundRect">
            <a:avLst>
              <a:gd fmla="val 16667" name="adj"/>
            </a:avLst>
          </a:prstGeom>
          <a:solidFill>
            <a:srgbClr val="840D35"/>
          </a:solidFill>
          <a:ln cap="flat" cmpd="sng" w="9525">
            <a:solidFill>
              <a:srgbClr val="840D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Vacuum Technology: Com Ed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46"/>
          <p:cNvSpPr/>
          <p:nvPr/>
        </p:nvSpPr>
        <p:spPr>
          <a:xfrm>
            <a:off x="3785325" y="161144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B6124A"/>
          </a:solidFill>
          <a:ln cap="flat" cmpd="sng" w="9525">
            <a:solidFill>
              <a:srgbClr val="B61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Noncredit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46"/>
          <p:cNvSpPr/>
          <p:nvPr/>
        </p:nvSpPr>
        <p:spPr>
          <a:xfrm>
            <a:off x="3785325" y="343104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B6124A"/>
          </a:solidFill>
          <a:ln cap="flat" cmpd="sng" w="9525">
            <a:solidFill>
              <a:srgbClr val="B612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Contract Education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46"/>
          <p:cNvSpPr/>
          <p:nvPr/>
        </p:nvSpPr>
        <p:spPr>
          <a:xfrm>
            <a:off x="6339225" y="11484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B"/>
          </a:solidFill>
          <a:ln cap="flat" cmpd="sng" w="9525">
            <a:solidFill>
              <a:srgbClr val="E11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Credit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46"/>
          <p:cNvSpPr/>
          <p:nvPr/>
        </p:nvSpPr>
        <p:spPr>
          <a:xfrm>
            <a:off x="6339225" y="20547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B"/>
          </a:solidFill>
          <a:ln cap="flat" cmpd="sng" w="9525">
            <a:solidFill>
              <a:srgbClr val="E11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Certificate Program 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46"/>
          <p:cNvSpPr/>
          <p:nvPr/>
        </p:nvSpPr>
        <p:spPr>
          <a:xfrm>
            <a:off x="6339225" y="29599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B"/>
          </a:solidFill>
          <a:ln cap="flat" cmpd="sng" w="9525">
            <a:solidFill>
              <a:srgbClr val="E11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Required Training for New Hires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46"/>
          <p:cNvSpPr/>
          <p:nvPr/>
        </p:nvSpPr>
        <p:spPr>
          <a:xfrm>
            <a:off x="6339225" y="386626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E1165B"/>
          </a:solidFill>
          <a:ln cap="flat" cmpd="sng" w="9525">
            <a:solidFill>
              <a:srgbClr val="E116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Pursue Other Opportunities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46"/>
          <p:cNvCxnSpPr>
            <a:stCxn id="342" idx="3"/>
            <a:endCxn id="343" idx="1"/>
          </p:cNvCxnSpPr>
          <p:nvPr/>
        </p:nvCxnSpPr>
        <p:spPr>
          <a:xfrm flipH="1" rot="10800000">
            <a:off x="5805825" y="1411199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46"/>
          <p:cNvCxnSpPr>
            <a:stCxn id="342" idx="3"/>
            <a:endCxn id="344" idx="1"/>
          </p:cNvCxnSpPr>
          <p:nvPr/>
        </p:nvCxnSpPr>
        <p:spPr>
          <a:xfrm>
            <a:off x="5805825" y="1874099"/>
            <a:ext cx="533400" cy="44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46"/>
          <p:cNvCxnSpPr>
            <a:stCxn id="345" idx="1"/>
            <a:endCxn id="340" idx="3"/>
          </p:cNvCxnSpPr>
          <p:nvPr/>
        </p:nvCxnSpPr>
        <p:spPr>
          <a:xfrm flipH="1">
            <a:off x="5805825" y="3222613"/>
            <a:ext cx="533400" cy="47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46"/>
          <p:cNvCxnSpPr>
            <a:stCxn id="346" idx="1"/>
            <a:endCxn id="340" idx="3"/>
          </p:cNvCxnSpPr>
          <p:nvPr/>
        </p:nvCxnSpPr>
        <p:spPr>
          <a:xfrm rot="10800000">
            <a:off x="5805825" y="3693613"/>
            <a:ext cx="533400" cy="43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137150" y="228600"/>
            <a:ext cx="38211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 Ed Pathways</a:t>
            </a:r>
            <a:endParaRPr/>
          </a:p>
        </p:txBody>
      </p:sp>
      <p:sp>
        <p:nvSpPr>
          <p:cNvPr id="356" name="Google Shape;356;p47"/>
          <p:cNvSpPr/>
          <p:nvPr/>
        </p:nvSpPr>
        <p:spPr>
          <a:xfrm>
            <a:off x="3659286" y="1355530"/>
            <a:ext cx="1825500" cy="525300"/>
          </a:xfrm>
          <a:prstGeom prst="rect">
            <a:avLst/>
          </a:prstGeom>
          <a:solidFill>
            <a:srgbClr val="0856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Youth Summer Camp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7" name="Google Shape;357;p47"/>
          <p:cNvSpPr/>
          <p:nvPr/>
        </p:nvSpPr>
        <p:spPr>
          <a:xfrm>
            <a:off x="1652938" y="2347302"/>
            <a:ext cx="1825500" cy="5253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Dual Enrollment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5665522" y="2347302"/>
            <a:ext cx="1825500" cy="525300"/>
          </a:xfrm>
          <a:prstGeom prst="rect">
            <a:avLst/>
          </a:prstGeom>
          <a:solidFill>
            <a:srgbClr val="0B7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Apply w/ LPC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9" name="Google Shape;359;p47"/>
          <p:cNvSpPr/>
          <p:nvPr/>
        </p:nvSpPr>
        <p:spPr>
          <a:xfrm>
            <a:off x="6668709" y="3262666"/>
            <a:ext cx="1825500" cy="52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Pursue AA/AS/AA-T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0" name="Google Shape;360;p47"/>
          <p:cNvSpPr/>
          <p:nvPr/>
        </p:nvSpPr>
        <p:spPr>
          <a:xfrm>
            <a:off x="4662423" y="3262666"/>
            <a:ext cx="1825500" cy="52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Pursue Certificate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1" name="Google Shape;361;p47"/>
          <p:cNvSpPr/>
          <p:nvPr/>
        </p:nvSpPr>
        <p:spPr>
          <a:xfrm>
            <a:off x="2656125" y="3262666"/>
            <a:ext cx="1825500" cy="52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Pursue AA/AS/AA-T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47"/>
          <p:cNvSpPr/>
          <p:nvPr/>
        </p:nvSpPr>
        <p:spPr>
          <a:xfrm>
            <a:off x="649839" y="3262666"/>
            <a:ext cx="1825500" cy="5253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Pursue Certificate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63" name="Google Shape;363;p47"/>
          <p:cNvCxnSpPr>
            <a:stCxn id="356" idx="2"/>
            <a:endCxn id="358" idx="0"/>
          </p:cNvCxnSpPr>
          <p:nvPr/>
        </p:nvCxnSpPr>
        <p:spPr>
          <a:xfrm flipH="1" rot="-5400000">
            <a:off x="5341836" y="1111030"/>
            <a:ext cx="466500" cy="2006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47"/>
          <p:cNvCxnSpPr>
            <a:stCxn id="357" idx="0"/>
            <a:endCxn id="356" idx="2"/>
          </p:cNvCxnSpPr>
          <p:nvPr/>
        </p:nvCxnSpPr>
        <p:spPr>
          <a:xfrm rot="-5400000">
            <a:off x="3335638" y="1110852"/>
            <a:ext cx="466500" cy="20064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47"/>
          <p:cNvCxnSpPr>
            <a:stCxn id="357" idx="2"/>
            <a:endCxn id="361" idx="0"/>
          </p:cNvCxnSpPr>
          <p:nvPr/>
        </p:nvCxnSpPr>
        <p:spPr>
          <a:xfrm flipH="1" rot="-5400000">
            <a:off x="2872288" y="2566002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7"/>
          <p:cNvCxnSpPr>
            <a:stCxn id="362" idx="0"/>
            <a:endCxn id="357" idx="2"/>
          </p:cNvCxnSpPr>
          <p:nvPr/>
        </p:nvCxnSpPr>
        <p:spPr>
          <a:xfrm rot="-5400000">
            <a:off x="1869189" y="2566066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47"/>
          <p:cNvCxnSpPr>
            <a:stCxn id="358" idx="2"/>
            <a:endCxn id="359" idx="0"/>
          </p:cNvCxnSpPr>
          <p:nvPr/>
        </p:nvCxnSpPr>
        <p:spPr>
          <a:xfrm flipH="1" rot="-5400000">
            <a:off x="6884872" y="2566002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47"/>
          <p:cNvCxnSpPr>
            <a:stCxn id="360" idx="0"/>
            <a:endCxn id="358" idx="2"/>
          </p:cNvCxnSpPr>
          <p:nvPr/>
        </p:nvCxnSpPr>
        <p:spPr>
          <a:xfrm rot="-5400000">
            <a:off x="5881773" y="2566066"/>
            <a:ext cx="390000" cy="1003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/>
          <p:nvPr/>
        </p:nvSpPr>
        <p:spPr>
          <a:xfrm>
            <a:off x="246875" y="2184525"/>
            <a:ext cx="2085600" cy="2790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856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74" name="Google Shape;374;p48"/>
          <p:cNvSpPr/>
          <p:nvPr/>
        </p:nvSpPr>
        <p:spPr>
          <a:xfrm>
            <a:off x="6938999" y="1128000"/>
            <a:ext cx="1976400" cy="21030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856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75" name="Google Shape;375;p48"/>
          <p:cNvSpPr/>
          <p:nvPr/>
        </p:nvSpPr>
        <p:spPr>
          <a:xfrm>
            <a:off x="4615825" y="2184525"/>
            <a:ext cx="2085600" cy="2790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856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76" name="Google Shape;376;p48"/>
          <p:cNvSpPr/>
          <p:nvPr/>
        </p:nvSpPr>
        <p:spPr>
          <a:xfrm>
            <a:off x="2423700" y="1115100"/>
            <a:ext cx="2100900" cy="210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85641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77" name="Google Shape;377;p48"/>
          <p:cNvSpPr txBox="1"/>
          <p:nvPr>
            <p:ph type="title"/>
          </p:nvPr>
        </p:nvSpPr>
        <p:spPr>
          <a:xfrm>
            <a:off x="137150" y="94650"/>
            <a:ext cx="64803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Steps for </a:t>
            </a:r>
            <a:r>
              <a:rPr lang="en"/>
              <a:t>proposing a course</a:t>
            </a:r>
            <a:endParaRPr/>
          </a:p>
        </p:txBody>
      </p:sp>
      <p:sp>
        <p:nvSpPr>
          <p:cNvPr id="378" name="Google Shape;378;p48"/>
          <p:cNvSpPr txBox="1"/>
          <p:nvPr>
            <p:ph idx="1" type="subTitle"/>
          </p:nvPr>
        </p:nvSpPr>
        <p:spPr>
          <a:xfrm>
            <a:off x="438875" y="4306443"/>
            <a:ext cx="1711800" cy="44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 a Course Proposal </a:t>
            </a:r>
            <a:endParaRPr/>
          </a:p>
        </p:txBody>
      </p:sp>
      <p:sp>
        <p:nvSpPr>
          <p:cNvPr id="379" name="Google Shape;379;p48"/>
          <p:cNvSpPr txBox="1"/>
          <p:nvPr>
            <p:ph idx="3" type="subTitle"/>
          </p:nvPr>
        </p:nvSpPr>
        <p:spPr>
          <a:xfrm>
            <a:off x="2630975" y="1197193"/>
            <a:ext cx="1711800" cy="44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Submit a Course Request</a:t>
            </a:r>
            <a:endParaRPr/>
          </a:p>
        </p:txBody>
      </p:sp>
      <p:sp>
        <p:nvSpPr>
          <p:cNvPr id="380" name="Google Shape;380;p48"/>
          <p:cNvSpPr txBox="1"/>
          <p:nvPr>
            <p:ph idx="4" type="body"/>
          </p:nvPr>
        </p:nvSpPr>
        <p:spPr>
          <a:xfrm>
            <a:off x="2630975" y="1803675"/>
            <a:ext cx="17118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400"/>
              <a:t>Course requests are collected twice a year: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Fall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Spring/Summer</a:t>
            </a:r>
            <a:endParaRPr sz="1400"/>
          </a:p>
        </p:txBody>
      </p:sp>
      <p:sp>
        <p:nvSpPr>
          <p:cNvPr id="381" name="Google Shape;381;p48"/>
          <p:cNvSpPr txBox="1"/>
          <p:nvPr>
            <p:ph idx="5" type="subTitle"/>
          </p:nvPr>
        </p:nvSpPr>
        <p:spPr>
          <a:xfrm>
            <a:off x="4763775" y="2358281"/>
            <a:ext cx="1711800" cy="443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Review the Instructor Handbook</a:t>
            </a:r>
            <a:endParaRPr/>
          </a:p>
        </p:txBody>
      </p:sp>
      <p:sp>
        <p:nvSpPr>
          <p:cNvPr id="382" name="Google Shape;382;p48"/>
          <p:cNvSpPr txBox="1"/>
          <p:nvPr>
            <p:ph idx="7" type="subTitle"/>
          </p:nvPr>
        </p:nvSpPr>
        <p:spPr>
          <a:xfrm>
            <a:off x="7071300" y="1308043"/>
            <a:ext cx="1711800" cy="22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Teach your class!</a:t>
            </a:r>
            <a:endParaRPr/>
          </a:p>
        </p:txBody>
      </p:sp>
      <p:sp>
        <p:nvSpPr>
          <p:cNvPr id="383" name="Google Shape;383;p48"/>
          <p:cNvSpPr txBox="1"/>
          <p:nvPr>
            <p:ph idx="8" type="body"/>
          </p:nvPr>
        </p:nvSpPr>
        <p:spPr>
          <a:xfrm>
            <a:off x="7114425" y="1801500"/>
            <a:ext cx="1711800" cy="1200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300"/>
              <a:t>While we send a print catalog out to our community, our instructors are responsible for promoting their class as well. </a:t>
            </a:r>
            <a:endParaRPr sz="1300"/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75" y="2388763"/>
            <a:ext cx="1711800" cy="1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938" y="2911925"/>
            <a:ext cx="1595525" cy="15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type="title"/>
          </p:nvPr>
        </p:nvSpPr>
        <p:spPr>
          <a:xfrm>
            <a:off x="143375" y="226075"/>
            <a:ext cx="64710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2"/>
                </a:highlight>
              </a:rPr>
              <a:t>Sophie Rheinheimer</a:t>
            </a:r>
            <a:endParaRPr>
              <a:highlight>
                <a:schemeClr val="l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 Ed Instructor</a:t>
            </a:r>
            <a:endParaRPr/>
          </a:p>
        </p:txBody>
      </p:sp>
      <p:sp>
        <p:nvSpPr>
          <p:cNvPr id="391" name="Google Shape;391;p49"/>
          <p:cNvSpPr txBox="1"/>
          <p:nvPr>
            <p:ph idx="1" type="body"/>
          </p:nvPr>
        </p:nvSpPr>
        <p:spPr>
          <a:xfrm>
            <a:off x="432050" y="1671400"/>
            <a:ext cx="2311800" cy="2840400"/>
          </a:xfrm>
          <a:prstGeom prst="rect">
            <a:avLst/>
          </a:prstGeom>
        </p:spPr>
        <p:txBody>
          <a:bodyPr anchorCtr="0" anchor="t" bIns="274300" lIns="182875" spcFirstLastPara="1" rIns="182875" wrap="square" tIns="365750">
            <a:noAutofit/>
          </a:bodyPr>
          <a:lstStyle/>
          <a:p>
            <a:pPr indent="0" lvl="0" marL="0" marR="19957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030">
                <a:latin typeface="Afacad Flux SemiBold"/>
                <a:ea typeface="Afacad Flux SemiBold"/>
                <a:cs typeface="Afacad Flux SemiBold"/>
                <a:sym typeface="Afacad Flux SemiBold"/>
              </a:rPr>
              <a:t>Sophie Rheinheimer is the founder and senior coach of the Las Positas Fencing Center. Sophie has fenced competitively at both the national and international levels. She won a bronze medal at the 1998 Nike World Master Games and was a member of the USA team competing at the 1999 and 2000 Veteran's World Fencing Championships in Siofok and Godollo, Hungary. Sophie is also a founding faculty member at LPC, where she began teaching PE in 1975. She began teaching fencing classes at LPC in the early 1980s and founded the Fencing Center in 2002.</a:t>
            </a:r>
            <a:endParaRPr sz="1030"/>
          </a:p>
        </p:txBody>
      </p:sp>
      <p:pic>
        <p:nvPicPr>
          <p:cNvPr id="392" name="Google Shape;392;p49" title="TheIndependent_Fencing (1).web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600" y="379613"/>
            <a:ext cx="3288200" cy="43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>
            <p:ph type="title"/>
          </p:nvPr>
        </p:nvSpPr>
        <p:spPr>
          <a:xfrm>
            <a:off x="522025" y="31025"/>
            <a:ext cx="60897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Thank, Pair, Share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100"/>
          </a:p>
        </p:txBody>
      </p:sp>
      <p:sp>
        <p:nvSpPr>
          <p:cNvPr id="398" name="Google Shape;398;p50"/>
          <p:cNvSpPr txBox="1"/>
          <p:nvPr/>
        </p:nvSpPr>
        <p:spPr>
          <a:xfrm>
            <a:off x="176125" y="956725"/>
            <a:ext cx="40704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facad Flux"/>
              <a:buAutoNum type="arabicPeriod"/>
            </a:pPr>
            <a:r>
              <a:rPr b="1" i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HOW? How </a:t>
            </a:r>
            <a:r>
              <a:rPr b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might Com Ed be leveraged in a way that benefits my department, and/or what am I good at? What skills, interests, or hobbies may be of interest to our community? </a:t>
            </a:r>
            <a:endParaRPr b="1" sz="1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facad Flux"/>
              <a:buAutoNum type="arabicPeriod"/>
            </a:pPr>
            <a:r>
              <a:rPr b="1" i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What?</a:t>
            </a:r>
            <a:r>
              <a:rPr b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List a few potential classes (2-3)</a:t>
            </a:r>
            <a:endParaRPr b="1" sz="1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facad Flux"/>
              <a:buAutoNum type="arabicPeriod"/>
            </a:pPr>
            <a:r>
              <a:rPr b="1" i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WHY?</a:t>
            </a:r>
            <a:r>
              <a:rPr b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Choose one to two that you listed above, and write a sentence or two explaining your </a:t>
            </a:r>
            <a:r>
              <a:rPr b="1" i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WHY</a:t>
            </a:r>
            <a:r>
              <a:rPr b="1" lang="en" sz="19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sz="1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4346025" y="1201675"/>
            <a:ext cx="44496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Community Education may be a place for us to test out our Vacuum Technology course. This is an in-demand skill that has the potential to become a 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non credit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or for-credit class. 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I myself have been practicing Muy Tai for over 10 years and have been thinking of teaching it. </a:t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00" name="Google Shape;400;p50"/>
          <p:cNvSpPr txBox="1"/>
          <p:nvPr/>
        </p:nvSpPr>
        <p:spPr>
          <a:xfrm>
            <a:off x="4346025" y="2877150"/>
            <a:ext cx="42570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</a:pP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Vacuum Technology</a:t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</a:pP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Muay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Thai</a:t>
            </a: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 for Beginners</a:t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facad Flux"/>
              <a:buChar char="●"/>
            </a:pP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Self-Defense for Teens</a:t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  <p:sp>
        <p:nvSpPr>
          <p:cNvPr id="401" name="Google Shape;401;p50"/>
          <p:cNvSpPr txBox="1"/>
          <p:nvPr/>
        </p:nvSpPr>
        <p:spPr>
          <a:xfrm>
            <a:off x="4439325" y="3977525"/>
            <a:ext cx="40704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facad Flux"/>
                <a:ea typeface="Afacad Flux"/>
                <a:cs typeface="Afacad Flux"/>
                <a:sym typeface="Afacad Flux"/>
              </a:rPr>
              <a:t>There is a growing demand for expertise in vacuum technology training since this expertise is needed in a variety of industries. </a:t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facad Flux"/>
              <a:ea typeface="Afacad Flux"/>
              <a:cs typeface="Afacad Flux"/>
              <a:sym typeface="Afacad Flux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layroom">
  <a:themeElements>
    <a:clrScheme name="Simple Light">
      <a:dk1>
        <a:srgbClr val="EEEEEE"/>
      </a:dk1>
      <a:lt1>
        <a:srgbClr val="000000"/>
      </a:lt1>
      <a:dk2>
        <a:srgbClr val="FFFFFA"/>
      </a:dk2>
      <a:lt2>
        <a:srgbClr val="BC84EE"/>
      </a:lt2>
      <a:accent1>
        <a:srgbClr val="C9F65B"/>
      </a:accent1>
      <a:accent2>
        <a:srgbClr val="FF823A"/>
      </a:accent2>
      <a:accent3>
        <a:srgbClr val="E8D1FF"/>
      </a:accent3>
      <a:accent4>
        <a:srgbClr val="5A6E28"/>
      </a:accent4>
      <a:accent5>
        <a:srgbClr val="DCFD8B"/>
      </a:accent5>
      <a:accent6>
        <a:srgbClr val="FDD5BD"/>
      </a:accent6>
      <a:hlink>
        <a:srgbClr val="68359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