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8288000" cy="10287000"/>
  <p:notesSz cx="6858000" cy="9144000"/>
  <p:embeddedFontLst>
    <p:embeddedFont>
      <p:font typeface="Archivo Black" panose="020B0604020202020204" charset="0"/>
      <p:regular r:id="rId16"/>
    </p:embeddedFont>
    <p:embeddedFont>
      <p:font typeface="Calibri" panose="020F0502020204030204" pitchFamily="34" charset="0"/>
      <p:regular r:id="rId17"/>
      <p:bold r:id="rId18"/>
      <p:italic r:id="rId19"/>
      <p:boldItalic r:id="rId20"/>
    </p:embeddedFont>
    <p:embeddedFont>
      <p:font typeface="Canva Sans" panose="020B0604020202020204" charset="0"/>
      <p:regular r:id="rId21"/>
    </p:embeddedFont>
    <p:embeddedFont>
      <p:font typeface="Canva Sans Bold" panose="020B0604020202020204" charset="0"/>
      <p:regular r:id="rId22"/>
    </p:embeddedFont>
    <p:embeddedFont>
      <p:font typeface="Have Heart One" panose="020B0604020202020204" charset="0"/>
      <p:regular r:id="rId23"/>
    </p:embeddedFont>
    <p:embeddedFont>
      <p:font typeface="Poppins" panose="00000500000000000000" pitchFamily="2"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65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23.10.2025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TELL YOUR STORY REDUX</a:t>
            </a:r>
          </a:p>
          <a:p>
            <a:r>
              <a:rPr lang="en-US"/>
              <a:t>From: Anita Hossain from First Round. She picked up from the consultancy Innerspace. She uses it to break people out of stale narratives about their jobs and career arcs. First, have people turn to their neighbor and spend two minutes each recounting their life stories to one another. Then apologize, because you’re going to make them do it again. This time, ask them each to tell it in a way that’s totally different from the way they normally would.</a:t>
            </a:r>
          </a:p>
          <a:p>
            <a:r>
              <a:rPr lang="en-US"/>
              <a:t>“Usually, the first go at this is almost all about work. It’s an automatic script,” Hossain says. “People tell each other where they went to college and their paths through various jobs that got them to this moment. When forced to do something different, they immediately start sharing things they usually never would in a professional setting–and they get really into it.”</a:t>
            </a:r>
          </a:p>
          <a:p>
            <a:r>
              <a:rPr lang="en-US"/>
              <a:t>“They’ll talk about their childhood or why they actually transitioned jobs–they give the other person a peek behind the scenes of what happened,” she continues. “When we reconvene as a big group, we have a few people share what their partner changed about their narrative and why they found that interesting. It helps people feel like they got to know at least one person beneath the surface level.”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hyperlink" Target="https://www.laspositascollege.edu/resourceguide/housing-004alameda.php" TargetMode="External"/><Relationship Id="rId13" Type="http://schemas.openxmlformats.org/officeDocument/2006/relationships/hyperlink" Target="https://www.openheartkitchen.org/vineyard" TargetMode="External"/><Relationship Id="rId3" Type="http://schemas.openxmlformats.org/officeDocument/2006/relationships/hyperlink" Target="https://clpccdorg-my.sharepoint.com/:w:/g/personal/joneilopipari_laspositascollege_edu/Ech0uvKmqo1IpJTvgfLbrTQBfijWQeTFKSfHEcBcUaBVvQ?e=yrg2sE" TargetMode="External"/><Relationship Id="rId7" Type="http://schemas.openxmlformats.org/officeDocument/2006/relationships/hyperlink" Target="https://gvlivermore.org" TargetMode="External"/><Relationship Id="rId12" Type="http://schemas.openxmlformats.org/officeDocument/2006/relationships/hyperlink" Target="https://www.openheartkitchen.org" TargetMode="External"/><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hyperlink" Target="https://www.homelessdublin.ie" TargetMode="External"/><Relationship Id="rId11" Type="http://schemas.openxmlformats.org/officeDocument/2006/relationships/hyperlink" Target="https://trivalleyhaven.org" TargetMode="External"/><Relationship Id="rId5" Type="http://schemas.openxmlformats.org/officeDocument/2006/relationships/hyperlink" Target="https://chrome-extension/efaidnbmnnnibpcajpcglclefindmkaj/https:/www.livermoreca.gov/home/showpublisheddocument/10436/638785210130570000" TargetMode="External"/><Relationship Id="rId15" Type="http://schemas.openxmlformats.org/officeDocument/2006/relationships/hyperlink" Target="https://srcdublin.org/foodbank/" TargetMode="External"/><Relationship Id="rId10" Type="http://schemas.openxmlformats.org/officeDocument/2006/relationships/hyperlink" Target="https://www.livermoreca.gov/departments/community-development/housing-human-services/housing-human-services-resources/multi-service-center" TargetMode="External"/><Relationship Id="rId4" Type="http://schemas.openxmlformats.org/officeDocument/2006/relationships/hyperlink" Target="https://www.livermoreca.gov/departments/community-development/housing-human-services/tenants" TargetMode="External"/><Relationship Id="rId9" Type="http://schemas.openxmlformats.org/officeDocument/2006/relationships/hyperlink" Target="https://www.livermoreca.gov/departments/community-development/housing-human-services/housing-human-services-resources" TargetMode="External"/><Relationship Id="rId14" Type="http://schemas.openxmlformats.org/officeDocument/2006/relationships/hyperlink" Target="https://www.dublinfoodpantry.or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grpSp>
        <p:nvGrpSpPr>
          <p:cNvPr id="2" name="Group 2"/>
          <p:cNvGrpSpPr/>
          <p:nvPr/>
        </p:nvGrpSpPr>
        <p:grpSpPr>
          <a:xfrm>
            <a:off x="13131074" y="6189697"/>
            <a:ext cx="3408248" cy="3408248"/>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sp>
      </p:grpSp>
      <p:grpSp>
        <p:nvGrpSpPr>
          <p:cNvPr id="4" name="Group 4"/>
          <p:cNvGrpSpPr/>
          <p:nvPr/>
        </p:nvGrpSpPr>
        <p:grpSpPr>
          <a:xfrm>
            <a:off x="13131074" y="1193386"/>
            <a:ext cx="3408248" cy="3408248"/>
            <a:chOff x="0" y="0"/>
            <a:chExt cx="812800" cy="812800"/>
          </a:xfrm>
        </p:grpSpPr>
        <p:sp>
          <p:nvSpPr>
            <p:cNvPr id="5" name="Freeform 5"/>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a:stretch>
            </a:blipFill>
          </p:spPr>
        </p:sp>
      </p:grpSp>
      <p:sp>
        <p:nvSpPr>
          <p:cNvPr id="6" name="TextBox 6"/>
          <p:cNvSpPr txBox="1"/>
          <p:nvPr/>
        </p:nvSpPr>
        <p:spPr>
          <a:xfrm>
            <a:off x="867461" y="1155286"/>
            <a:ext cx="12634461" cy="6349221"/>
          </a:xfrm>
          <a:prstGeom prst="rect">
            <a:avLst/>
          </a:prstGeom>
        </p:spPr>
        <p:txBody>
          <a:bodyPr lIns="0" tIns="0" rIns="0" bIns="0" rtlCol="0" anchor="t">
            <a:spAutoFit/>
          </a:bodyPr>
          <a:lstStyle/>
          <a:p>
            <a:pPr algn="l">
              <a:lnSpc>
                <a:spcPts val="12590"/>
              </a:lnSpc>
              <a:spcBef>
                <a:spcPts val="9436"/>
              </a:spcBef>
            </a:pPr>
            <a:r>
              <a:rPr lang="en-US" sz="10153">
                <a:solidFill>
                  <a:srgbClr val="FFFFFF"/>
                </a:solidFill>
                <a:latin typeface="Archivo Black"/>
                <a:ea typeface="Archivo Black"/>
                <a:cs typeface="Archivo Black"/>
                <a:sym typeface="Archivo Black"/>
              </a:rPr>
              <a:t>Fostering a Sense of Belonging for All Students</a:t>
            </a:r>
          </a:p>
        </p:txBody>
      </p:sp>
      <p:sp>
        <p:nvSpPr>
          <p:cNvPr id="7" name="TextBox 7"/>
          <p:cNvSpPr txBox="1"/>
          <p:nvPr/>
        </p:nvSpPr>
        <p:spPr>
          <a:xfrm>
            <a:off x="1028700" y="8925242"/>
            <a:ext cx="6381155" cy="589915"/>
          </a:xfrm>
          <a:prstGeom prst="rect">
            <a:avLst/>
          </a:prstGeom>
        </p:spPr>
        <p:txBody>
          <a:bodyPr lIns="0" tIns="0" rIns="0" bIns="0" rtlCol="0" anchor="t">
            <a:spAutoFit/>
          </a:bodyPr>
          <a:lstStyle/>
          <a:p>
            <a:pPr marL="0" lvl="0" indent="0" algn="ctr">
              <a:lnSpc>
                <a:spcPts val="4759"/>
              </a:lnSpc>
              <a:spcBef>
                <a:spcPct val="0"/>
              </a:spcBef>
            </a:pPr>
            <a:r>
              <a:rPr lang="en-US" sz="3399">
                <a:solidFill>
                  <a:srgbClr val="FFFFFF"/>
                </a:solidFill>
                <a:latin typeface="Archivo Black"/>
                <a:ea typeface="Archivo Black"/>
                <a:cs typeface="Archivo Black"/>
                <a:sym typeface="Archivo Black"/>
              </a:rPr>
              <a:t>Flex Day, October 23, 2025</a:t>
            </a:r>
          </a:p>
        </p:txBody>
      </p:sp>
      <p:sp>
        <p:nvSpPr>
          <p:cNvPr id="8" name="TextBox 8"/>
          <p:cNvSpPr txBox="1"/>
          <p:nvPr/>
        </p:nvSpPr>
        <p:spPr>
          <a:xfrm>
            <a:off x="1028700" y="7915510"/>
            <a:ext cx="8071693" cy="906145"/>
          </a:xfrm>
          <a:prstGeom prst="rect">
            <a:avLst/>
          </a:prstGeom>
        </p:spPr>
        <p:txBody>
          <a:bodyPr lIns="0" tIns="0" rIns="0" bIns="0" rtlCol="0" anchor="t">
            <a:spAutoFit/>
          </a:bodyPr>
          <a:lstStyle/>
          <a:p>
            <a:pPr marL="0" lvl="0" indent="0" algn="ctr">
              <a:lnSpc>
                <a:spcPts val="7279"/>
              </a:lnSpc>
              <a:spcBef>
                <a:spcPct val="0"/>
              </a:spcBef>
            </a:pPr>
            <a:r>
              <a:rPr lang="en-US" sz="5199">
                <a:solidFill>
                  <a:srgbClr val="FFFFFF"/>
                </a:solidFill>
                <a:latin typeface="Archivo Black"/>
                <a:ea typeface="Archivo Black"/>
                <a:cs typeface="Archivo Black"/>
                <a:sym typeface="Archivo Black"/>
              </a:rPr>
              <a:t>Caring Campus at LPC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grpSp>
        <p:nvGrpSpPr>
          <p:cNvPr id="2" name="Group 2"/>
          <p:cNvGrpSpPr/>
          <p:nvPr/>
        </p:nvGrpSpPr>
        <p:grpSpPr>
          <a:xfrm>
            <a:off x="1518696" y="5215059"/>
            <a:ext cx="5491704" cy="4805241"/>
            <a:chOff x="0" y="0"/>
            <a:chExt cx="812800" cy="711200"/>
          </a:xfrm>
        </p:grpSpPr>
        <p:sp>
          <p:nvSpPr>
            <p:cNvPr id="3" name="Freeform 3"/>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blipFill>
              <a:blip r:embed="rId2"/>
              <a:stretch>
                <a:fillRect t="-35714" b="-35714"/>
              </a:stretch>
            </a:blipFill>
          </p:spPr>
        </p:sp>
      </p:grpSp>
      <p:sp>
        <p:nvSpPr>
          <p:cNvPr id="4" name="TextBox 4"/>
          <p:cNvSpPr txBox="1"/>
          <p:nvPr/>
        </p:nvSpPr>
        <p:spPr>
          <a:xfrm>
            <a:off x="466948" y="833022"/>
            <a:ext cx="17354104" cy="1277209"/>
          </a:xfrm>
          <a:prstGeom prst="rect">
            <a:avLst/>
          </a:prstGeom>
        </p:spPr>
        <p:txBody>
          <a:bodyPr wrap="square" lIns="0" tIns="0" rIns="0" bIns="0" rtlCol="0" anchor="t">
            <a:spAutoFit/>
          </a:bodyPr>
          <a:lstStyle/>
          <a:p>
            <a:pPr>
              <a:lnSpc>
                <a:spcPts val="10500"/>
              </a:lnSpc>
              <a:spcBef>
                <a:spcPct val="0"/>
              </a:spcBef>
            </a:pPr>
            <a:r>
              <a:rPr lang="en-US" sz="7500" u="sng" dirty="0">
                <a:solidFill>
                  <a:schemeClr val="bg1"/>
                </a:solidFill>
                <a:latin typeface="Archivo Black"/>
                <a:ea typeface="Archivo Black"/>
                <a:cs typeface="Archivo Black"/>
                <a:sym typeface="Archivo Black"/>
                <a:hlinkClick r:id="rId3" tooltip="https://clpccdorg-my.sharepoint.com/:w:/g/personal/joneilopipari_laspositascollege_edu/Ech0uvKmqo1IpJTvgfLbrTQBfijWQeTFKSfHEcBcUaBVvQ?e=yrg2sE">
                  <a:extLst>
                    <a:ext uri="{A12FA001-AC4F-418D-AE19-62706E023703}">
                      <ahyp:hlinkClr xmlns:ahyp="http://schemas.microsoft.com/office/drawing/2018/hyperlinkcolor" val="tx"/>
                    </a:ext>
                  </a:extLst>
                </a:hlinkClick>
              </a:rPr>
              <a:t>Food &amp; Housing in the Tri- Valley</a:t>
            </a:r>
          </a:p>
        </p:txBody>
      </p:sp>
      <p:sp>
        <p:nvSpPr>
          <p:cNvPr id="5" name="TextBox 5"/>
          <p:cNvSpPr txBox="1"/>
          <p:nvPr/>
        </p:nvSpPr>
        <p:spPr>
          <a:xfrm>
            <a:off x="762000" y="2831726"/>
            <a:ext cx="7218908" cy="2956560"/>
          </a:xfrm>
          <a:prstGeom prst="rect">
            <a:avLst/>
          </a:prstGeom>
        </p:spPr>
        <p:txBody>
          <a:bodyPr lIns="0" tIns="0" rIns="0" bIns="0" rtlCol="0" anchor="t">
            <a:spAutoFit/>
          </a:bodyPr>
          <a:lstStyle/>
          <a:p>
            <a:pPr algn="l">
              <a:lnSpc>
                <a:spcPts val="2940"/>
              </a:lnSpc>
            </a:pPr>
            <a:r>
              <a:rPr lang="en-US" sz="2100" dirty="0">
                <a:solidFill>
                  <a:schemeClr val="bg1"/>
                </a:solidFill>
                <a:latin typeface="Canva Sans"/>
                <a:ea typeface="Canva Sans"/>
                <a:cs typeface="Canva Sans"/>
                <a:sym typeface="Canva Sans"/>
              </a:rPr>
              <a:t>Housing </a:t>
            </a:r>
          </a:p>
          <a:p>
            <a:pPr marL="0" lvl="0" indent="0" algn="l">
              <a:lnSpc>
                <a:spcPts val="2940"/>
              </a:lnSpc>
              <a:spcBef>
                <a:spcPct val="0"/>
              </a:spcBef>
            </a:pPr>
            <a:r>
              <a:rPr lang="en-US" sz="2100" u="sng" dirty="0">
                <a:solidFill>
                  <a:schemeClr val="bg1"/>
                </a:solidFill>
                <a:latin typeface="Canva Sans"/>
                <a:ea typeface="Canva Sans"/>
                <a:cs typeface="Canva Sans"/>
                <a:sym typeface="Canva Sans"/>
                <a:hlinkClick r:id="rId4" tooltip="https://www.livermoreca.gov/departments/community-development/housing-human-services/tenants">
                  <a:extLst>
                    <a:ext uri="{A12FA001-AC4F-418D-AE19-62706E023703}">
                      <ahyp:hlinkClr xmlns:ahyp="http://schemas.microsoft.com/office/drawing/2018/hyperlinkcolor" val="tx"/>
                    </a:ext>
                  </a:extLst>
                </a:hlinkClick>
              </a:rPr>
              <a:t>City of Livermore Rental </a:t>
            </a:r>
            <a:r>
              <a:rPr lang="en-US" sz="2100" u="sng" strike="noStrike" dirty="0">
                <a:solidFill>
                  <a:schemeClr val="bg1"/>
                </a:solidFill>
                <a:latin typeface="Canva Sans"/>
                <a:ea typeface="Canva Sans"/>
                <a:cs typeface="Canva Sans"/>
                <a:sym typeface="Canva Sans"/>
                <a:hlinkClick r:id="rId4" tooltip="https://www.livermoreca.gov/departments/community-development/housing-human-services/tenants">
                  <a:extLst>
                    <a:ext uri="{A12FA001-AC4F-418D-AE19-62706E023703}">
                      <ahyp:hlinkClr xmlns:ahyp="http://schemas.microsoft.com/office/drawing/2018/hyperlinkcolor" val="tx"/>
                    </a:ext>
                  </a:extLst>
                </a:hlinkClick>
              </a:rPr>
              <a:t>A</a:t>
            </a:r>
            <a:r>
              <a:rPr lang="en-US" sz="2100" u="sng" strike="noStrike" dirty="0">
                <a:solidFill>
                  <a:schemeClr val="bg1"/>
                </a:solidFill>
                <a:latin typeface="Canva Sans"/>
                <a:ea typeface="Canva Sans"/>
                <a:cs typeface="Canva Sans"/>
                <a:sym typeface="Canva Sans"/>
                <a:hlinkClick r:id="rId4" tooltip="https://www.livermoreca.gov/departments/community-development/housing-human-services/tenants">
                  <a:extLst>
                    <a:ext uri="{A12FA001-AC4F-418D-AE19-62706E023703}">
                      <ahyp:hlinkClr xmlns:ahyp="http://schemas.microsoft.com/office/drawing/2018/hyperlinkcolor" val="tx"/>
                    </a:ext>
                  </a:extLst>
                </a:hlinkClick>
              </a:rPr>
              <a:t>ssistance</a:t>
            </a:r>
            <a:r>
              <a:rPr lang="en-US" sz="2100" u="none" strike="noStrike" dirty="0">
                <a:solidFill>
                  <a:schemeClr val="bg1"/>
                </a:solidFill>
                <a:latin typeface="Canva Sans"/>
                <a:ea typeface="Canva Sans"/>
                <a:cs typeface="Canva Sans"/>
                <a:sym typeface="Canva Sans"/>
              </a:rPr>
              <a:t> </a:t>
            </a:r>
          </a:p>
          <a:p>
            <a:pPr marL="0" lvl="0" indent="0" algn="l">
              <a:lnSpc>
                <a:spcPts val="2940"/>
              </a:lnSpc>
              <a:spcBef>
                <a:spcPct val="0"/>
              </a:spcBef>
            </a:pPr>
            <a:r>
              <a:rPr lang="en-US" sz="2100" u="sng" strike="noStrike" dirty="0">
                <a:solidFill>
                  <a:schemeClr val="bg1"/>
                </a:solidFill>
                <a:latin typeface="Canva Sans"/>
                <a:ea typeface="Canva Sans"/>
                <a:cs typeface="Canva Sans"/>
                <a:sym typeface="Canva Sans"/>
                <a:hlinkClick r:id="rId5" tooltip="https://chrome-extension/efaidnbmnnnibpcajpcglclefindmkaj/https:/www.livermoreca.gov/home/showpublisheddocument/10436/638785210130570000">
                  <a:extLst>
                    <a:ext uri="{A12FA001-AC4F-418D-AE19-62706E023703}">
                      <ahyp:hlinkClr xmlns:ahyp="http://schemas.microsoft.com/office/drawing/2018/hyperlinkcolor" val="tx"/>
                    </a:ext>
                  </a:extLst>
                </a:hlinkClick>
              </a:rPr>
              <a:t>Affor</a:t>
            </a:r>
            <a:r>
              <a:rPr lang="en-US" sz="2100" u="sng" strike="noStrike" dirty="0">
                <a:solidFill>
                  <a:schemeClr val="bg1"/>
                </a:solidFill>
                <a:latin typeface="Canva Sans"/>
                <a:ea typeface="Canva Sans"/>
                <a:cs typeface="Canva Sans"/>
                <a:sym typeface="Canva Sans"/>
                <a:hlinkClick r:id="rId5" tooltip="https://chrome-extension/efaidnbmnnnibpcajpcglclefindmkaj/https:/www.livermoreca.gov/home/showpublisheddocument/10436/638785210130570000">
                  <a:extLst>
                    <a:ext uri="{A12FA001-AC4F-418D-AE19-62706E023703}">
                      <ahyp:hlinkClr xmlns:ahyp="http://schemas.microsoft.com/office/drawing/2018/hyperlinkcolor" val="tx"/>
                    </a:ext>
                  </a:extLst>
                </a:hlinkClick>
              </a:rPr>
              <a:t>d</a:t>
            </a:r>
            <a:r>
              <a:rPr lang="en-US" sz="2100" u="sng" strike="noStrike" dirty="0">
                <a:solidFill>
                  <a:schemeClr val="bg1"/>
                </a:solidFill>
                <a:latin typeface="Canva Sans"/>
                <a:ea typeface="Canva Sans"/>
                <a:cs typeface="Canva Sans"/>
                <a:sym typeface="Canva Sans"/>
                <a:hlinkClick r:id="rId5" tooltip="https://chrome-extension/efaidnbmnnnibpcajpcglclefindmkaj/https:/www.livermoreca.gov/home/showpublisheddocument/10436/638785210130570000">
                  <a:extLst>
                    <a:ext uri="{A12FA001-AC4F-418D-AE19-62706E023703}">
                      <ahyp:hlinkClr xmlns:ahyp="http://schemas.microsoft.com/office/drawing/2018/hyperlinkcolor" val="tx"/>
                    </a:ext>
                  </a:extLst>
                </a:hlinkClick>
              </a:rPr>
              <a:t>able Housing Rental Gui</a:t>
            </a:r>
            <a:r>
              <a:rPr lang="en-US" sz="2100" u="sng" strike="noStrike" dirty="0">
                <a:solidFill>
                  <a:schemeClr val="bg1"/>
                </a:solidFill>
                <a:latin typeface="Canva Sans"/>
                <a:ea typeface="Canva Sans"/>
                <a:cs typeface="Canva Sans"/>
                <a:sym typeface="Canva Sans"/>
                <a:hlinkClick r:id="rId5" tooltip="https://chrome-extension/efaidnbmnnnibpcajpcglclefindmkaj/https:/www.livermoreca.gov/home/showpublisheddocument/10436/638785210130570000">
                  <a:extLst>
                    <a:ext uri="{A12FA001-AC4F-418D-AE19-62706E023703}">
                      <ahyp:hlinkClr xmlns:ahyp="http://schemas.microsoft.com/office/drawing/2018/hyperlinkcolor" val="tx"/>
                    </a:ext>
                  </a:extLst>
                </a:hlinkClick>
              </a:rPr>
              <a:t>d</a:t>
            </a:r>
            <a:r>
              <a:rPr lang="en-US" sz="2100" u="sng" strike="noStrike" dirty="0">
                <a:solidFill>
                  <a:schemeClr val="bg1"/>
                </a:solidFill>
                <a:latin typeface="Canva Sans"/>
                <a:ea typeface="Canva Sans"/>
                <a:cs typeface="Canva Sans"/>
                <a:sym typeface="Canva Sans"/>
                <a:hlinkClick r:id="rId5" tooltip="https://chrome-extension/efaidnbmnnnibpcajpcglclefindmkaj/https:/www.livermoreca.gov/home/showpublisheddocument/10436/638785210130570000">
                  <a:extLst>
                    <a:ext uri="{A12FA001-AC4F-418D-AE19-62706E023703}">
                      <ahyp:hlinkClr xmlns:ahyp="http://schemas.microsoft.com/office/drawing/2018/hyperlinkcolor" val="tx"/>
                    </a:ext>
                  </a:extLst>
                </a:hlinkClick>
              </a:rPr>
              <a:t>e</a:t>
            </a:r>
            <a:r>
              <a:rPr lang="en-US" sz="2100" u="sng" strike="noStrike" dirty="0">
                <a:solidFill>
                  <a:schemeClr val="bg1"/>
                </a:solidFill>
                <a:latin typeface="Canva Sans"/>
                <a:ea typeface="Canva Sans"/>
                <a:cs typeface="Canva Sans"/>
                <a:sym typeface="Canva Sans"/>
                <a:hlinkClick r:id="rId5" tooltip="https://chrome-extension/efaidnbmnnnibpcajpcglclefindmkaj/https:/www.livermoreca.gov/home/showpublisheddocument/10436/638785210130570000">
                  <a:extLst>
                    <a:ext uri="{A12FA001-AC4F-418D-AE19-62706E023703}">
                      <ahyp:hlinkClr xmlns:ahyp="http://schemas.microsoft.com/office/drawing/2018/hyperlinkcolor" val="tx"/>
                    </a:ext>
                  </a:extLst>
                </a:hlinkClick>
              </a:rPr>
              <a:t> </a:t>
            </a:r>
            <a:r>
              <a:rPr lang="en-US" sz="2100" u="sng" strike="noStrike" dirty="0">
                <a:solidFill>
                  <a:schemeClr val="bg1"/>
                </a:solidFill>
                <a:latin typeface="Canva Sans"/>
                <a:ea typeface="Canva Sans"/>
                <a:cs typeface="Canva Sans"/>
                <a:sym typeface="Canva Sans"/>
                <a:hlinkClick r:id="rId5" tooltip="https://chrome-extension/efaidnbmnnnibpcajpcglclefindmkaj/https:/www.livermoreca.gov/home/showpublisheddocument/10436/638785210130570000">
                  <a:extLst>
                    <a:ext uri="{A12FA001-AC4F-418D-AE19-62706E023703}">
                      <ahyp:hlinkClr xmlns:ahyp="http://schemas.microsoft.com/office/drawing/2018/hyperlinkcolor" val="tx"/>
                    </a:ext>
                  </a:extLst>
                </a:hlinkClick>
              </a:rPr>
              <a:t>for the Tri-V</a:t>
            </a:r>
            <a:r>
              <a:rPr lang="en-US" sz="2100" u="sng" strike="noStrike" dirty="0">
                <a:solidFill>
                  <a:schemeClr val="bg1"/>
                </a:solidFill>
                <a:latin typeface="Canva Sans"/>
                <a:ea typeface="Canva Sans"/>
                <a:cs typeface="Canva Sans"/>
                <a:sym typeface="Canva Sans"/>
                <a:hlinkClick r:id="rId5" tooltip="https://chrome-extension/efaidnbmnnnibpcajpcglclefindmkaj/https:/www.livermoreca.gov/home/showpublisheddocument/10436/638785210130570000">
                  <a:extLst>
                    <a:ext uri="{A12FA001-AC4F-418D-AE19-62706E023703}">
                      <ahyp:hlinkClr xmlns:ahyp="http://schemas.microsoft.com/office/drawing/2018/hyperlinkcolor" val="tx"/>
                    </a:ext>
                  </a:extLst>
                </a:hlinkClick>
              </a:rPr>
              <a:t>a</a:t>
            </a:r>
            <a:r>
              <a:rPr lang="en-US" sz="2100" u="sng" strike="noStrike" dirty="0">
                <a:solidFill>
                  <a:schemeClr val="bg1"/>
                </a:solidFill>
                <a:latin typeface="Canva Sans"/>
                <a:ea typeface="Canva Sans"/>
                <a:cs typeface="Canva Sans"/>
                <a:sym typeface="Canva Sans"/>
                <a:hlinkClick r:id="rId5" tooltip="https://chrome-extension/efaidnbmnnnibpcajpcglclefindmkaj/https:/www.livermoreca.gov/home/showpublisheddocument/10436/638785210130570000">
                  <a:extLst>
                    <a:ext uri="{A12FA001-AC4F-418D-AE19-62706E023703}">
                      <ahyp:hlinkClr xmlns:ahyp="http://schemas.microsoft.com/office/drawing/2018/hyperlinkcolor" val="tx"/>
                    </a:ext>
                  </a:extLst>
                </a:hlinkClick>
              </a:rPr>
              <a:t>lley</a:t>
            </a:r>
            <a:r>
              <a:rPr lang="en-US" sz="2100" u="none" strike="noStrike" dirty="0">
                <a:solidFill>
                  <a:schemeClr val="bg1"/>
                </a:solidFill>
                <a:latin typeface="Canva Sans"/>
                <a:ea typeface="Canva Sans"/>
                <a:cs typeface="Canva Sans"/>
                <a:sym typeface="Canva Sans"/>
              </a:rPr>
              <a:t> </a:t>
            </a:r>
          </a:p>
          <a:p>
            <a:pPr marL="0" lvl="0" indent="0" algn="l">
              <a:lnSpc>
                <a:spcPts val="2940"/>
              </a:lnSpc>
              <a:spcBef>
                <a:spcPct val="0"/>
              </a:spcBef>
            </a:pPr>
            <a:r>
              <a:rPr lang="en-US" sz="2100" u="sng" strike="noStrike" dirty="0">
                <a:solidFill>
                  <a:schemeClr val="bg1"/>
                </a:solidFill>
                <a:latin typeface="Canva Sans"/>
                <a:ea typeface="Canva Sans"/>
                <a:cs typeface="Canva Sans"/>
                <a:sym typeface="Canva Sans"/>
                <a:hlinkClick r:id="rId6" tooltip="https://www.homelessdublin.ie">
                  <a:extLst>
                    <a:ext uri="{A12FA001-AC4F-418D-AE19-62706E023703}">
                      <ahyp:hlinkClr xmlns:ahyp="http://schemas.microsoft.com/office/drawing/2018/hyperlinkcolor" val="tx"/>
                    </a:ext>
                  </a:extLst>
                </a:hlinkClick>
              </a:rPr>
              <a:t>Dublin</a:t>
            </a:r>
            <a:r>
              <a:rPr lang="en-US" sz="2100" u="sng" strike="noStrike" dirty="0">
                <a:solidFill>
                  <a:schemeClr val="bg1"/>
                </a:solidFill>
                <a:latin typeface="Canva Sans"/>
                <a:ea typeface="Canva Sans"/>
                <a:cs typeface="Canva Sans"/>
                <a:sym typeface="Canva Sans"/>
                <a:hlinkClick r:id="rId6" tooltip="https://www.homelessdublin.ie">
                  <a:extLst>
                    <a:ext uri="{A12FA001-AC4F-418D-AE19-62706E023703}">
                      <ahyp:hlinkClr xmlns:ahyp="http://schemas.microsoft.com/office/drawing/2018/hyperlinkcolor" val="tx"/>
                    </a:ext>
                  </a:extLst>
                </a:hlinkClick>
              </a:rPr>
              <a:t> </a:t>
            </a:r>
            <a:r>
              <a:rPr lang="en-US" sz="2100" u="sng" strike="noStrike" dirty="0">
                <a:solidFill>
                  <a:schemeClr val="bg1"/>
                </a:solidFill>
                <a:latin typeface="Canva Sans"/>
                <a:ea typeface="Canva Sans"/>
                <a:cs typeface="Canva Sans"/>
                <a:sym typeface="Canva Sans"/>
                <a:hlinkClick r:id="rId6" tooltip="https://www.homelessdublin.ie">
                  <a:extLst>
                    <a:ext uri="{A12FA001-AC4F-418D-AE19-62706E023703}">
                      <ahyp:hlinkClr xmlns:ahyp="http://schemas.microsoft.com/office/drawing/2018/hyperlinkcolor" val="tx"/>
                    </a:ext>
                  </a:extLst>
                </a:hlinkClick>
              </a:rPr>
              <a:t>Region Home</a:t>
            </a:r>
            <a:r>
              <a:rPr lang="en-US" sz="2100" u="sng" strike="noStrike" dirty="0">
                <a:solidFill>
                  <a:schemeClr val="bg1"/>
                </a:solidFill>
                <a:latin typeface="Canva Sans"/>
                <a:ea typeface="Canva Sans"/>
                <a:cs typeface="Canva Sans"/>
                <a:sym typeface="Canva Sans"/>
                <a:hlinkClick r:id="rId6" tooltip="https://www.homelessdublin.ie">
                  <a:extLst>
                    <a:ext uri="{A12FA001-AC4F-418D-AE19-62706E023703}">
                      <ahyp:hlinkClr xmlns:ahyp="http://schemas.microsoft.com/office/drawing/2018/hyperlinkcolor" val="tx"/>
                    </a:ext>
                  </a:extLst>
                </a:hlinkClick>
              </a:rPr>
              <a:t>l</a:t>
            </a:r>
            <a:r>
              <a:rPr lang="en-US" sz="2100" u="sng" strike="noStrike" dirty="0">
                <a:solidFill>
                  <a:schemeClr val="bg1"/>
                </a:solidFill>
                <a:latin typeface="Canva Sans"/>
                <a:ea typeface="Canva Sans"/>
                <a:cs typeface="Canva Sans"/>
                <a:sym typeface="Canva Sans"/>
                <a:hlinkClick r:id="rId6" tooltip="https://www.homelessdublin.ie">
                  <a:extLst>
                    <a:ext uri="{A12FA001-AC4F-418D-AE19-62706E023703}">
                      <ahyp:hlinkClr xmlns:ahyp="http://schemas.microsoft.com/office/drawing/2018/hyperlinkcolor" val="tx"/>
                    </a:ext>
                  </a:extLst>
                </a:hlinkClick>
              </a:rPr>
              <a:t>ess Executive</a:t>
            </a:r>
            <a:r>
              <a:rPr lang="en-US" sz="2100" u="none" strike="noStrike" dirty="0">
                <a:solidFill>
                  <a:schemeClr val="bg1"/>
                </a:solidFill>
                <a:latin typeface="Canva Sans"/>
                <a:ea typeface="Canva Sans"/>
                <a:cs typeface="Canva Sans"/>
                <a:sym typeface="Canva Sans"/>
              </a:rPr>
              <a:t> </a:t>
            </a:r>
          </a:p>
          <a:p>
            <a:pPr marL="0" lvl="0" indent="0" algn="l">
              <a:lnSpc>
                <a:spcPts val="2940"/>
              </a:lnSpc>
              <a:spcBef>
                <a:spcPct val="0"/>
              </a:spcBef>
            </a:pPr>
            <a:r>
              <a:rPr lang="en-US" sz="2100" u="sng" strike="noStrike" dirty="0">
                <a:solidFill>
                  <a:schemeClr val="bg1"/>
                </a:solidFill>
                <a:latin typeface="Canva Sans"/>
                <a:ea typeface="Canva Sans"/>
                <a:cs typeface="Canva Sans"/>
                <a:sym typeface="Canva Sans"/>
                <a:hlinkClick r:id="rId7" tooltip="https://gvlivermore.org">
                  <a:extLst>
                    <a:ext uri="{A12FA001-AC4F-418D-AE19-62706E023703}">
                      <ahyp:hlinkClr xmlns:ahyp="http://schemas.microsoft.com/office/drawing/2018/hyperlinkcolor" val="tx"/>
                    </a:ext>
                  </a:extLst>
                </a:hlinkClick>
              </a:rPr>
              <a:t>Goodness Village</a:t>
            </a:r>
            <a:r>
              <a:rPr lang="en-US" sz="2100" u="none" strike="noStrike" dirty="0">
                <a:solidFill>
                  <a:schemeClr val="bg1"/>
                </a:solidFill>
                <a:latin typeface="Canva Sans"/>
                <a:ea typeface="Canva Sans"/>
                <a:cs typeface="Canva Sans"/>
                <a:sym typeface="Canva Sans"/>
              </a:rPr>
              <a:t> </a:t>
            </a:r>
          </a:p>
          <a:p>
            <a:pPr marL="0" lvl="0" indent="0" algn="l">
              <a:lnSpc>
                <a:spcPts val="2940"/>
              </a:lnSpc>
              <a:spcBef>
                <a:spcPct val="0"/>
              </a:spcBef>
            </a:pPr>
            <a:r>
              <a:rPr lang="en-US" sz="2100" u="sng" strike="noStrike" dirty="0">
                <a:solidFill>
                  <a:schemeClr val="bg1"/>
                </a:solidFill>
                <a:latin typeface="Canva Sans"/>
                <a:ea typeface="Canva Sans"/>
                <a:cs typeface="Canva Sans"/>
                <a:sym typeface="Canva Sans"/>
                <a:hlinkClick r:id="rId8" tooltip="https://www.laspositascollege.edu/resourceguide/housing-004alameda.php">
                  <a:extLst>
                    <a:ext uri="{A12FA001-AC4F-418D-AE19-62706E023703}">
                      <ahyp:hlinkClr xmlns:ahyp="http://schemas.microsoft.com/office/drawing/2018/hyperlinkcolor" val="tx"/>
                    </a:ext>
                  </a:extLst>
                </a:hlinkClick>
              </a:rPr>
              <a:t>Las Pos</a:t>
            </a:r>
            <a:r>
              <a:rPr lang="en-US" sz="2100" u="sng" strike="noStrike" dirty="0">
                <a:solidFill>
                  <a:schemeClr val="bg1"/>
                </a:solidFill>
                <a:latin typeface="Canva Sans"/>
                <a:ea typeface="Canva Sans"/>
                <a:cs typeface="Canva Sans"/>
                <a:sym typeface="Canva Sans"/>
                <a:hlinkClick r:id="rId8" tooltip="https://www.laspositascollege.edu/resourceguide/housing-004alameda.php">
                  <a:extLst>
                    <a:ext uri="{A12FA001-AC4F-418D-AE19-62706E023703}">
                      <ahyp:hlinkClr xmlns:ahyp="http://schemas.microsoft.com/office/drawing/2018/hyperlinkcolor" val="tx"/>
                    </a:ext>
                  </a:extLst>
                </a:hlinkClick>
              </a:rPr>
              <a:t>it</a:t>
            </a:r>
            <a:r>
              <a:rPr lang="en-US" sz="2100" u="sng" strike="noStrike" dirty="0">
                <a:solidFill>
                  <a:schemeClr val="bg1"/>
                </a:solidFill>
                <a:latin typeface="Canva Sans"/>
                <a:ea typeface="Canva Sans"/>
                <a:cs typeface="Canva Sans"/>
                <a:sym typeface="Canva Sans"/>
                <a:hlinkClick r:id="rId8" tooltip="https://www.laspositascollege.edu/resourceguide/housing-004alameda.php">
                  <a:extLst>
                    <a:ext uri="{A12FA001-AC4F-418D-AE19-62706E023703}">
                      <ahyp:hlinkClr xmlns:ahyp="http://schemas.microsoft.com/office/drawing/2018/hyperlinkcolor" val="tx"/>
                    </a:ext>
                  </a:extLst>
                </a:hlinkClick>
              </a:rPr>
              <a:t>as College- Alameda Coun</a:t>
            </a:r>
            <a:r>
              <a:rPr lang="en-US" sz="2100" u="sng" strike="noStrike" dirty="0">
                <a:solidFill>
                  <a:schemeClr val="bg1"/>
                </a:solidFill>
                <a:latin typeface="Canva Sans"/>
                <a:ea typeface="Canva Sans"/>
                <a:cs typeface="Canva Sans"/>
                <a:sym typeface="Canva Sans"/>
                <a:hlinkClick r:id="rId8" tooltip="https://www.laspositascollege.edu/resourceguide/housing-004alameda.php">
                  <a:extLst>
                    <a:ext uri="{A12FA001-AC4F-418D-AE19-62706E023703}">
                      <ahyp:hlinkClr xmlns:ahyp="http://schemas.microsoft.com/office/drawing/2018/hyperlinkcolor" val="tx"/>
                    </a:ext>
                  </a:extLst>
                </a:hlinkClick>
              </a:rPr>
              <a:t>t</a:t>
            </a:r>
            <a:r>
              <a:rPr lang="en-US" sz="2100" u="sng" strike="noStrike" dirty="0">
                <a:solidFill>
                  <a:schemeClr val="bg1"/>
                </a:solidFill>
                <a:latin typeface="Canva Sans"/>
                <a:ea typeface="Canva Sans"/>
                <a:cs typeface="Canva Sans"/>
                <a:sym typeface="Canva Sans"/>
                <a:hlinkClick r:id="rId8" tooltip="https://www.laspositascollege.edu/resourceguide/housing-004alameda.php">
                  <a:extLst>
                    <a:ext uri="{A12FA001-AC4F-418D-AE19-62706E023703}">
                      <ahyp:hlinkClr xmlns:ahyp="http://schemas.microsoft.com/office/drawing/2018/hyperlinkcolor" val="tx"/>
                    </a:ext>
                  </a:extLst>
                </a:hlinkClick>
              </a:rPr>
              <a:t>y Housing Directory</a:t>
            </a:r>
            <a:r>
              <a:rPr lang="en-US" sz="2100" u="none" strike="noStrike" dirty="0">
                <a:solidFill>
                  <a:schemeClr val="bg1"/>
                </a:solidFill>
                <a:latin typeface="Canva Sans"/>
                <a:ea typeface="Canva Sans"/>
                <a:cs typeface="Canva Sans"/>
                <a:sym typeface="Canva Sans"/>
              </a:rPr>
              <a:t> </a:t>
            </a:r>
          </a:p>
          <a:p>
            <a:pPr marL="0" lvl="0" indent="0" algn="l">
              <a:lnSpc>
                <a:spcPts val="2940"/>
              </a:lnSpc>
              <a:spcBef>
                <a:spcPct val="0"/>
              </a:spcBef>
            </a:pPr>
            <a:r>
              <a:rPr lang="en-US" sz="2100" u="none" strike="noStrike" dirty="0">
                <a:solidFill>
                  <a:schemeClr val="bg1"/>
                </a:solidFill>
                <a:latin typeface="Canva Sans"/>
                <a:ea typeface="Canva Sans"/>
                <a:cs typeface="Canva Sans"/>
                <a:sym typeface="Canva Sans"/>
              </a:rPr>
              <a:t> </a:t>
            </a:r>
          </a:p>
          <a:p>
            <a:pPr marL="0" lvl="0" indent="0" algn="l">
              <a:lnSpc>
                <a:spcPts val="2940"/>
              </a:lnSpc>
              <a:spcBef>
                <a:spcPct val="0"/>
              </a:spcBef>
            </a:pPr>
            <a:endParaRPr lang="en-US" sz="2100" u="none" strike="noStrike" dirty="0">
              <a:solidFill>
                <a:schemeClr val="bg1"/>
              </a:solidFill>
              <a:latin typeface="Canva Sans"/>
              <a:ea typeface="Canva Sans"/>
              <a:cs typeface="Canva Sans"/>
              <a:sym typeface="Canva Sans"/>
            </a:endParaRPr>
          </a:p>
        </p:txBody>
      </p:sp>
      <p:sp>
        <p:nvSpPr>
          <p:cNvPr id="6" name="TextBox 6"/>
          <p:cNvSpPr txBox="1"/>
          <p:nvPr/>
        </p:nvSpPr>
        <p:spPr>
          <a:xfrm>
            <a:off x="9140687" y="2829477"/>
            <a:ext cx="7218908" cy="5556884"/>
          </a:xfrm>
          <a:prstGeom prst="rect">
            <a:avLst/>
          </a:prstGeom>
        </p:spPr>
        <p:txBody>
          <a:bodyPr lIns="0" tIns="0" rIns="0" bIns="0" rtlCol="0" anchor="t">
            <a:spAutoFit/>
          </a:bodyPr>
          <a:lstStyle/>
          <a:p>
            <a:pPr algn="just">
              <a:lnSpc>
                <a:spcPts val="2940"/>
              </a:lnSpc>
            </a:pPr>
            <a:r>
              <a:rPr lang="en-US" sz="2100" dirty="0">
                <a:solidFill>
                  <a:schemeClr val="bg1"/>
                </a:solidFill>
                <a:latin typeface="Canva Sans"/>
                <a:ea typeface="Canva Sans"/>
                <a:cs typeface="Canva Sans"/>
                <a:sym typeface="Canva Sans"/>
              </a:rPr>
              <a:t>Services </a:t>
            </a:r>
          </a:p>
          <a:p>
            <a:pPr algn="just">
              <a:lnSpc>
                <a:spcPts val="2940"/>
              </a:lnSpc>
            </a:pPr>
            <a:r>
              <a:rPr lang="en-US" sz="2100" u="sng" dirty="0">
                <a:solidFill>
                  <a:schemeClr val="bg1"/>
                </a:solidFill>
                <a:latin typeface="Canva Sans"/>
                <a:ea typeface="Canva Sans"/>
                <a:cs typeface="Canva Sans"/>
                <a:sym typeface="Canva Sans"/>
                <a:hlinkClick r:id="rId9" tooltip="https://www.livermoreca.gov/departments/community-development/housing-human-services/housing-human-services-resources">
                  <a:extLst>
                    <a:ext uri="{A12FA001-AC4F-418D-AE19-62706E023703}">
                      <ahyp:hlinkClr xmlns:ahyp="http://schemas.microsoft.com/office/drawing/2018/hyperlinkcolor" val="tx"/>
                    </a:ext>
                  </a:extLst>
                </a:hlinkClick>
              </a:rPr>
              <a:t>Livermore Housing an</a:t>
            </a:r>
            <a:r>
              <a:rPr lang="en-US" sz="2100" u="sng" dirty="0">
                <a:solidFill>
                  <a:schemeClr val="bg1"/>
                </a:solidFill>
                <a:latin typeface="Canva Sans"/>
                <a:ea typeface="Canva Sans"/>
                <a:cs typeface="Canva Sans"/>
                <a:sym typeface="Canva Sans"/>
                <a:hlinkClick r:id="rId9" tooltip="https://www.livermoreca.gov/departments/community-development/housing-human-services/housing-human-services-resources">
                  <a:extLst>
                    <a:ext uri="{A12FA001-AC4F-418D-AE19-62706E023703}">
                      <ahyp:hlinkClr xmlns:ahyp="http://schemas.microsoft.com/office/drawing/2018/hyperlinkcolor" val="tx"/>
                    </a:ext>
                  </a:extLst>
                </a:hlinkClick>
              </a:rPr>
              <a:t>d Human Services Resources</a:t>
            </a:r>
            <a:r>
              <a:rPr lang="en-US" sz="2100" dirty="0">
                <a:solidFill>
                  <a:schemeClr val="bg1"/>
                </a:solidFill>
                <a:latin typeface="Canva Sans"/>
                <a:ea typeface="Canva Sans"/>
                <a:cs typeface="Canva Sans"/>
                <a:sym typeface="Canva Sans"/>
              </a:rPr>
              <a:t> </a:t>
            </a:r>
          </a:p>
          <a:p>
            <a:pPr algn="just">
              <a:lnSpc>
                <a:spcPts val="2940"/>
              </a:lnSpc>
            </a:pPr>
            <a:r>
              <a:rPr lang="en-US" sz="2100" u="sng" dirty="0">
                <a:solidFill>
                  <a:schemeClr val="bg1"/>
                </a:solidFill>
                <a:latin typeface="Canva Sans"/>
                <a:ea typeface="Canva Sans"/>
                <a:cs typeface="Canva Sans"/>
                <a:sym typeface="Canva Sans"/>
                <a:hlinkClick r:id="rId10" tooltip="https://www.livermoreca.gov/departments/community-development/housing-human-services/housing-human-services-resources/multi-service-center">
                  <a:extLst>
                    <a:ext uri="{A12FA001-AC4F-418D-AE19-62706E023703}">
                      <ahyp:hlinkClr xmlns:ahyp="http://schemas.microsoft.com/office/drawing/2018/hyperlinkcolor" val="tx"/>
                    </a:ext>
                  </a:extLst>
                </a:hlinkClick>
              </a:rPr>
              <a:t>Livermore Multi Services Center</a:t>
            </a:r>
            <a:r>
              <a:rPr lang="en-US" sz="2100" dirty="0">
                <a:solidFill>
                  <a:schemeClr val="bg1"/>
                </a:solidFill>
                <a:latin typeface="Canva Sans"/>
                <a:ea typeface="Canva Sans"/>
                <a:cs typeface="Canva Sans"/>
                <a:sym typeface="Canva Sans"/>
              </a:rPr>
              <a:t> </a:t>
            </a:r>
          </a:p>
          <a:p>
            <a:pPr algn="just">
              <a:lnSpc>
                <a:spcPts val="2940"/>
              </a:lnSpc>
            </a:pPr>
            <a:r>
              <a:rPr lang="en-US" sz="2100" u="sng" dirty="0">
                <a:solidFill>
                  <a:schemeClr val="bg1"/>
                </a:solidFill>
                <a:latin typeface="Canva Sans"/>
                <a:ea typeface="Canva Sans"/>
                <a:cs typeface="Canva Sans"/>
                <a:sym typeface="Canva Sans"/>
                <a:hlinkClick r:id="rId11" tooltip="https://trivalleyhaven.org">
                  <a:extLst>
                    <a:ext uri="{A12FA001-AC4F-418D-AE19-62706E023703}">
                      <ahyp:hlinkClr xmlns:ahyp="http://schemas.microsoft.com/office/drawing/2018/hyperlinkcolor" val="tx"/>
                    </a:ext>
                  </a:extLst>
                </a:hlinkClick>
              </a:rPr>
              <a:t>Tri Valley Haven</a:t>
            </a:r>
            <a:r>
              <a:rPr lang="en-US" sz="2100" dirty="0">
                <a:solidFill>
                  <a:schemeClr val="bg1"/>
                </a:solidFill>
                <a:latin typeface="Canva Sans"/>
                <a:ea typeface="Canva Sans"/>
                <a:cs typeface="Canva Sans"/>
                <a:sym typeface="Canva Sans"/>
              </a:rPr>
              <a:t> </a:t>
            </a:r>
          </a:p>
          <a:p>
            <a:pPr marL="453396" lvl="1" indent="-226698" algn="just">
              <a:lnSpc>
                <a:spcPts val="2940"/>
              </a:lnSpc>
              <a:buFont typeface="Arial"/>
              <a:buChar char="•"/>
            </a:pPr>
            <a:r>
              <a:rPr lang="en-US" sz="2100" dirty="0">
                <a:solidFill>
                  <a:schemeClr val="bg1"/>
                </a:solidFill>
                <a:latin typeface="Canva Sans"/>
                <a:ea typeface="Canva Sans"/>
                <a:cs typeface="Canva Sans"/>
                <a:sym typeface="Canva Sans"/>
              </a:rPr>
              <a:t>Domestic Violence Services </a:t>
            </a:r>
          </a:p>
          <a:p>
            <a:pPr marL="453396" lvl="1" indent="-226698" algn="just">
              <a:lnSpc>
                <a:spcPts val="2940"/>
              </a:lnSpc>
              <a:buFont typeface="Arial"/>
              <a:buChar char="•"/>
            </a:pPr>
            <a:r>
              <a:rPr lang="en-US" sz="2100" dirty="0">
                <a:solidFill>
                  <a:schemeClr val="bg1"/>
                </a:solidFill>
                <a:latin typeface="Canva Sans"/>
                <a:ea typeface="Canva Sans"/>
                <a:cs typeface="Canva Sans"/>
                <a:sym typeface="Canva Sans"/>
              </a:rPr>
              <a:t>Sexual Assault Services </a:t>
            </a:r>
          </a:p>
          <a:p>
            <a:pPr marL="453396" lvl="1" indent="-226698" algn="just">
              <a:lnSpc>
                <a:spcPts val="2940"/>
              </a:lnSpc>
              <a:buFont typeface="Arial"/>
              <a:buChar char="•"/>
            </a:pPr>
            <a:r>
              <a:rPr lang="en-US" sz="2100" dirty="0">
                <a:solidFill>
                  <a:schemeClr val="bg1"/>
                </a:solidFill>
                <a:latin typeface="Canva Sans"/>
                <a:ea typeface="Canva Sans"/>
                <a:cs typeface="Canva Sans"/>
                <a:sym typeface="Canva Sans"/>
              </a:rPr>
              <a:t>Homeless &amp; Family Support </a:t>
            </a:r>
          </a:p>
          <a:p>
            <a:pPr marL="453396" lvl="1" indent="-226698" algn="just">
              <a:lnSpc>
                <a:spcPts val="2940"/>
              </a:lnSpc>
              <a:buFont typeface="Arial"/>
              <a:buChar char="•"/>
            </a:pPr>
            <a:r>
              <a:rPr lang="en-US" sz="2100" dirty="0">
                <a:solidFill>
                  <a:schemeClr val="bg1"/>
                </a:solidFill>
                <a:latin typeface="Canva Sans"/>
                <a:ea typeface="Canva Sans"/>
                <a:cs typeface="Canva Sans"/>
                <a:sym typeface="Canva Sans"/>
              </a:rPr>
              <a:t>Counseling &amp; Support Groups </a:t>
            </a:r>
          </a:p>
          <a:p>
            <a:pPr marL="453396" lvl="1" indent="-226698" algn="just">
              <a:lnSpc>
                <a:spcPts val="2940"/>
              </a:lnSpc>
              <a:buFont typeface="Arial"/>
              <a:buChar char="•"/>
            </a:pPr>
            <a:r>
              <a:rPr lang="en-US" sz="2100" dirty="0">
                <a:solidFill>
                  <a:schemeClr val="bg1"/>
                </a:solidFill>
                <a:latin typeface="Canva Sans"/>
                <a:ea typeface="Canva Sans"/>
                <a:cs typeface="Canva Sans"/>
                <a:sym typeface="Canva Sans"/>
              </a:rPr>
              <a:t>Food Pantry </a:t>
            </a:r>
          </a:p>
          <a:p>
            <a:pPr marL="453396" lvl="1" indent="-226698" algn="just">
              <a:lnSpc>
                <a:spcPts val="2940"/>
              </a:lnSpc>
              <a:buFont typeface="Arial"/>
              <a:buChar char="•"/>
            </a:pPr>
            <a:r>
              <a:rPr lang="en-US" sz="2100" dirty="0">
                <a:solidFill>
                  <a:schemeClr val="bg1"/>
                </a:solidFill>
                <a:latin typeface="Canva Sans"/>
                <a:ea typeface="Canva Sans"/>
                <a:cs typeface="Canva Sans"/>
                <a:sym typeface="Canva Sans"/>
              </a:rPr>
              <a:t>Thrift Store </a:t>
            </a:r>
          </a:p>
          <a:p>
            <a:pPr algn="just">
              <a:lnSpc>
                <a:spcPts val="2940"/>
              </a:lnSpc>
            </a:pPr>
            <a:r>
              <a:rPr lang="en-US" sz="2100" u="sng" dirty="0">
                <a:solidFill>
                  <a:schemeClr val="bg1"/>
                </a:solidFill>
                <a:latin typeface="Canva Sans"/>
                <a:ea typeface="Canva Sans"/>
                <a:cs typeface="Canva Sans"/>
                <a:sym typeface="Canva Sans"/>
                <a:hlinkClick r:id="rId12" tooltip="https://www.openheartkitchen.org">
                  <a:extLst>
                    <a:ext uri="{A12FA001-AC4F-418D-AE19-62706E023703}">
                      <ahyp:hlinkClr xmlns:ahyp="http://schemas.microsoft.com/office/drawing/2018/hyperlinkcolor" val="tx"/>
                    </a:ext>
                  </a:extLst>
                </a:hlinkClick>
              </a:rPr>
              <a:t>Open Heart Kitchen</a:t>
            </a:r>
            <a:r>
              <a:rPr lang="en-US" sz="2100" dirty="0">
                <a:solidFill>
                  <a:schemeClr val="bg1"/>
                </a:solidFill>
                <a:latin typeface="Canva Sans"/>
                <a:ea typeface="Canva Sans"/>
                <a:cs typeface="Canva Sans"/>
                <a:sym typeface="Canva Sans"/>
              </a:rPr>
              <a:t> </a:t>
            </a:r>
          </a:p>
          <a:p>
            <a:pPr marL="453396" lvl="1" indent="-226698" algn="just">
              <a:lnSpc>
                <a:spcPts val="2940"/>
              </a:lnSpc>
              <a:buFont typeface="Arial"/>
              <a:buChar char="•"/>
            </a:pPr>
            <a:r>
              <a:rPr lang="en-US" sz="2100" u="sng" dirty="0">
                <a:solidFill>
                  <a:schemeClr val="bg1"/>
                </a:solidFill>
                <a:latin typeface="Canva Sans"/>
                <a:ea typeface="Canva Sans"/>
                <a:cs typeface="Canva Sans"/>
                <a:sym typeface="Canva Sans"/>
                <a:hlinkClick r:id="rId13" tooltip="https://www.openheartkitchen.org/vineyard">
                  <a:extLst>
                    <a:ext uri="{A12FA001-AC4F-418D-AE19-62706E023703}">
                      <ahyp:hlinkClr xmlns:ahyp="http://schemas.microsoft.com/office/drawing/2018/hyperlinkcolor" val="tx"/>
                    </a:ext>
                  </a:extLst>
                </a:hlinkClick>
              </a:rPr>
              <a:t>Vineyard Resource Center</a:t>
            </a:r>
            <a:r>
              <a:rPr lang="en-US" sz="2100" dirty="0">
                <a:solidFill>
                  <a:schemeClr val="bg1"/>
                </a:solidFill>
                <a:latin typeface="Canva Sans"/>
                <a:ea typeface="Canva Sans"/>
                <a:cs typeface="Canva Sans"/>
                <a:sym typeface="Canva Sans"/>
              </a:rPr>
              <a:t> </a:t>
            </a:r>
          </a:p>
          <a:p>
            <a:pPr algn="just">
              <a:lnSpc>
                <a:spcPts val="2940"/>
              </a:lnSpc>
            </a:pPr>
            <a:r>
              <a:rPr lang="en-US" sz="2100" u="sng" dirty="0">
                <a:solidFill>
                  <a:schemeClr val="bg1"/>
                </a:solidFill>
                <a:latin typeface="Canva Sans"/>
                <a:ea typeface="Canva Sans"/>
                <a:cs typeface="Canva Sans"/>
                <a:sym typeface="Canva Sans"/>
                <a:hlinkClick r:id="rId14" tooltip="https://www.dublinfoodpantry.org">
                  <a:extLst>
                    <a:ext uri="{A12FA001-AC4F-418D-AE19-62706E023703}">
                      <ahyp:hlinkClr xmlns:ahyp="http://schemas.microsoft.com/office/drawing/2018/hyperlinkcolor" val="tx"/>
                    </a:ext>
                  </a:extLst>
                </a:hlinkClick>
              </a:rPr>
              <a:t>Dublin Food Pantry</a:t>
            </a:r>
            <a:r>
              <a:rPr lang="en-US" sz="2100" dirty="0">
                <a:solidFill>
                  <a:schemeClr val="bg1"/>
                </a:solidFill>
                <a:latin typeface="Canva Sans"/>
                <a:ea typeface="Canva Sans"/>
                <a:cs typeface="Canva Sans"/>
                <a:sym typeface="Canva Sans"/>
              </a:rPr>
              <a:t> </a:t>
            </a:r>
          </a:p>
          <a:p>
            <a:pPr algn="just">
              <a:lnSpc>
                <a:spcPts val="2940"/>
              </a:lnSpc>
            </a:pPr>
            <a:r>
              <a:rPr lang="en-US" sz="2100" u="sng" dirty="0">
                <a:solidFill>
                  <a:schemeClr val="bg1"/>
                </a:solidFill>
                <a:latin typeface="Canva Sans"/>
                <a:ea typeface="Canva Sans"/>
                <a:cs typeface="Canva Sans"/>
                <a:sym typeface="Canva Sans"/>
                <a:hlinkClick r:id="rId15" tooltip="https://srcdublin.org/foodbank/">
                  <a:extLst>
                    <a:ext uri="{A12FA001-AC4F-418D-AE19-62706E023703}">
                      <ahyp:hlinkClr xmlns:ahyp="http://schemas.microsoft.com/office/drawing/2018/hyperlinkcolor" val="tx"/>
                    </a:ext>
                  </a:extLst>
                </a:hlinkClick>
              </a:rPr>
              <a:t>St. Raymond Catholic Church – Food Bank</a:t>
            </a:r>
            <a:r>
              <a:rPr lang="en-US" sz="2100" dirty="0">
                <a:solidFill>
                  <a:schemeClr val="bg1"/>
                </a:solidFill>
                <a:latin typeface="Canva Sans"/>
                <a:ea typeface="Canva Sans"/>
                <a:cs typeface="Canva Sans"/>
                <a:sym typeface="Canva Sans"/>
              </a:rPr>
              <a:t> </a:t>
            </a:r>
          </a:p>
          <a:p>
            <a:pPr algn="just">
              <a:lnSpc>
                <a:spcPts val="2940"/>
              </a:lnSpc>
            </a:pPr>
            <a:endParaRPr lang="en-US" sz="2100" dirty="0">
              <a:solidFill>
                <a:schemeClr val="bg1"/>
              </a:solidFill>
              <a:latin typeface="Canva Sans"/>
              <a:ea typeface="Canva Sans"/>
              <a:cs typeface="Canva Sans"/>
              <a:sym typeface="Canva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grpSp>
        <p:nvGrpSpPr>
          <p:cNvPr id="2" name="Group 2"/>
          <p:cNvGrpSpPr/>
          <p:nvPr/>
        </p:nvGrpSpPr>
        <p:grpSpPr>
          <a:xfrm>
            <a:off x="5822839" y="3954794"/>
            <a:ext cx="6617976" cy="5790729"/>
            <a:chOff x="0" y="0"/>
            <a:chExt cx="812800" cy="711200"/>
          </a:xfrm>
        </p:grpSpPr>
        <p:sp>
          <p:nvSpPr>
            <p:cNvPr id="3" name="Freeform 3"/>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blipFill>
              <a:blip r:embed="rId3"/>
              <a:stretch>
                <a:fillRect l="-15624" r="-15624"/>
              </a:stretch>
            </a:blipFill>
          </p:spPr>
        </p:sp>
      </p:grpSp>
      <p:sp>
        <p:nvSpPr>
          <p:cNvPr id="4" name="Freeform 4"/>
          <p:cNvSpPr/>
          <p:nvPr/>
        </p:nvSpPr>
        <p:spPr>
          <a:xfrm rot="957415">
            <a:off x="15481994" y="6116459"/>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2477669" y="1257300"/>
            <a:ext cx="13332662" cy="2141868"/>
          </a:xfrm>
          <a:prstGeom prst="rect">
            <a:avLst/>
          </a:prstGeom>
        </p:spPr>
        <p:txBody>
          <a:bodyPr wrap="square" lIns="0" tIns="0" rIns="0" bIns="0" rtlCol="0" anchor="t">
            <a:spAutoFit/>
          </a:bodyPr>
          <a:lstStyle/>
          <a:p>
            <a:pPr>
              <a:lnSpc>
                <a:spcPts val="17638"/>
              </a:lnSpc>
            </a:pPr>
            <a:r>
              <a:rPr lang="en-US" sz="12599" dirty="0">
                <a:solidFill>
                  <a:srgbClr val="FFFFFF"/>
                </a:solidFill>
                <a:latin typeface="Archivo Black"/>
                <a:ea typeface="Archivo Black"/>
                <a:cs typeface="Archivo Black"/>
                <a:sym typeface="Archivo Black"/>
              </a:rPr>
              <a:t>Tell Your Story</a:t>
            </a:r>
          </a:p>
        </p:txBody>
      </p:sp>
      <p:sp>
        <p:nvSpPr>
          <p:cNvPr id="6" name="Freeform 6"/>
          <p:cNvSpPr/>
          <p:nvPr/>
        </p:nvSpPr>
        <p:spPr>
          <a:xfrm rot="-895642">
            <a:off x="292682" y="6104477"/>
            <a:ext cx="2520315" cy="4114800"/>
          </a:xfrm>
          <a:custGeom>
            <a:avLst/>
            <a:gdLst/>
            <a:ahLst/>
            <a:cxnLst/>
            <a:rect l="l" t="t" r="r" b="b"/>
            <a:pathLst>
              <a:path w="2520315" h="4114800">
                <a:moveTo>
                  <a:pt x="0" y="0"/>
                </a:moveTo>
                <a:lnTo>
                  <a:pt x="2520315" y="0"/>
                </a:lnTo>
                <a:lnTo>
                  <a:pt x="252031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sp>
        <p:nvSpPr>
          <p:cNvPr id="2" name="Freeform 2"/>
          <p:cNvSpPr/>
          <p:nvPr/>
        </p:nvSpPr>
        <p:spPr>
          <a:xfrm>
            <a:off x="3417106" y="2806878"/>
            <a:ext cx="4330413" cy="5378094"/>
          </a:xfrm>
          <a:custGeom>
            <a:avLst/>
            <a:gdLst/>
            <a:ahLst/>
            <a:cxnLst/>
            <a:rect l="l" t="t" r="r" b="b"/>
            <a:pathLst>
              <a:path w="4330413" h="5378094">
                <a:moveTo>
                  <a:pt x="0" y="0"/>
                </a:moveTo>
                <a:lnTo>
                  <a:pt x="4330413" y="0"/>
                </a:lnTo>
                <a:lnTo>
                  <a:pt x="4330413" y="5378094"/>
                </a:lnTo>
                <a:lnTo>
                  <a:pt x="0" y="5378094"/>
                </a:lnTo>
                <a:lnTo>
                  <a:pt x="0" y="0"/>
                </a:lnTo>
                <a:close/>
              </a:path>
            </a:pathLst>
          </a:custGeom>
          <a:blipFill>
            <a:blip r:embed="rId2"/>
            <a:stretch>
              <a:fillRect/>
            </a:stretch>
          </a:blipFill>
        </p:spPr>
      </p:sp>
      <p:sp>
        <p:nvSpPr>
          <p:cNvPr id="3" name="Freeform 3"/>
          <p:cNvSpPr/>
          <p:nvPr/>
        </p:nvSpPr>
        <p:spPr>
          <a:xfrm>
            <a:off x="9653855" y="2806878"/>
            <a:ext cx="5378094" cy="5378094"/>
          </a:xfrm>
          <a:custGeom>
            <a:avLst/>
            <a:gdLst/>
            <a:ahLst/>
            <a:cxnLst/>
            <a:rect l="l" t="t" r="r" b="b"/>
            <a:pathLst>
              <a:path w="5378094" h="5378094">
                <a:moveTo>
                  <a:pt x="0" y="0"/>
                </a:moveTo>
                <a:lnTo>
                  <a:pt x="5378094" y="0"/>
                </a:lnTo>
                <a:lnTo>
                  <a:pt x="5378094" y="5378094"/>
                </a:lnTo>
                <a:lnTo>
                  <a:pt x="0" y="5378094"/>
                </a:lnTo>
                <a:lnTo>
                  <a:pt x="0" y="0"/>
                </a:lnTo>
                <a:close/>
              </a:path>
            </a:pathLst>
          </a:custGeom>
          <a:blipFill>
            <a:blip r:embed="rId3"/>
            <a:stretch>
              <a:fillRect/>
            </a:stretch>
          </a:blipFill>
        </p:spPr>
      </p:sp>
      <p:sp>
        <p:nvSpPr>
          <p:cNvPr id="4" name="TextBox 4"/>
          <p:cNvSpPr txBox="1"/>
          <p:nvPr/>
        </p:nvSpPr>
        <p:spPr>
          <a:xfrm>
            <a:off x="3348410" y="582236"/>
            <a:ext cx="11591181" cy="1576069"/>
          </a:xfrm>
          <a:prstGeom prst="rect">
            <a:avLst/>
          </a:prstGeom>
        </p:spPr>
        <p:txBody>
          <a:bodyPr lIns="0" tIns="0" rIns="0" bIns="0" rtlCol="0" anchor="t">
            <a:spAutoFit/>
          </a:bodyPr>
          <a:lstStyle/>
          <a:p>
            <a:pPr algn="ctr">
              <a:lnSpc>
                <a:spcPts val="12880"/>
              </a:lnSpc>
            </a:pPr>
            <a:r>
              <a:rPr lang="en-US" sz="9200">
                <a:solidFill>
                  <a:srgbClr val="FFFFFF"/>
                </a:solidFill>
                <a:latin typeface="Archivo Black"/>
                <a:ea typeface="Archivo Black"/>
                <a:cs typeface="Archivo Black"/>
                <a:sym typeface="Archivo Black"/>
              </a:rPr>
              <a:t>FLEX Day Surveys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grpSp>
        <p:nvGrpSpPr>
          <p:cNvPr id="2" name="Group 2"/>
          <p:cNvGrpSpPr/>
          <p:nvPr/>
        </p:nvGrpSpPr>
        <p:grpSpPr>
          <a:xfrm>
            <a:off x="1834325" y="1742211"/>
            <a:ext cx="5600304" cy="6802579"/>
            <a:chOff x="0" y="0"/>
            <a:chExt cx="7467072" cy="9070105"/>
          </a:xfrm>
        </p:grpSpPr>
        <p:pic>
          <p:nvPicPr>
            <p:cNvPr id="3" name="Picture 3"/>
            <p:cNvPicPr>
              <a:picLocks noChangeAspect="1"/>
            </p:cNvPicPr>
            <p:nvPr/>
          </p:nvPicPr>
          <p:blipFill>
            <a:blip r:embed="rId2"/>
            <a:srcRect l="22540" r="22540"/>
            <a:stretch>
              <a:fillRect/>
            </a:stretch>
          </p:blipFill>
          <p:spPr>
            <a:xfrm>
              <a:off x="0" y="0"/>
              <a:ext cx="7467072" cy="9070105"/>
            </a:xfrm>
            <a:prstGeom prst="rect">
              <a:avLst/>
            </a:prstGeom>
          </p:spPr>
        </p:pic>
      </p:grpSp>
      <p:sp>
        <p:nvSpPr>
          <p:cNvPr id="4" name="TextBox 4"/>
          <p:cNvSpPr txBox="1"/>
          <p:nvPr/>
        </p:nvSpPr>
        <p:spPr>
          <a:xfrm>
            <a:off x="8087197" y="1741404"/>
            <a:ext cx="8253556" cy="4095750"/>
          </a:xfrm>
          <a:prstGeom prst="rect">
            <a:avLst/>
          </a:prstGeom>
        </p:spPr>
        <p:txBody>
          <a:bodyPr lIns="0" tIns="0" rIns="0" bIns="0" rtlCol="0" anchor="t">
            <a:spAutoFit/>
          </a:bodyPr>
          <a:lstStyle/>
          <a:p>
            <a:pPr algn="l">
              <a:lnSpc>
                <a:spcPts val="10544"/>
              </a:lnSpc>
              <a:spcBef>
                <a:spcPts val="7903"/>
              </a:spcBef>
            </a:pPr>
            <a:r>
              <a:rPr lang="en-US" sz="11100">
                <a:solidFill>
                  <a:srgbClr val="FFFFFF"/>
                </a:solidFill>
                <a:latin typeface="Archivo Black"/>
                <a:ea typeface="Archivo Black"/>
                <a:cs typeface="Archivo Black"/>
                <a:sym typeface="Archivo Black"/>
              </a:rPr>
              <a:t>Caring Campus Office</a:t>
            </a:r>
          </a:p>
        </p:txBody>
      </p:sp>
      <p:sp>
        <p:nvSpPr>
          <p:cNvPr id="5" name="TextBox 5"/>
          <p:cNvSpPr txBox="1"/>
          <p:nvPr/>
        </p:nvSpPr>
        <p:spPr>
          <a:xfrm>
            <a:off x="8183941" y="5939063"/>
            <a:ext cx="9962686" cy="3546474"/>
          </a:xfrm>
          <a:prstGeom prst="rect">
            <a:avLst/>
          </a:prstGeom>
        </p:spPr>
        <p:txBody>
          <a:bodyPr lIns="0" tIns="0" rIns="0" bIns="0" rtlCol="0" anchor="t">
            <a:spAutoFit/>
          </a:bodyPr>
          <a:lstStyle/>
          <a:p>
            <a:pPr algn="l">
              <a:lnSpc>
                <a:spcPts val="5600"/>
              </a:lnSpc>
            </a:pPr>
            <a:r>
              <a:rPr lang="en-US" sz="4000">
                <a:solidFill>
                  <a:srgbClr val="FFFFFF"/>
                </a:solidFill>
                <a:latin typeface="Poppins"/>
                <a:ea typeface="Poppins"/>
                <a:cs typeface="Poppins"/>
                <a:sym typeface="Poppins"/>
              </a:rPr>
              <a:t>Jean O’Neil-Opipari</a:t>
            </a:r>
          </a:p>
          <a:p>
            <a:pPr algn="l">
              <a:lnSpc>
                <a:spcPts val="5600"/>
              </a:lnSpc>
            </a:pPr>
            <a:r>
              <a:rPr lang="en-US" sz="4000">
                <a:solidFill>
                  <a:srgbClr val="FFFFFF"/>
                </a:solidFill>
                <a:latin typeface="Poppins"/>
                <a:ea typeface="Poppins"/>
                <a:cs typeface="Poppins"/>
                <a:sym typeface="Poppins"/>
              </a:rPr>
              <a:t>925-424-1306</a:t>
            </a:r>
          </a:p>
          <a:p>
            <a:pPr algn="l">
              <a:lnSpc>
                <a:spcPts val="5600"/>
              </a:lnSpc>
            </a:pPr>
            <a:r>
              <a:rPr lang="en-US" sz="4000">
                <a:solidFill>
                  <a:srgbClr val="FFFFFF"/>
                </a:solidFill>
                <a:latin typeface="Poppins"/>
                <a:ea typeface="Poppins"/>
                <a:cs typeface="Poppins"/>
                <a:sym typeface="Poppins"/>
              </a:rPr>
              <a:t>joneilopipari@laspositascollege.edu</a:t>
            </a:r>
          </a:p>
          <a:p>
            <a:pPr algn="l">
              <a:lnSpc>
                <a:spcPts val="5600"/>
              </a:lnSpc>
            </a:pPr>
            <a:r>
              <a:rPr lang="en-US" sz="4000">
                <a:solidFill>
                  <a:srgbClr val="FFFFFF"/>
                </a:solidFill>
                <a:latin typeface="Poppins"/>
                <a:ea typeface="Poppins"/>
                <a:cs typeface="Poppins"/>
                <a:sym typeface="Poppins"/>
              </a:rPr>
              <a:t>Building 2100, Room 21128</a:t>
            </a:r>
          </a:p>
          <a:p>
            <a:pPr algn="l">
              <a:lnSpc>
                <a:spcPts val="5600"/>
              </a:lnSpc>
            </a:pPr>
            <a:endParaRPr lang="en-US" sz="4000">
              <a:solidFill>
                <a:srgbClr val="FFFFFF"/>
              </a:solidFill>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grpSp>
        <p:nvGrpSpPr>
          <p:cNvPr id="2" name="Group 2"/>
          <p:cNvGrpSpPr/>
          <p:nvPr/>
        </p:nvGrpSpPr>
        <p:grpSpPr>
          <a:xfrm>
            <a:off x="13505508" y="6010977"/>
            <a:ext cx="5246370" cy="524637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13324" r="-13324"/>
              </a:stretch>
            </a:blipFill>
          </p:spPr>
        </p:sp>
      </p:grpSp>
      <p:sp>
        <p:nvSpPr>
          <p:cNvPr id="4" name="TextBox 4"/>
          <p:cNvSpPr txBox="1"/>
          <p:nvPr/>
        </p:nvSpPr>
        <p:spPr>
          <a:xfrm>
            <a:off x="1210756" y="730150"/>
            <a:ext cx="5571044" cy="1576069"/>
          </a:xfrm>
          <a:prstGeom prst="rect">
            <a:avLst/>
          </a:prstGeom>
        </p:spPr>
        <p:txBody>
          <a:bodyPr wrap="square" lIns="0" tIns="0" rIns="0" bIns="0" rtlCol="0" anchor="t">
            <a:spAutoFit/>
          </a:bodyPr>
          <a:lstStyle/>
          <a:p>
            <a:pPr marL="0" lvl="0" indent="0" algn="ctr">
              <a:lnSpc>
                <a:spcPts val="12880"/>
              </a:lnSpc>
              <a:spcBef>
                <a:spcPct val="0"/>
              </a:spcBef>
            </a:pPr>
            <a:r>
              <a:rPr lang="en-US" sz="9200" dirty="0">
                <a:solidFill>
                  <a:srgbClr val="FFFFFF"/>
                </a:solidFill>
                <a:latin typeface="Archivo Black"/>
                <a:ea typeface="Archivo Black"/>
                <a:cs typeface="Archivo Black"/>
                <a:sym typeface="Archivo Black"/>
              </a:rPr>
              <a:t>Agenda</a:t>
            </a:r>
          </a:p>
        </p:txBody>
      </p:sp>
      <p:sp>
        <p:nvSpPr>
          <p:cNvPr id="5" name="TextBox 5"/>
          <p:cNvSpPr txBox="1"/>
          <p:nvPr/>
        </p:nvSpPr>
        <p:spPr>
          <a:xfrm>
            <a:off x="1210756" y="2910237"/>
            <a:ext cx="14157358" cy="5682615"/>
          </a:xfrm>
          <a:prstGeom prst="rect">
            <a:avLst/>
          </a:prstGeom>
        </p:spPr>
        <p:txBody>
          <a:bodyPr lIns="0" tIns="0" rIns="0" bIns="0" rtlCol="0" anchor="t">
            <a:spAutoFit/>
          </a:bodyPr>
          <a:lstStyle/>
          <a:p>
            <a:pPr marL="1165858" lvl="1" indent="-582929" algn="l">
              <a:lnSpc>
                <a:spcPts val="7559"/>
              </a:lnSpc>
              <a:buFont typeface="Arial"/>
              <a:buChar char="•"/>
            </a:pPr>
            <a:r>
              <a:rPr lang="en-US" sz="5399" b="1" dirty="0">
                <a:solidFill>
                  <a:srgbClr val="FFFFFF"/>
                </a:solidFill>
                <a:latin typeface="Canva Sans Bold"/>
                <a:ea typeface="Canva Sans Bold"/>
                <a:cs typeface="Canva Sans Bold"/>
                <a:sym typeface="Canva Sans Bold"/>
              </a:rPr>
              <a:t>Introductions</a:t>
            </a:r>
          </a:p>
          <a:p>
            <a:pPr marL="1165858" lvl="1" indent="-582929" algn="l">
              <a:lnSpc>
                <a:spcPts val="7559"/>
              </a:lnSpc>
              <a:buFont typeface="Arial"/>
              <a:buChar char="•"/>
            </a:pPr>
            <a:r>
              <a:rPr lang="en-US" sz="5399" b="1" dirty="0">
                <a:solidFill>
                  <a:srgbClr val="FFFFFF"/>
                </a:solidFill>
                <a:latin typeface="Canva Sans Bold"/>
                <a:ea typeface="Canva Sans Bold"/>
                <a:cs typeface="Canva Sans Bold"/>
                <a:sym typeface="Canva Sans Bold"/>
              </a:rPr>
              <a:t>Overview of Caring Campus &amp; services</a:t>
            </a:r>
          </a:p>
          <a:p>
            <a:pPr marL="1165858" lvl="1" indent="-582929" algn="l">
              <a:lnSpc>
                <a:spcPts val="7559"/>
              </a:lnSpc>
              <a:buFont typeface="Arial"/>
              <a:buChar char="•"/>
            </a:pPr>
            <a:r>
              <a:rPr lang="en-US" sz="5399" b="1" dirty="0">
                <a:solidFill>
                  <a:srgbClr val="FFFFFF"/>
                </a:solidFill>
                <a:latin typeface="Canva Sans Bold"/>
                <a:ea typeface="Canva Sans Bold"/>
                <a:cs typeface="Canva Sans Bold"/>
                <a:sym typeface="Canva Sans Bold"/>
              </a:rPr>
              <a:t>Warm up in pairs</a:t>
            </a:r>
          </a:p>
          <a:p>
            <a:pPr marL="1165858" lvl="1" indent="-582929" algn="l">
              <a:lnSpc>
                <a:spcPts val="7559"/>
              </a:lnSpc>
              <a:buFont typeface="Arial"/>
              <a:buChar char="•"/>
            </a:pPr>
            <a:r>
              <a:rPr lang="en-US" sz="5399" b="1" dirty="0">
                <a:solidFill>
                  <a:srgbClr val="FFFFFF"/>
                </a:solidFill>
                <a:latin typeface="Canva Sans Bold"/>
                <a:ea typeface="Canva Sans Bold"/>
                <a:cs typeface="Canva Sans Bold"/>
                <a:sym typeface="Canva Sans Bold"/>
              </a:rPr>
              <a:t>Small group work</a:t>
            </a:r>
          </a:p>
          <a:p>
            <a:pPr marL="1165858" lvl="1" indent="-582929" algn="l">
              <a:lnSpc>
                <a:spcPts val="7559"/>
              </a:lnSpc>
              <a:buFont typeface="Arial"/>
              <a:buChar char="•"/>
            </a:pPr>
            <a:r>
              <a:rPr lang="en-US" sz="5399" b="1" dirty="0">
                <a:solidFill>
                  <a:srgbClr val="FFFFFF"/>
                </a:solidFill>
                <a:latin typeface="Canva Sans Bold"/>
                <a:ea typeface="Canva Sans Bold"/>
                <a:cs typeface="Canva Sans Bold"/>
                <a:sym typeface="Canva Sans Bold"/>
              </a:rPr>
              <a:t>Sharing</a:t>
            </a:r>
          </a:p>
          <a:p>
            <a:pPr marL="1165858" lvl="1" indent="-582929" algn="l">
              <a:lnSpc>
                <a:spcPts val="7559"/>
              </a:lnSpc>
              <a:buFont typeface="Arial"/>
              <a:buChar char="•"/>
            </a:pPr>
            <a:r>
              <a:rPr lang="en-US" sz="5399" b="1" dirty="0">
                <a:solidFill>
                  <a:srgbClr val="FFFFFF"/>
                </a:solidFill>
                <a:latin typeface="Canva Sans Bold"/>
                <a:ea typeface="Canva Sans Bold"/>
                <a:cs typeface="Canva Sans Bold"/>
                <a:sym typeface="Canva Sans Bold"/>
              </a:rPr>
              <a:t>Wrap Up</a:t>
            </a: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90497" y="820407"/>
            <a:ext cx="11520255" cy="8646185"/>
            <a:chOff x="0" y="0"/>
            <a:chExt cx="8909050" cy="6686423"/>
          </a:xfrm>
        </p:grpSpPr>
        <p:sp>
          <p:nvSpPr>
            <p:cNvPr id="3" name="Freeform 3"/>
            <p:cNvSpPr/>
            <p:nvPr/>
          </p:nvSpPr>
          <p:spPr>
            <a:xfrm>
              <a:off x="9525" y="9525"/>
              <a:ext cx="8890000" cy="6667373"/>
            </a:xfrm>
            <a:custGeom>
              <a:avLst/>
              <a:gdLst/>
              <a:ahLst/>
              <a:cxnLst/>
              <a:rect l="l" t="t" r="r" b="b"/>
              <a:pathLst>
                <a:path w="8890000" h="6667373">
                  <a:moveTo>
                    <a:pt x="0" y="0"/>
                  </a:moveTo>
                  <a:lnTo>
                    <a:pt x="8890000" y="0"/>
                  </a:lnTo>
                  <a:lnTo>
                    <a:pt x="8890000" y="6667373"/>
                  </a:lnTo>
                  <a:lnTo>
                    <a:pt x="0" y="6667373"/>
                  </a:lnTo>
                  <a:close/>
                </a:path>
              </a:pathLst>
            </a:custGeom>
            <a:solidFill>
              <a:srgbClr val="FFFFFF"/>
            </a:solidFill>
          </p:spPr>
        </p:sp>
        <p:sp>
          <p:nvSpPr>
            <p:cNvPr id="4" name="Freeform 4"/>
            <p:cNvSpPr/>
            <p:nvPr/>
          </p:nvSpPr>
          <p:spPr>
            <a:xfrm>
              <a:off x="182372" y="372872"/>
              <a:ext cx="8544306" cy="5940679"/>
            </a:xfrm>
            <a:custGeom>
              <a:avLst/>
              <a:gdLst/>
              <a:ahLst/>
              <a:cxnLst/>
              <a:rect l="l" t="t" r="r" b="b"/>
              <a:pathLst>
                <a:path w="8544306" h="5940679">
                  <a:moveTo>
                    <a:pt x="0" y="0"/>
                  </a:moveTo>
                  <a:lnTo>
                    <a:pt x="8544306" y="0"/>
                  </a:lnTo>
                  <a:lnTo>
                    <a:pt x="8544306" y="5940679"/>
                  </a:lnTo>
                  <a:lnTo>
                    <a:pt x="0" y="5940679"/>
                  </a:lnTo>
                  <a:close/>
                </a:path>
              </a:pathLst>
            </a:custGeom>
            <a:blipFill>
              <a:blip r:embed="rId2"/>
              <a:stretch>
                <a:fillRect l="-5995" r="-5995"/>
              </a:stretch>
            </a:blipFill>
          </p:spPr>
        </p:sp>
        <p:sp>
          <p:nvSpPr>
            <p:cNvPr id="5" name="Freeform 5"/>
            <p:cNvSpPr/>
            <p:nvPr/>
          </p:nvSpPr>
          <p:spPr>
            <a:xfrm>
              <a:off x="0" y="0"/>
              <a:ext cx="8909050" cy="6686423"/>
            </a:xfrm>
            <a:custGeom>
              <a:avLst/>
              <a:gdLst/>
              <a:ahLst/>
              <a:cxnLst/>
              <a:rect l="l" t="t" r="r" b="b"/>
              <a:pathLst>
                <a:path w="8909050" h="6686423">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50511"/>
            </a:solidFill>
          </p:spPr>
        </p:sp>
      </p:grpSp>
      <p:sp>
        <p:nvSpPr>
          <p:cNvPr id="6" name="TextBox 6"/>
          <p:cNvSpPr txBox="1"/>
          <p:nvPr/>
        </p:nvSpPr>
        <p:spPr>
          <a:xfrm>
            <a:off x="12380305" y="706107"/>
            <a:ext cx="5570545" cy="1830070"/>
          </a:xfrm>
          <a:prstGeom prst="rect">
            <a:avLst/>
          </a:prstGeom>
        </p:spPr>
        <p:txBody>
          <a:bodyPr lIns="0" tIns="0" rIns="0" bIns="0" rtlCol="0" anchor="t">
            <a:spAutoFit/>
          </a:bodyPr>
          <a:lstStyle/>
          <a:p>
            <a:pPr algn="ctr">
              <a:lnSpc>
                <a:spcPts val="7279"/>
              </a:lnSpc>
            </a:pPr>
            <a:r>
              <a:rPr lang="en-US" sz="5199">
                <a:solidFill>
                  <a:srgbClr val="850511"/>
                </a:solidFill>
                <a:latin typeface="Archivo Black"/>
                <a:ea typeface="Archivo Black"/>
                <a:cs typeface="Archivo Black"/>
                <a:sym typeface="Archivo Black"/>
              </a:rPr>
              <a:t>What is Caring Campus?</a:t>
            </a:r>
          </a:p>
        </p:txBody>
      </p:sp>
      <p:sp>
        <p:nvSpPr>
          <p:cNvPr id="7" name="TextBox 7"/>
          <p:cNvSpPr txBox="1"/>
          <p:nvPr/>
        </p:nvSpPr>
        <p:spPr>
          <a:xfrm>
            <a:off x="12493173" y="2740682"/>
            <a:ext cx="5570545" cy="6410325"/>
          </a:xfrm>
          <a:prstGeom prst="rect">
            <a:avLst/>
          </a:prstGeom>
        </p:spPr>
        <p:txBody>
          <a:bodyPr lIns="0" tIns="0" rIns="0" bIns="0" rtlCol="0" anchor="t">
            <a:spAutoFit/>
          </a:bodyPr>
          <a:lstStyle/>
          <a:p>
            <a:pPr algn="l">
              <a:lnSpc>
                <a:spcPts val="4200"/>
              </a:lnSpc>
            </a:pPr>
            <a:r>
              <a:rPr lang="en-US" sz="3000">
                <a:solidFill>
                  <a:srgbClr val="000000"/>
                </a:solidFill>
                <a:latin typeface="Poppins"/>
                <a:ea typeface="Poppins"/>
                <a:cs typeface="Poppins"/>
                <a:sym typeface="Poppins"/>
              </a:rPr>
              <a:t>Caring Campus is a program that encourages connection with students by faculty, classified professionals, and administrators </a:t>
            </a:r>
          </a:p>
          <a:p>
            <a:pPr algn="l">
              <a:lnSpc>
                <a:spcPts val="4200"/>
              </a:lnSpc>
            </a:pPr>
            <a:r>
              <a:rPr lang="en-US" sz="3000">
                <a:solidFill>
                  <a:srgbClr val="000000"/>
                </a:solidFill>
                <a:latin typeface="Poppins"/>
                <a:ea typeface="Poppins"/>
                <a:cs typeface="Poppins"/>
                <a:sym typeface="Poppins"/>
              </a:rPr>
              <a:t>Studies show that when students feel a sense of belonging, they persist at higher rates. For this reason, LPC has adopted three behavior commitments.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grpSp>
        <p:nvGrpSpPr>
          <p:cNvPr id="2" name="Group 2"/>
          <p:cNvGrpSpPr/>
          <p:nvPr/>
        </p:nvGrpSpPr>
        <p:grpSpPr>
          <a:xfrm>
            <a:off x="1028700" y="4237646"/>
            <a:ext cx="16230600" cy="4015910"/>
            <a:chOff x="0" y="0"/>
            <a:chExt cx="21640800" cy="5354546"/>
          </a:xfrm>
        </p:grpSpPr>
        <p:pic>
          <p:nvPicPr>
            <p:cNvPr id="3" name="Picture 3"/>
            <p:cNvPicPr>
              <a:picLocks noChangeAspect="1"/>
            </p:cNvPicPr>
            <p:nvPr/>
          </p:nvPicPr>
          <p:blipFill>
            <a:blip r:embed="rId2"/>
            <a:srcRect l="3205" r="3205"/>
            <a:stretch>
              <a:fillRect/>
            </a:stretch>
          </p:blipFill>
          <p:spPr>
            <a:xfrm>
              <a:off x="0" y="0"/>
              <a:ext cx="21640800" cy="5354546"/>
            </a:xfrm>
            <a:prstGeom prst="rect">
              <a:avLst/>
            </a:prstGeom>
          </p:spPr>
        </p:pic>
      </p:grpSp>
      <p:sp>
        <p:nvSpPr>
          <p:cNvPr id="4" name="TextBox 4"/>
          <p:cNvSpPr txBox="1"/>
          <p:nvPr/>
        </p:nvSpPr>
        <p:spPr>
          <a:xfrm>
            <a:off x="1028700" y="1124367"/>
            <a:ext cx="11658267" cy="2762119"/>
          </a:xfrm>
          <a:prstGeom prst="rect">
            <a:avLst/>
          </a:prstGeom>
        </p:spPr>
        <p:txBody>
          <a:bodyPr lIns="0" tIns="0" rIns="0" bIns="0" rtlCol="0" anchor="t">
            <a:spAutoFit/>
          </a:bodyPr>
          <a:lstStyle/>
          <a:p>
            <a:pPr algn="l">
              <a:lnSpc>
                <a:spcPts val="10541"/>
              </a:lnSpc>
              <a:spcBef>
                <a:spcPts val="7901"/>
              </a:spcBef>
            </a:pPr>
            <a:r>
              <a:rPr lang="en-US" sz="11095">
                <a:solidFill>
                  <a:srgbClr val="FFFFFF"/>
                </a:solidFill>
                <a:latin typeface="Archivo Black"/>
                <a:ea typeface="Archivo Black"/>
                <a:cs typeface="Archivo Black"/>
                <a:sym typeface="Archivo Black"/>
              </a:rPr>
              <a:t>Behavioral Committments</a:t>
            </a:r>
          </a:p>
        </p:txBody>
      </p:sp>
      <p:sp>
        <p:nvSpPr>
          <p:cNvPr id="5" name="TextBox 5"/>
          <p:cNvSpPr txBox="1"/>
          <p:nvPr/>
        </p:nvSpPr>
        <p:spPr>
          <a:xfrm>
            <a:off x="1028700" y="8932572"/>
            <a:ext cx="4389816" cy="325728"/>
          </a:xfrm>
          <a:prstGeom prst="rect">
            <a:avLst/>
          </a:prstGeom>
        </p:spPr>
        <p:txBody>
          <a:bodyPr lIns="0" tIns="0" rIns="0" bIns="0" rtlCol="0" anchor="t">
            <a:spAutoFit/>
          </a:bodyPr>
          <a:lstStyle/>
          <a:p>
            <a:pPr marL="0" lvl="0" indent="0" algn="l">
              <a:lnSpc>
                <a:spcPts val="2520"/>
              </a:lnSpc>
              <a:spcBef>
                <a:spcPct val="0"/>
              </a:spcBef>
            </a:pPr>
            <a:r>
              <a:rPr lang="en-US" sz="1800" spc="179">
                <a:solidFill>
                  <a:srgbClr val="FFFFFF"/>
                </a:solidFill>
                <a:latin typeface="Poppins"/>
                <a:ea typeface="Poppins"/>
                <a:cs typeface="Poppins"/>
                <a:sym typeface="Poppins"/>
              </a:rPr>
              <a:t>03.</a:t>
            </a:r>
          </a:p>
        </p:txBody>
      </p:sp>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grpSp>
        <p:nvGrpSpPr>
          <p:cNvPr id="2" name="Group 2"/>
          <p:cNvGrpSpPr/>
          <p:nvPr/>
        </p:nvGrpSpPr>
        <p:grpSpPr>
          <a:xfrm>
            <a:off x="11021756" y="2309031"/>
            <a:ext cx="3346320" cy="1330996"/>
            <a:chOff x="0" y="0"/>
            <a:chExt cx="5290747" cy="2104390"/>
          </a:xfrm>
        </p:grpSpPr>
        <p:sp>
          <p:nvSpPr>
            <p:cNvPr id="3" name="Freeform 3"/>
            <p:cNvSpPr/>
            <p:nvPr/>
          </p:nvSpPr>
          <p:spPr>
            <a:xfrm>
              <a:off x="25492" y="-1270"/>
              <a:ext cx="5283036" cy="2115820"/>
            </a:xfrm>
            <a:custGeom>
              <a:avLst/>
              <a:gdLst/>
              <a:ahLst/>
              <a:cxnLst/>
              <a:rect l="l" t="t" r="r" b="b"/>
              <a:pathLst>
                <a:path w="5283036" h="2115820">
                  <a:moveTo>
                    <a:pt x="5258303" y="800100"/>
                  </a:moveTo>
                  <a:cubicBezTo>
                    <a:pt x="5255986" y="624840"/>
                    <a:pt x="5237446" y="412750"/>
                    <a:pt x="5237446" y="222250"/>
                  </a:cubicBezTo>
                  <a:cubicBezTo>
                    <a:pt x="5237446" y="170180"/>
                    <a:pt x="5235128" y="66040"/>
                    <a:pt x="5223541" y="13970"/>
                  </a:cubicBezTo>
                  <a:cubicBezTo>
                    <a:pt x="4945447" y="13970"/>
                    <a:pt x="4646495" y="1270"/>
                    <a:pt x="4366083" y="1270"/>
                  </a:cubicBezTo>
                  <a:cubicBezTo>
                    <a:pt x="2908405" y="3810"/>
                    <a:pt x="1464631" y="0"/>
                    <a:pt x="9270" y="1270"/>
                  </a:cubicBezTo>
                  <a:cubicBezTo>
                    <a:pt x="9270" y="171450"/>
                    <a:pt x="0" y="360680"/>
                    <a:pt x="2317" y="530860"/>
                  </a:cubicBezTo>
                  <a:cubicBezTo>
                    <a:pt x="6952" y="848360"/>
                    <a:pt x="13905" y="1167130"/>
                    <a:pt x="13905" y="1484630"/>
                  </a:cubicBezTo>
                  <a:cubicBezTo>
                    <a:pt x="13905" y="1638300"/>
                    <a:pt x="11587" y="1790700"/>
                    <a:pt x="25492" y="1944370"/>
                  </a:cubicBezTo>
                  <a:cubicBezTo>
                    <a:pt x="30127" y="1993900"/>
                    <a:pt x="34762" y="2042160"/>
                    <a:pt x="44032" y="2091690"/>
                  </a:cubicBezTo>
                  <a:cubicBezTo>
                    <a:pt x="349936" y="2094230"/>
                    <a:pt x="653522" y="2098040"/>
                    <a:pt x="959426" y="2103120"/>
                  </a:cubicBezTo>
                  <a:cubicBezTo>
                    <a:pt x="1772852" y="2115820"/>
                    <a:pt x="2563104" y="2095500"/>
                    <a:pt x="3402023" y="2104390"/>
                  </a:cubicBezTo>
                  <a:cubicBezTo>
                    <a:pt x="4034687" y="2110740"/>
                    <a:pt x="4655765" y="2091690"/>
                    <a:pt x="5277956" y="2091690"/>
                  </a:cubicBezTo>
                  <a:cubicBezTo>
                    <a:pt x="5277956" y="2075180"/>
                    <a:pt x="5279226" y="1978660"/>
                    <a:pt x="5280495" y="1962150"/>
                  </a:cubicBezTo>
                  <a:cubicBezTo>
                    <a:pt x="5283036" y="1863090"/>
                    <a:pt x="5269065" y="1677670"/>
                    <a:pt x="5270336" y="1578610"/>
                  </a:cubicBezTo>
                  <a:cubicBezTo>
                    <a:pt x="5276686" y="1170940"/>
                    <a:pt x="5262938" y="1151890"/>
                    <a:pt x="5258303" y="800100"/>
                  </a:cubicBezTo>
                  <a:close/>
                </a:path>
              </a:pathLst>
            </a:custGeom>
            <a:blipFill>
              <a:blip r:embed="rId2"/>
              <a:stretch>
                <a:fillRect t="-18917" b="-18917"/>
              </a:stretch>
            </a:blipFill>
          </p:spPr>
        </p:sp>
      </p:grpSp>
      <p:grpSp>
        <p:nvGrpSpPr>
          <p:cNvPr id="4" name="Group 4"/>
          <p:cNvGrpSpPr/>
          <p:nvPr/>
        </p:nvGrpSpPr>
        <p:grpSpPr>
          <a:xfrm>
            <a:off x="1414614" y="4636102"/>
            <a:ext cx="5494408" cy="4605215"/>
            <a:chOff x="0" y="0"/>
            <a:chExt cx="2510714" cy="2104390"/>
          </a:xfrm>
        </p:grpSpPr>
        <p:sp>
          <p:nvSpPr>
            <p:cNvPr id="5" name="Freeform 5"/>
            <p:cNvSpPr/>
            <p:nvPr/>
          </p:nvSpPr>
          <p:spPr>
            <a:xfrm>
              <a:off x="12097" y="-1270"/>
              <a:ext cx="2516397" cy="2115820"/>
            </a:xfrm>
            <a:custGeom>
              <a:avLst/>
              <a:gdLst/>
              <a:ahLst/>
              <a:cxnLst/>
              <a:rect l="l" t="t" r="r" b="b"/>
              <a:pathLst>
                <a:path w="2516397" h="2115820">
                  <a:moveTo>
                    <a:pt x="2495318" y="800100"/>
                  </a:moveTo>
                  <a:cubicBezTo>
                    <a:pt x="2494218" y="624840"/>
                    <a:pt x="2485420" y="412750"/>
                    <a:pt x="2485420" y="222250"/>
                  </a:cubicBezTo>
                  <a:cubicBezTo>
                    <a:pt x="2485420" y="170180"/>
                    <a:pt x="2484321" y="66040"/>
                    <a:pt x="2478822" y="13970"/>
                  </a:cubicBezTo>
                  <a:cubicBezTo>
                    <a:pt x="2346853" y="13970"/>
                    <a:pt x="2204986" y="1270"/>
                    <a:pt x="2071917" y="1270"/>
                  </a:cubicBezTo>
                  <a:cubicBezTo>
                    <a:pt x="1380178" y="3810"/>
                    <a:pt x="695038" y="0"/>
                    <a:pt x="4399" y="1270"/>
                  </a:cubicBezTo>
                  <a:cubicBezTo>
                    <a:pt x="4399" y="171450"/>
                    <a:pt x="0" y="360680"/>
                    <a:pt x="1100" y="530860"/>
                  </a:cubicBezTo>
                  <a:cubicBezTo>
                    <a:pt x="3299" y="848360"/>
                    <a:pt x="6599" y="1167130"/>
                    <a:pt x="6599" y="1484630"/>
                  </a:cubicBezTo>
                  <a:cubicBezTo>
                    <a:pt x="6599" y="1638300"/>
                    <a:pt x="5499" y="1790700"/>
                    <a:pt x="12097" y="1944370"/>
                  </a:cubicBezTo>
                  <a:cubicBezTo>
                    <a:pt x="14297" y="1993900"/>
                    <a:pt x="16496" y="2042160"/>
                    <a:pt x="20895" y="2091690"/>
                  </a:cubicBezTo>
                  <a:cubicBezTo>
                    <a:pt x="166061" y="2094230"/>
                    <a:pt x="310128" y="2098040"/>
                    <a:pt x="455294" y="2103120"/>
                  </a:cubicBezTo>
                  <a:cubicBezTo>
                    <a:pt x="841304" y="2115820"/>
                    <a:pt x="1216316" y="2095500"/>
                    <a:pt x="1614423" y="2104390"/>
                  </a:cubicBezTo>
                  <a:cubicBezTo>
                    <a:pt x="1914653" y="2110740"/>
                    <a:pt x="2209385" y="2091690"/>
                    <a:pt x="2511317" y="2091690"/>
                  </a:cubicBezTo>
                  <a:cubicBezTo>
                    <a:pt x="2511317" y="2075180"/>
                    <a:pt x="2512587" y="1978660"/>
                    <a:pt x="2513857" y="1962150"/>
                  </a:cubicBezTo>
                  <a:cubicBezTo>
                    <a:pt x="2516397" y="1863090"/>
                    <a:pt x="2502427" y="1677670"/>
                    <a:pt x="2503697" y="1578610"/>
                  </a:cubicBezTo>
                  <a:cubicBezTo>
                    <a:pt x="2510047" y="1170940"/>
                    <a:pt x="2497517" y="1151890"/>
                    <a:pt x="2495318" y="800100"/>
                  </a:cubicBezTo>
                  <a:close/>
                </a:path>
              </a:pathLst>
            </a:custGeom>
            <a:blipFill>
              <a:blip r:embed="rId3"/>
              <a:stretch>
                <a:fillRect l="-12756" t="-12" r="-12916" b="-12"/>
              </a:stretch>
            </a:blipFill>
          </p:spPr>
        </p:sp>
      </p:grpSp>
      <p:grpSp>
        <p:nvGrpSpPr>
          <p:cNvPr id="6" name="Group 6"/>
          <p:cNvGrpSpPr/>
          <p:nvPr/>
        </p:nvGrpSpPr>
        <p:grpSpPr>
          <a:xfrm>
            <a:off x="11021756" y="5319852"/>
            <a:ext cx="5426359" cy="3938448"/>
            <a:chOff x="0" y="0"/>
            <a:chExt cx="2899410" cy="2104390"/>
          </a:xfrm>
        </p:grpSpPr>
        <p:sp>
          <p:nvSpPr>
            <p:cNvPr id="7" name="Freeform 7"/>
            <p:cNvSpPr/>
            <p:nvPr/>
          </p:nvSpPr>
          <p:spPr>
            <a:xfrm>
              <a:off x="13970" y="-1270"/>
              <a:ext cx="2903220" cy="2115820"/>
            </a:xfrm>
            <a:custGeom>
              <a:avLst/>
              <a:gdLst/>
              <a:ahLst/>
              <a:cxnLst/>
              <a:rect l="l" t="t" r="r" b="b"/>
              <a:pathLst>
                <a:path w="2903220" h="2115820">
                  <a:moveTo>
                    <a:pt x="2881630" y="800100"/>
                  </a:moveTo>
                  <a:cubicBezTo>
                    <a:pt x="2880360" y="624840"/>
                    <a:pt x="2870200" y="412750"/>
                    <a:pt x="2870200" y="222250"/>
                  </a:cubicBezTo>
                  <a:cubicBezTo>
                    <a:pt x="2870200" y="170180"/>
                    <a:pt x="2868930" y="66040"/>
                    <a:pt x="2862580" y="13970"/>
                  </a:cubicBezTo>
                  <a:cubicBezTo>
                    <a:pt x="2710180" y="13970"/>
                    <a:pt x="2546350" y="1270"/>
                    <a:pt x="2392680" y="1270"/>
                  </a:cubicBezTo>
                  <a:cubicBezTo>
                    <a:pt x="1593850" y="3810"/>
                    <a:pt x="802640" y="0"/>
                    <a:pt x="5080" y="1270"/>
                  </a:cubicBezTo>
                  <a:cubicBezTo>
                    <a:pt x="5080" y="171450"/>
                    <a:pt x="0" y="360680"/>
                    <a:pt x="1270" y="530860"/>
                  </a:cubicBezTo>
                  <a:cubicBezTo>
                    <a:pt x="3810" y="848360"/>
                    <a:pt x="7620" y="1167130"/>
                    <a:pt x="7620" y="1484630"/>
                  </a:cubicBezTo>
                  <a:cubicBezTo>
                    <a:pt x="7620" y="1638300"/>
                    <a:pt x="6350" y="1790700"/>
                    <a:pt x="13970" y="1944370"/>
                  </a:cubicBezTo>
                  <a:cubicBezTo>
                    <a:pt x="16510" y="1993900"/>
                    <a:pt x="19050" y="2042160"/>
                    <a:pt x="24130" y="2091690"/>
                  </a:cubicBezTo>
                  <a:cubicBezTo>
                    <a:pt x="191770" y="2094230"/>
                    <a:pt x="358140" y="2098040"/>
                    <a:pt x="525780" y="2103120"/>
                  </a:cubicBezTo>
                  <a:cubicBezTo>
                    <a:pt x="971550" y="2115820"/>
                    <a:pt x="1404620" y="2095500"/>
                    <a:pt x="1864360" y="2104390"/>
                  </a:cubicBezTo>
                  <a:cubicBezTo>
                    <a:pt x="2211070" y="2110740"/>
                    <a:pt x="2551430" y="2091690"/>
                    <a:pt x="2898140" y="2091690"/>
                  </a:cubicBezTo>
                  <a:cubicBezTo>
                    <a:pt x="2898140" y="2075180"/>
                    <a:pt x="2899410" y="1978660"/>
                    <a:pt x="2900680" y="1962150"/>
                  </a:cubicBezTo>
                  <a:cubicBezTo>
                    <a:pt x="2903220" y="1863090"/>
                    <a:pt x="2889250" y="1677670"/>
                    <a:pt x="2890520" y="1578610"/>
                  </a:cubicBezTo>
                  <a:cubicBezTo>
                    <a:pt x="2896870" y="1170940"/>
                    <a:pt x="2884170" y="1151890"/>
                    <a:pt x="2881630" y="800100"/>
                  </a:cubicBezTo>
                  <a:close/>
                </a:path>
              </a:pathLst>
            </a:custGeom>
            <a:blipFill>
              <a:blip r:embed="rId4"/>
              <a:stretch>
                <a:fillRect l="-4409" r="-4409"/>
              </a:stretch>
            </a:blipFill>
          </p:spPr>
        </p:sp>
      </p:grpSp>
      <p:sp>
        <p:nvSpPr>
          <p:cNvPr id="8" name="TextBox 8"/>
          <p:cNvSpPr txBox="1"/>
          <p:nvPr/>
        </p:nvSpPr>
        <p:spPr>
          <a:xfrm>
            <a:off x="11021756" y="1537505"/>
            <a:ext cx="8124825" cy="495301"/>
          </a:xfrm>
          <a:prstGeom prst="rect">
            <a:avLst/>
          </a:prstGeom>
        </p:spPr>
        <p:txBody>
          <a:bodyPr lIns="0" tIns="0" rIns="0" bIns="0" rtlCol="0" anchor="t">
            <a:spAutoFit/>
          </a:bodyPr>
          <a:lstStyle/>
          <a:p>
            <a:pPr algn="l">
              <a:lnSpc>
                <a:spcPts val="3420"/>
              </a:lnSpc>
              <a:spcBef>
                <a:spcPts val="2563"/>
              </a:spcBef>
            </a:pPr>
            <a:r>
              <a:rPr lang="en-US" sz="3600">
                <a:solidFill>
                  <a:srgbClr val="FFFFFF"/>
                </a:solidFill>
                <a:latin typeface="Poppins"/>
                <a:ea typeface="Poppins"/>
                <a:cs typeface="Poppins"/>
                <a:sym typeface="Poppins"/>
              </a:rPr>
              <a:t>Wear a nametag</a:t>
            </a:r>
          </a:p>
        </p:txBody>
      </p:sp>
      <p:sp>
        <p:nvSpPr>
          <p:cNvPr id="9" name="TextBox 9"/>
          <p:cNvSpPr txBox="1"/>
          <p:nvPr/>
        </p:nvSpPr>
        <p:spPr>
          <a:xfrm>
            <a:off x="1414614" y="3870927"/>
            <a:ext cx="3884246" cy="517525"/>
          </a:xfrm>
          <a:prstGeom prst="rect">
            <a:avLst/>
          </a:prstGeom>
        </p:spPr>
        <p:txBody>
          <a:bodyPr lIns="0" tIns="0" rIns="0" bIns="0" rtlCol="0" anchor="t">
            <a:spAutoFit/>
          </a:bodyPr>
          <a:lstStyle/>
          <a:p>
            <a:pPr algn="l">
              <a:lnSpc>
                <a:spcPts val="3514"/>
              </a:lnSpc>
              <a:spcBef>
                <a:spcPts val="2634"/>
              </a:spcBef>
            </a:pPr>
            <a:r>
              <a:rPr lang="en-US" sz="3699">
                <a:solidFill>
                  <a:srgbClr val="FFFFFF"/>
                </a:solidFill>
                <a:latin typeface="Poppins"/>
                <a:ea typeface="Poppins"/>
                <a:cs typeface="Poppins"/>
                <a:sym typeface="Poppins"/>
              </a:rPr>
              <a:t>Warm Handoff</a:t>
            </a:r>
          </a:p>
        </p:txBody>
      </p:sp>
      <p:sp>
        <p:nvSpPr>
          <p:cNvPr id="10" name="TextBox 10"/>
          <p:cNvSpPr txBox="1"/>
          <p:nvPr/>
        </p:nvSpPr>
        <p:spPr>
          <a:xfrm>
            <a:off x="11021756" y="4177314"/>
            <a:ext cx="5174156" cy="955675"/>
          </a:xfrm>
          <a:prstGeom prst="rect">
            <a:avLst/>
          </a:prstGeom>
        </p:spPr>
        <p:txBody>
          <a:bodyPr lIns="0" tIns="0" rIns="0" bIns="0" rtlCol="0" anchor="t">
            <a:spAutoFit/>
          </a:bodyPr>
          <a:lstStyle/>
          <a:p>
            <a:pPr algn="l">
              <a:lnSpc>
                <a:spcPts val="3514"/>
              </a:lnSpc>
              <a:spcBef>
                <a:spcPts val="2634"/>
              </a:spcBef>
            </a:pPr>
            <a:r>
              <a:rPr lang="en-US" sz="3699">
                <a:solidFill>
                  <a:srgbClr val="FFFFFF"/>
                </a:solidFill>
                <a:latin typeface="Poppins"/>
                <a:ea typeface="Poppins"/>
                <a:cs typeface="Poppins"/>
                <a:sym typeface="Poppins"/>
              </a:rPr>
              <a:t>Cross Departmental Awaremess</a:t>
            </a:r>
          </a:p>
        </p:txBody>
      </p:sp>
      <p:sp>
        <p:nvSpPr>
          <p:cNvPr id="11" name="TextBox 11"/>
          <p:cNvSpPr txBox="1"/>
          <p:nvPr/>
        </p:nvSpPr>
        <p:spPr>
          <a:xfrm>
            <a:off x="1505410" y="985708"/>
            <a:ext cx="7586899" cy="1988820"/>
          </a:xfrm>
          <a:prstGeom prst="rect">
            <a:avLst/>
          </a:prstGeom>
        </p:spPr>
        <p:txBody>
          <a:bodyPr lIns="0" tIns="0" rIns="0" bIns="0" rtlCol="0" anchor="t">
            <a:spAutoFit/>
          </a:bodyPr>
          <a:lstStyle/>
          <a:p>
            <a:pPr algn="ctr">
              <a:lnSpc>
                <a:spcPts val="7979"/>
              </a:lnSpc>
            </a:pPr>
            <a:r>
              <a:rPr lang="en-US" sz="5699">
                <a:solidFill>
                  <a:srgbClr val="FFFFFF"/>
                </a:solidFill>
                <a:latin typeface="Archivo Black"/>
                <a:ea typeface="Archivo Black"/>
                <a:cs typeface="Archivo Black"/>
                <a:sym typeface="Archivo Black"/>
              </a:rPr>
              <a:t>LPC’s Behaviorial Commitments</a:t>
            </a: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grpSp>
        <p:nvGrpSpPr>
          <p:cNvPr id="2" name="Group 2"/>
          <p:cNvGrpSpPr/>
          <p:nvPr/>
        </p:nvGrpSpPr>
        <p:grpSpPr>
          <a:xfrm>
            <a:off x="609600" y="571500"/>
            <a:ext cx="3618079" cy="3165820"/>
            <a:chOff x="0" y="0"/>
            <a:chExt cx="812800" cy="711200"/>
          </a:xfrm>
        </p:grpSpPr>
        <p:sp>
          <p:nvSpPr>
            <p:cNvPr id="3" name="Freeform 3"/>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blipFill>
              <a:blip r:embed="rId2"/>
              <a:stretch>
                <a:fillRect l="-15624" r="-15624"/>
              </a:stretch>
            </a:blipFill>
          </p:spPr>
        </p:sp>
      </p:grpSp>
      <p:grpSp>
        <p:nvGrpSpPr>
          <p:cNvPr id="4" name="Group 4"/>
          <p:cNvGrpSpPr/>
          <p:nvPr/>
        </p:nvGrpSpPr>
        <p:grpSpPr>
          <a:xfrm>
            <a:off x="12649200" y="5524500"/>
            <a:ext cx="5023282" cy="4395372"/>
            <a:chOff x="0" y="0"/>
            <a:chExt cx="812800" cy="711200"/>
          </a:xfrm>
        </p:grpSpPr>
        <p:sp>
          <p:nvSpPr>
            <p:cNvPr id="5" name="Freeform 5"/>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blipFill>
              <a:blip r:embed="rId3"/>
              <a:stretch>
                <a:fillRect l="-15624" r="-15624"/>
              </a:stretch>
            </a:blipFill>
          </p:spPr>
        </p:sp>
      </p:grpSp>
      <p:sp>
        <p:nvSpPr>
          <p:cNvPr id="6" name="TextBox 6"/>
          <p:cNvSpPr txBox="1"/>
          <p:nvPr/>
        </p:nvSpPr>
        <p:spPr>
          <a:xfrm rot="-347998">
            <a:off x="1805948" y="3726124"/>
            <a:ext cx="13775721" cy="3222627"/>
          </a:xfrm>
          <a:prstGeom prst="rect">
            <a:avLst/>
          </a:prstGeom>
        </p:spPr>
        <p:txBody>
          <a:bodyPr lIns="0" tIns="0" rIns="0" bIns="0" rtlCol="0" anchor="t">
            <a:spAutoFit/>
          </a:bodyPr>
          <a:lstStyle/>
          <a:p>
            <a:pPr algn="ctr">
              <a:lnSpc>
                <a:spcPts val="11000"/>
              </a:lnSpc>
            </a:pPr>
            <a:r>
              <a:rPr lang="en-US" sz="20000">
                <a:solidFill>
                  <a:srgbClr val="FFFFFF"/>
                </a:solidFill>
                <a:latin typeface="Have Heart One"/>
                <a:ea typeface="Have Heart One"/>
                <a:cs typeface="Have Heart One"/>
                <a:sym typeface="Have Heart One"/>
              </a:rPr>
              <a:t>Additional ways to support students</a:t>
            </a: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grpSp>
        <p:nvGrpSpPr>
          <p:cNvPr id="2" name="Group 2"/>
          <p:cNvGrpSpPr/>
          <p:nvPr/>
        </p:nvGrpSpPr>
        <p:grpSpPr>
          <a:xfrm>
            <a:off x="5140288" y="340565"/>
            <a:ext cx="12468577" cy="9351872"/>
            <a:chOff x="0" y="0"/>
            <a:chExt cx="2805722" cy="2104390"/>
          </a:xfrm>
        </p:grpSpPr>
        <p:sp>
          <p:nvSpPr>
            <p:cNvPr id="3" name="Freeform 3"/>
            <p:cNvSpPr/>
            <p:nvPr/>
          </p:nvSpPr>
          <p:spPr>
            <a:xfrm>
              <a:off x="13519" y="-1270"/>
              <a:ext cx="2809983" cy="2115820"/>
            </a:xfrm>
            <a:custGeom>
              <a:avLst/>
              <a:gdLst/>
              <a:ahLst/>
              <a:cxnLst/>
              <a:rect l="l" t="t" r="r" b="b"/>
              <a:pathLst>
                <a:path w="2809983" h="2115820">
                  <a:moveTo>
                    <a:pt x="2788516" y="800100"/>
                  </a:moveTo>
                  <a:cubicBezTo>
                    <a:pt x="2787287" y="624840"/>
                    <a:pt x="2777455" y="412750"/>
                    <a:pt x="2777455" y="222250"/>
                  </a:cubicBezTo>
                  <a:cubicBezTo>
                    <a:pt x="2777455" y="170180"/>
                    <a:pt x="2776226" y="66040"/>
                    <a:pt x="2770081" y="13970"/>
                  </a:cubicBezTo>
                  <a:cubicBezTo>
                    <a:pt x="2622606" y="13970"/>
                    <a:pt x="2464070" y="1270"/>
                    <a:pt x="2315365" y="1270"/>
                  </a:cubicBezTo>
                  <a:cubicBezTo>
                    <a:pt x="1542348" y="3810"/>
                    <a:pt x="776704" y="0"/>
                    <a:pt x="4915" y="1270"/>
                  </a:cubicBezTo>
                  <a:cubicBezTo>
                    <a:pt x="4915" y="171450"/>
                    <a:pt x="0" y="360680"/>
                    <a:pt x="1229" y="530860"/>
                  </a:cubicBezTo>
                  <a:cubicBezTo>
                    <a:pt x="3686" y="848360"/>
                    <a:pt x="7373" y="1167130"/>
                    <a:pt x="7373" y="1484630"/>
                  </a:cubicBezTo>
                  <a:cubicBezTo>
                    <a:pt x="7373" y="1638300"/>
                    <a:pt x="6144" y="1790700"/>
                    <a:pt x="13518" y="1944370"/>
                  </a:cubicBezTo>
                  <a:cubicBezTo>
                    <a:pt x="15976" y="1993900"/>
                    <a:pt x="18434" y="2042160"/>
                    <a:pt x="23350" y="2091690"/>
                  </a:cubicBezTo>
                  <a:cubicBezTo>
                    <a:pt x="185573" y="2094230"/>
                    <a:pt x="346567" y="2098040"/>
                    <a:pt x="508790" y="2103120"/>
                  </a:cubicBezTo>
                  <a:cubicBezTo>
                    <a:pt x="940156" y="2115820"/>
                    <a:pt x="1359232" y="2095500"/>
                    <a:pt x="1804117" y="2104390"/>
                  </a:cubicBezTo>
                  <a:cubicBezTo>
                    <a:pt x="2139623" y="2110740"/>
                    <a:pt x="2468985" y="2091690"/>
                    <a:pt x="2804903" y="2091690"/>
                  </a:cubicBezTo>
                  <a:cubicBezTo>
                    <a:pt x="2804903" y="2075180"/>
                    <a:pt x="2806173" y="1978660"/>
                    <a:pt x="2807443" y="1962150"/>
                  </a:cubicBezTo>
                  <a:cubicBezTo>
                    <a:pt x="2809983" y="1863090"/>
                    <a:pt x="2796013" y="1677670"/>
                    <a:pt x="2797283" y="1578610"/>
                  </a:cubicBezTo>
                  <a:cubicBezTo>
                    <a:pt x="2803633" y="1170940"/>
                    <a:pt x="2790974" y="1151890"/>
                    <a:pt x="2788516" y="800100"/>
                  </a:cubicBezTo>
                  <a:close/>
                </a:path>
              </a:pathLst>
            </a:custGeom>
            <a:blipFill>
              <a:blip r:embed="rId2"/>
              <a:stretch>
                <a:fillRect l="-518" t="-429" r="-529" b="-429"/>
              </a:stretch>
            </a:blipFill>
          </p:spPr>
        </p:sp>
      </p:grpSp>
      <p:sp>
        <p:nvSpPr>
          <p:cNvPr id="4" name="TextBox 4"/>
          <p:cNvSpPr txBox="1"/>
          <p:nvPr/>
        </p:nvSpPr>
        <p:spPr>
          <a:xfrm>
            <a:off x="-274106" y="3827084"/>
            <a:ext cx="5746403" cy="1830070"/>
          </a:xfrm>
          <a:prstGeom prst="rect">
            <a:avLst/>
          </a:prstGeom>
        </p:spPr>
        <p:txBody>
          <a:bodyPr lIns="0" tIns="0" rIns="0" bIns="0" rtlCol="0" anchor="t">
            <a:spAutoFit/>
          </a:bodyPr>
          <a:lstStyle/>
          <a:p>
            <a:pPr algn="ctr">
              <a:lnSpc>
                <a:spcPts val="7279"/>
              </a:lnSpc>
            </a:pPr>
            <a:r>
              <a:rPr lang="en-US" sz="5199">
                <a:solidFill>
                  <a:srgbClr val="FFFFFF"/>
                </a:solidFill>
                <a:latin typeface="Archivo Black"/>
                <a:ea typeface="Archivo Black"/>
                <a:cs typeface="Archivo Black"/>
                <a:sym typeface="Archivo Black"/>
              </a:rPr>
              <a:t>Basic Needs this Fall</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sp>
        <p:nvSpPr>
          <p:cNvPr id="2" name="Freeform 2"/>
          <p:cNvSpPr/>
          <p:nvPr/>
        </p:nvSpPr>
        <p:spPr>
          <a:xfrm>
            <a:off x="10363200" y="647700"/>
            <a:ext cx="6463395" cy="8617860"/>
          </a:xfrm>
          <a:custGeom>
            <a:avLst/>
            <a:gdLst/>
            <a:ahLst/>
            <a:cxnLst/>
            <a:rect l="l" t="t" r="r" b="b"/>
            <a:pathLst>
              <a:path w="6463395" h="8617860">
                <a:moveTo>
                  <a:pt x="0" y="0"/>
                </a:moveTo>
                <a:lnTo>
                  <a:pt x="6463395" y="0"/>
                </a:lnTo>
                <a:lnTo>
                  <a:pt x="6463395" y="8617860"/>
                </a:lnTo>
                <a:lnTo>
                  <a:pt x="0" y="8617860"/>
                </a:lnTo>
                <a:lnTo>
                  <a:pt x="0" y="0"/>
                </a:lnTo>
                <a:close/>
              </a:path>
            </a:pathLst>
          </a:custGeom>
          <a:blipFill>
            <a:blip r:embed="rId2"/>
            <a:stretch>
              <a:fillRect/>
            </a:stretch>
          </a:blipFill>
        </p:spPr>
      </p:sp>
      <p:sp>
        <p:nvSpPr>
          <p:cNvPr id="3" name="Freeform 3"/>
          <p:cNvSpPr/>
          <p:nvPr/>
        </p:nvSpPr>
        <p:spPr>
          <a:xfrm>
            <a:off x="838200" y="3720445"/>
            <a:ext cx="7860912" cy="4882040"/>
          </a:xfrm>
          <a:custGeom>
            <a:avLst/>
            <a:gdLst/>
            <a:ahLst/>
            <a:cxnLst/>
            <a:rect l="l" t="t" r="r" b="b"/>
            <a:pathLst>
              <a:path w="7860912" h="4882040">
                <a:moveTo>
                  <a:pt x="0" y="0"/>
                </a:moveTo>
                <a:lnTo>
                  <a:pt x="7860912" y="0"/>
                </a:lnTo>
                <a:lnTo>
                  <a:pt x="7860912" y="4882040"/>
                </a:lnTo>
                <a:lnTo>
                  <a:pt x="0" y="4882040"/>
                </a:lnTo>
                <a:lnTo>
                  <a:pt x="0" y="0"/>
                </a:lnTo>
                <a:close/>
              </a:path>
            </a:pathLst>
          </a:custGeom>
          <a:blipFill>
            <a:blip r:embed="rId3"/>
            <a:stretch>
              <a:fillRect/>
            </a:stretch>
          </a:blipFill>
        </p:spPr>
      </p:sp>
      <p:sp>
        <p:nvSpPr>
          <p:cNvPr id="4" name="TextBox 4"/>
          <p:cNvSpPr txBox="1"/>
          <p:nvPr/>
        </p:nvSpPr>
        <p:spPr>
          <a:xfrm>
            <a:off x="579329" y="1752265"/>
            <a:ext cx="8436620" cy="1554400"/>
          </a:xfrm>
          <a:prstGeom prst="rect">
            <a:avLst/>
          </a:prstGeom>
        </p:spPr>
        <p:txBody>
          <a:bodyPr lIns="0" tIns="0" rIns="0" bIns="0" rtlCol="0" anchor="t">
            <a:spAutoFit/>
          </a:bodyPr>
          <a:lstStyle/>
          <a:p>
            <a:pPr>
              <a:lnSpc>
                <a:spcPts val="12880"/>
              </a:lnSpc>
            </a:pPr>
            <a:r>
              <a:rPr lang="en-US" sz="8800" dirty="0">
                <a:solidFill>
                  <a:srgbClr val="FFFFFF"/>
                </a:solidFill>
                <a:latin typeface="Archivo Black"/>
                <a:ea typeface="Archivo Black"/>
                <a:cs typeface="Archivo Black"/>
                <a:sym typeface="Archivo Black"/>
              </a:rPr>
              <a:t>Good News...</a:t>
            </a: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50511"/>
        </a:solidFill>
        <a:effectLst/>
      </p:bgPr>
    </p:bg>
    <p:spTree>
      <p:nvGrpSpPr>
        <p:cNvPr id="1" name=""/>
        <p:cNvGrpSpPr/>
        <p:nvPr/>
      </p:nvGrpSpPr>
      <p:grpSpPr>
        <a:xfrm>
          <a:off x="0" y="0"/>
          <a:ext cx="0" cy="0"/>
          <a:chOff x="0" y="0"/>
          <a:chExt cx="0" cy="0"/>
        </a:xfrm>
      </p:grpSpPr>
      <p:grpSp>
        <p:nvGrpSpPr>
          <p:cNvPr id="2" name="Group 2"/>
          <p:cNvGrpSpPr/>
          <p:nvPr/>
        </p:nvGrpSpPr>
        <p:grpSpPr>
          <a:xfrm>
            <a:off x="848267" y="605905"/>
            <a:ext cx="2336011" cy="2336011"/>
            <a:chOff x="0" y="0"/>
            <a:chExt cx="812800" cy="812800"/>
          </a:xfrm>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2"/>
              <a:stretch>
                <a:fillRect/>
              </a:stretch>
            </a:blipFill>
          </p:spPr>
        </p:sp>
      </p:grpSp>
      <p:grpSp>
        <p:nvGrpSpPr>
          <p:cNvPr id="4" name="Group 4"/>
          <p:cNvGrpSpPr/>
          <p:nvPr/>
        </p:nvGrpSpPr>
        <p:grpSpPr>
          <a:xfrm>
            <a:off x="9610075" y="3453271"/>
            <a:ext cx="7001525" cy="6126334"/>
            <a:chOff x="0" y="0"/>
            <a:chExt cx="812800" cy="711200"/>
          </a:xfrm>
        </p:grpSpPr>
        <p:sp>
          <p:nvSpPr>
            <p:cNvPr id="5" name="Freeform 5"/>
            <p:cNvSpPr/>
            <p:nvPr/>
          </p:nvSpPr>
          <p:spPr>
            <a:xfrm>
              <a:off x="-33680" y="-8369"/>
              <a:ext cx="854946" cy="719569"/>
            </a:xfrm>
            <a:custGeom>
              <a:avLst/>
              <a:gdLst/>
              <a:ahLst/>
              <a:cxnLst/>
              <a:rect l="l" t="t" r="r" b="b"/>
              <a:pathLst>
                <a:path w="854946" h="719569">
                  <a:moveTo>
                    <a:pt x="65903" y="121927"/>
                  </a:moveTo>
                  <a:cubicBezTo>
                    <a:pt x="0" y="230500"/>
                    <a:pt x="46429" y="336178"/>
                    <a:pt x="104776" y="392266"/>
                  </a:cubicBezTo>
                  <a:lnTo>
                    <a:pt x="445927" y="719569"/>
                  </a:lnTo>
                  <a:lnTo>
                    <a:pt x="779877" y="393436"/>
                  </a:lnTo>
                  <a:cubicBezTo>
                    <a:pt x="834145" y="333099"/>
                    <a:pt x="854946" y="269099"/>
                    <a:pt x="843393" y="197834"/>
                  </a:cubicBezTo>
                  <a:cubicBezTo>
                    <a:pt x="827435" y="99251"/>
                    <a:pt x="746197" y="22767"/>
                    <a:pt x="645842" y="11845"/>
                  </a:cubicBezTo>
                  <a:cubicBezTo>
                    <a:pt x="584292" y="5218"/>
                    <a:pt x="524835" y="22636"/>
                    <a:pt x="478430" y="61198"/>
                  </a:cubicBezTo>
                  <a:cubicBezTo>
                    <a:pt x="465940" y="71573"/>
                    <a:pt x="454776" y="83173"/>
                    <a:pt x="445047" y="95780"/>
                  </a:cubicBezTo>
                  <a:cubicBezTo>
                    <a:pt x="433503" y="81425"/>
                    <a:pt x="419967" y="68294"/>
                    <a:pt x="404657" y="56657"/>
                  </a:cubicBezTo>
                  <a:cubicBezTo>
                    <a:pt x="351294" y="16102"/>
                    <a:pt x="283367" y="0"/>
                    <a:pt x="218120" y="12523"/>
                  </a:cubicBezTo>
                  <a:cubicBezTo>
                    <a:pt x="156323" y="24461"/>
                    <a:pt x="100853" y="64323"/>
                    <a:pt x="65903" y="121927"/>
                  </a:cubicBezTo>
                  <a:close/>
                </a:path>
              </a:pathLst>
            </a:custGeom>
            <a:blipFill>
              <a:blip r:embed="rId3"/>
              <a:stretch>
                <a:fillRect l="-15604" r="-15604"/>
              </a:stretch>
            </a:blipFill>
          </p:spPr>
        </p:sp>
      </p:grpSp>
      <p:sp>
        <p:nvSpPr>
          <p:cNvPr id="6" name="TextBox 6"/>
          <p:cNvSpPr txBox="1"/>
          <p:nvPr/>
        </p:nvSpPr>
        <p:spPr>
          <a:xfrm>
            <a:off x="3994673" y="895388"/>
            <a:ext cx="12616927" cy="1568635"/>
          </a:xfrm>
          <a:prstGeom prst="rect">
            <a:avLst/>
          </a:prstGeom>
        </p:spPr>
        <p:txBody>
          <a:bodyPr wrap="square" lIns="0" tIns="0" rIns="0" bIns="0" rtlCol="0" anchor="t">
            <a:spAutoFit/>
          </a:bodyPr>
          <a:lstStyle/>
          <a:p>
            <a:pPr>
              <a:lnSpc>
                <a:spcPts val="12880"/>
              </a:lnSpc>
            </a:pPr>
            <a:r>
              <a:rPr lang="en-US" sz="9200" dirty="0">
                <a:solidFill>
                  <a:srgbClr val="FFFFFF"/>
                </a:solidFill>
                <a:latin typeface="Archivo Black"/>
                <a:ea typeface="Archivo Black"/>
                <a:cs typeface="Archivo Black"/>
                <a:sym typeface="Archivo Black"/>
              </a:rPr>
              <a:t>Resources at LPC</a:t>
            </a:r>
          </a:p>
        </p:txBody>
      </p:sp>
      <p:sp>
        <p:nvSpPr>
          <p:cNvPr id="7" name="TextBox 7"/>
          <p:cNvSpPr txBox="1"/>
          <p:nvPr/>
        </p:nvSpPr>
        <p:spPr>
          <a:xfrm>
            <a:off x="848267" y="3121411"/>
            <a:ext cx="7966011" cy="6790055"/>
          </a:xfrm>
          <a:prstGeom prst="rect">
            <a:avLst/>
          </a:prstGeom>
        </p:spPr>
        <p:txBody>
          <a:bodyPr lIns="0" tIns="0" rIns="0" bIns="0" rtlCol="0" anchor="t">
            <a:spAutoFit/>
          </a:bodyPr>
          <a:lstStyle/>
          <a:p>
            <a:pPr algn="l">
              <a:lnSpc>
                <a:spcPts val="3219"/>
              </a:lnSpc>
            </a:pPr>
            <a:r>
              <a:rPr lang="en-US" sz="2299" dirty="0">
                <a:solidFill>
                  <a:srgbClr val="FFFFFF"/>
                </a:solidFill>
                <a:latin typeface="Canva Sans"/>
                <a:ea typeface="Canva Sans"/>
                <a:cs typeface="Canva Sans"/>
                <a:sym typeface="Canva Sans"/>
              </a:rPr>
              <a:t>Assessment Center (1642)</a:t>
            </a:r>
          </a:p>
          <a:p>
            <a:pPr algn="l">
              <a:lnSpc>
                <a:spcPts val="3219"/>
              </a:lnSpc>
            </a:pPr>
            <a:r>
              <a:rPr lang="en-US" sz="2299" dirty="0">
                <a:solidFill>
                  <a:srgbClr val="FFFFFF"/>
                </a:solidFill>
                <a:latin typeface="Canva Sans"/>
                <a:ea typeface="Canva Sans"/>
                <a:cs typeface="Canva Sans"/>
                <a:sym typeface="Canva Sans"/>
              </a:rPr>
              <a:t>Basic Needs Center (Welcome Center, 1600)</a:t>
            </a:r>
          </a:p>
          <a:p>
            <a:pPr algn="l">
              <a:lnSpc>
                <a:spcPts val="3219"/>
              </a:lnSpc>
            </a:pPr>
            <a:r>
              <a:rPr lang="en-US" sz="2299" dirty="0">
                <a:solidFill>
                  <a:srgbClr val="FFFFFF"/>
                </a:solidFill>
                <a:latin typeface="Canva Sans"/>
                <a:ea typeface="Canva Sans"/>
                <a:cs typeface="Canva Sans"/>
                <a:sym typeface="Canva Sans"/>
              </a:rPr>
              <a:t>Black Cultural Resource Center (1726)</a:t>
            </a:r>
          </a:p>
          <a:p>
            <a:pPr algn="l">
              <a:lnSpc>
                <a:spcPts val="3219"/>
              </a:lnSpc>
            </a:pPr>
            <a:r>
              <a:rPr lang="en-US" sz="2299" dirty="0">
                <a:solidFill>
                  <a:srgbClr val="FFFFFF"/>
                </a:solidFill>
                <a:latin typeface="Canva Sans"/>
                <a:ea typeface="Canva Sans"/>
                <a:cs typeface="Canva Sans"/>
                <a:sym typeface="Canva Sans"/>
              </a:rPr>
              <a:t>Career &amp; Transfer Center (1604)</a:t>
            </a:r>
          </a:p>
          <a:p>
            <a:pPr algn="l">
              <a:lnSpc>
                <a:spcPts val="3219"/>
              </a:lnSpc>
            </a:pPr>
            <a:r>
              <a:rPr lang="en-US" sz="2299" dirty="0">
                <a:solidFill>
                  <a:srgbClr val="FFFFFF"/>
                </a:solidFill>
                <a:latin typeface="Canva Sans"/>
                <a:ea typeface="Canva Sans"/>
                <a:cs typeface="Canva Sans"/>
                <a:sym typeface="Canva Sans"/>
              </a:rPr>
              <a:t>Computer Center (21206)</a:t>
            </a:r>
          </a:p>
          <a:p>
            <a:pPr algn="l">
              <a:lnSpc>
                <a:spcPts val="3219"/>
              </a:lnSpc>
            </a:pPr>
            <a:r>
              <a:rPr lang="en-US" sz="2299" dirty="0">
                <a:solidFill>
                  <a:srgbClr val="FFFFFF"/>
                </a:solidFill>
                <a:latin typeface="Canva Sans"/>
                <a:ea typeface="Canva Sans"/>
                <a:cs typeface="Canva Sans"/>
                <a:sym typeface="Canva Sans"/>
              </a:rPr>
              <a:t>Cultural Community Center (2401)</a:t>
            </a:r>
          </a:p>
          <a:p>
            <a:pPr algn="l">
              <a:lnSpc>
                <a:spcPts val="3219"/>
              </a:lnSpc>
            </a:pPr>
            <a:r>
              <a:rPr lang="en-US" sz="2299" dirty="0">
                <a:solidFill>
                  <a:srgbClr val="FFFFFF"/>
                </a:solidFill>
                <a:latin typeface="Canva Sans"/>
                <a:ea typeface="Canva Sans"/>
                <a:cs typeface="Canva Sans"/>
                <a:sym typeface="Canva Sans"/>
              </a:rPr>
              <a:t>Disability Resource Center (DSPS) (1615)</a:t>
            </a:r>
          </a:p>
          <a:p>
            <a:pPr algn="l">
              <a:lnSpc>
                <a:spcPts val="3219"/>
              </a:lnSpc>
            </a:pPr>
            <a:r>
              <a:rPr lang="en-US" sz="2299" dirty="0">
                <a:solidFill>
                  <a:srgbClr val="FFFFFF"/>
                </a:solidFill>
                <a:latin typeface="Canva Sans"/>
                <a:ea typeface="Canva Sans"/>
                <a:cs typeface="Canva Sans"/>
                <a:sym typeface="Canva Sans"/>
              </a:rPr>
              <a:t>English Center (1st floor 2100 Bl)</a:t>
            </a:r>
          </a:p>
          <a:p>
            <a:pPr algn="l">
              <a:lnSpc>
                <a:spcPts val="3219"/>
              </a:lnSpc>
            </a:pPr>
            <a:r>
              <a:rPr lang="en-US" sz="2299" dirty="0">
                <a:solidFill>
                  <a:srgbClr val="FFFFFF"/>
                </a:solidFill>
                <a:latin typeface="Canva Sans"/>
                <a:ea typeface="Canva Sans"/>
                <a:cs typeface="Canva Sans"/>
                <a:sym typeface="Canva Sans"/>
              </a:rPr>
              <a:t>EOPS / CalWORKs / CARE / </a:t>
            </a:r>
            <a:r>
              <a:rPr lang="en-US" sz="2299" dirty="0" err="1">
                <a:solidFill>
                  <a:srgbClr val="FFFFFF"/>
                </a:solidFill>
                <a:latin typeface="Canva Sans"/>
                <a:ea typeface="Canva Sans"/>
                <a:cs typeface="Canva Sans"/>
                <a:sym typeface="Canva Sans"/>
              </a:rPr>
              <a:t>NextUp</a:t>
            </a:r>
            <a:r>
              <a:rPr lang="en-US" sz="2299" dirty="0">
                <a:solidFill>
                  <a:srgbClr val="FFFFFF"/>
                </a:solidFill>
                <a:latin typeface="Canva Sans"/>
                <a:ea typeface="Canva Sans"/>
                <a:cs typeface="Canva Sans"/>
                <a:sym typeface="Canva Sans"/>
              </a:rPr>
              <a:t> (1668)</a:t>
            </a:r>
          </a:p>
          <a:p>
            <a:pPr algn="l">
              <a:lnSpc>
                <a:spcPts val="3219"/>
              </a:lnSpc>
            </a:pPr>
            <a:r>
              <a:rPr lang="en-US" sz="2299" dirty="0">
                <a:solidFill>
                  <a:srgbClr val="FFFFFF"/>
                </a:solidFill>
                <a:latin typeface="Canva Sans"/>
                <a:ea typeface="Canva Sans"/>
                <a:cs typeface="Canva Sans"/>
                <a:sym typeface="Canva Sans"/>
              </a:rPr>
              <a:t>Health and Wellness Center (1710)</a:t>
            </a:r>
          </a:p>
          <a:p>
            <a:pPr algn="l">
              <a:lnSpc>
                <a:spcPts val="3219"/>
              </a:lnSpc>
            </a:pPr>
            <a:r>
              <a:rPr lang="en-US" sz="2299" dirty="0">
                <a:solidFill>
                  <a:srgbClr val="FFFFFF"/>
                </a:solidFill>
                <a:latin typeface="Canva Sans"/>
                <a:ea typeface="Canva Sans"/>
                <a:cs typeface="Canva Sans"/>
                <a:sym typeface="Canva Sans"/>
              </a:rPr>
              <a:t>Veterans First Program (1310)</a:t>
            </a:r>
          </a:p>
          <a:p>
            <a:pPr algn="l">
              <a:lnSpc>
                <a:spcPts val="3219"/>
              </a:lnSpc>
            </a:pPr>
            <a:r>
              <a:rPr lang="en-US" sz="2299" dirty="0">
                <a:solidFill>
                  <a:srgbClr val="FFFFFF"/>
                </a:solidFill>
                <a:latin typeface="Canva Sans"/>
                <a:ea typeface="Canva Sans"/>
                <a:cs typeface="Canva Sans"/>
                <a:sym typeface="Canva Sans"/>
              </a:rPr>
              <a:t>Tutorial Center (21215)</a:t>
            </a:r>
          </a:p>
          <a:p>
            <a:pPr algn="l">
              <a:lnSpc>
                <a:spcPts val="3219"/>
              </a:lnSpc>
            </a:pPr>
            <a:r>
              <a:rPr lang="en-US" sz="2299" dirty="0">
                <a:solidFill>
                  <a:srgbClr val="FFFFFF"/>
                </a:solidFill>
                <a:latin typeface="Canva Sans"/>
                <a:ea typeface="Canva Sans"/>
                <a:cs typeface="Canva Sans"/>
                <a:sym typeface="Canva Sans"/>
              </a:rPr>
              <a:t>Reading &amp; Writing Center (RAW) (Tutorial Center)</a:t>
            </a:r>
          </a:p>
          <a:p>
            <a:pPr algn="l">
              <a:lnSpc>
                <a:spcPts val="3219"/>
              </a:lnSpc>
            </a:pPr>
            <a:r>
              <a:rPr lang="en-US" sz="2299" dirty="0">
                <a:solidFill>
                  <a:srgbClr val="FFFFFF"/>
                </a:solidFill>
                <a:latin typeface="Canva Sans"/>
                <a:ea typeface="Canva Sans"/>
                <a:cs typeface="Canva Sans"/>
                <a:sym typeface="Canva Sans"/>
              </a:rPr>
              <a:t>Registration Support Center (1672)</a:t>
            </a:r>
          </a:p>
          <a:p>
            <a:pPr algn="l">
              <a:lnSpc>
                <a:spcPts val="3219"/>
              </a:lnSpc>
            </a:pPr>
            <a:r>
              <a:rPr lang="en-US" sz="2299" dirty="0">
                <a:solidFill>
                  <a:srgbClr val="FFFFFF"/>
                </a:solidFill>
                <a:latin typeface="Canva Sans"/>
                <a:ea typeface="Canva Sans"/>
                <a:cs typeface="Canva Sans"/>
                <a:sym typeface="Canva Sans"/>
              </a:rPr>
              <a:t>Student Life Office (1643)</a:t>
            </a:r>
          </a:p>
          <a:p>
            <a:pPr algn="l">
              <a:lnSpc>
                <a:spcPts val="3219"/>
              </a:lnSpc>
            </a:pPr>
            <a:r>
              <a:rPr lang="en-US" sz="2299" dirty="0">
                <a:solidFill>
                  <a:srgbClr val="FFFFFF"/>
                </a:solidFill>
                <a:latin typeface="Canva Sans"/>
                <a:ea typeface="Canva Sans"/>
                <a:cs typeface="Canva Sans"/>
                <a:sym typeface="Canva Sans"/>
              </a:rPr>
              <a:t>Las Positas College Student Government (LPCSG) (1643)</a:t>
            </a:r>
          </a:p>
          <a:p>
            <a:pPr algn="l">
              <a:lnSpc>
                <a:spcPts val="3219"/>
              </a:lnSpc>
            </a:pPr>
            <a:r>
              <a:rPr lang="en-US" sz="2299" dirty="0">
                <a:solidFill>
                  <a:srgbClr val="FFFFFF"/>
                </a:solidFill>
                <a:latin typeface="Canva Sans"/>
                <a:ea typeface="Canva Sans"/>
                <a:cs typeface="Canva Sans"/>
                <a:sym typeface="Canva Sans"/>
              </a:rPr>
              <a:t>Student Clubs (1643)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593</Words>
  <Application>Microsoft Office PowerPoint</Application>
  <PresentationFormat>Custom</PresentationFormat>
  <Paragraphs>77</Paragraphs>
  <Slides>13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Poppins</vt:lpstr>
      <vt:lpstr>Archivo Black</vt:lpstr>
      <vt:lpstr>Calibri</vt:lpstr>
      <vt:lpstr>Canva Sans</vt:lpstr>
      <vt:lpstr>Canva Sans Bold</vt:lpstr>
      <vt:lpstr>Have Heart One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Caring Campus at LPC</dc:title>
  <cp:lastModifiedBy>Jean O'Neil-Opipari</cp:lastModifiedBy>
  <cp:revision>3</cp:revision>
  <dcterms:created xsi:type="dcterms:W3CDTF">2006-08-16T00:00:00Z</dcterms:created>
  <dcterms:modified xsi:type="dcterms:W3CDTF">2025-10-23T20:33:44Z</dcterms:modified>
  <dc:identifier>DAGumKcGeL0</dc:identifier>
</cp:coreProperties>
</file>