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Corbel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jOf7GXRSg7RrqpLfmfm1KM6XMS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bel-bold.fntdata"/><Relationship Id="rId25" Type="http://schemas.openxmlformats.org/officeDocument/2006/relationships/font" Target="fonts/Corbel-regular.fntdata"/><Relationship Id="rId28" Type="http://schemas.openxmlformats.org/officeDocument/2006/relationships/font" Target="fonts/Corbel-boldItalic.fntdata"/><Relationship Id="rId27" Type="http://schemas.openxmlformats.org/officeDocument/2006/relationships/font" Target="fonts/Corbel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43da0f4aae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343da0f4aae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343da0f4aae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3da0f4aae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343da0f4aae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343da0f4aae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43da0f4aae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343da0f4aae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343da0f4aae_0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43da0f4aae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343da0f4aae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343da0f4aae_0_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43da0f4aae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343da0f4aae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343da0f4aae_0_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43da0f4aae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343da0f4aae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343da0f4aae_0_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3da0f4aae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343da0f4aae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g343da0f4aae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c1f7706ea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34c1f7706ea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34c1f7706ea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3da0f4aae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343da0f4aae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g343da0f4aae_0_1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3da0f4aae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343da0f4aae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g343da0f4aae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3da0f4aae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343da0f4aae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343da0f4aae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3da0f4aae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343da0f4aae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343da0f4aae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ffy white clouds in deep blue sky" id="18" name="Google Shape;18;p5" title="Slide Design Pictur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5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Closeup of plant shoot" id="20" name="Google Shape;20;p5" title="Slide Design Pictur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ves" id="21" name="Google Shape;21;p5" title="Slide Design Pictur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/>
          <p:nvPr>
            <p:ph type="ctrTitle"/>
          </p:nvPr>
        </p:nvSpPr>
        <p:spPr>
          <a:xfrm>
            <a:off x="1751777" y="3019706"/>
            <a:ext cx="484632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1751777" y="5381894"/>
            <a:ext cx="4846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 rot="5400000">
            <a:off x="3785660" y="-809632"/>
            <a:ext cx="4620682" cy="9371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0" type="dt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 rot="5400000">
            <a:off x="6760369" y="2155032"/>
            <a:ext cx="59864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 rot="5400000">
            <a:off x="1712119" y="-683419"/>
            <a:ext cx="5986463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0" type="dt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0" type="dt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1751777" y="2263913"/>
            <a:ext cx="6949440" cy="31433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1751777" y="5381893"/>
            <a:ext cx="6949440" cy="449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Waves" id="34" name="Google Shape;34;p7" title="Slide Design Pictur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seup of green plants" id="35" name="Google Shape;35;p7" title="Slide Design Pictur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1409700" y="1556281"/>
            <a:ext cx="4610099" cy="462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172200" y="1556281"/>
            <a:ext cx="4609775" cy="462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8"/>
          <p:cNvSpPr txBox="1"/>
          <p:nvPr>
            <p:ph idx="10" type="dt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1409699" y="1554480"/>
            <a:ext cx="460857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1409699" y="2378392"/>
            <a:ext cx="4608576" cy="3811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9"/>
          <p:cNvSpPr txBox="1"/>
          <p:nvPr>
            <p:ph idx="3" type="body"/>
          </p:nvPr>
        </p:nvSpPr>
        <p:spPr>
          <a:xfrm>
            <a:off x="6172200" y="1554480"/>
            <a:ext cx="46101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9"/>
          <p:cNvSpPr txBox="1"/>
          <p:nvPr>
            <p:ph idx="4" type="body"/>
          </p:nvPr>
        </p:nvSpPr>
        <p:spPr>
          <a:xfrm>
            <a:off x="6172200" y="2378392"/>
            <a:ext cx="4610100" cy="3811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9"/>
          <p:cNvSpPr txBox="1"/>
          <p:nvPr>
            <p:ph idx="10" type="dt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0" type="dt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idx="10" type="dt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6626679" y="919616"/>
            <a:ext cx="4155622" cy="2532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rbe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1409699" y="915923"/>
            <a:ext cx="5216979" cy="5065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12"/>
          <p:cNvSpPr txBox="1"/>
          <p:nvPr>
            <p:ph idx="2" type="body"/>
          </p:nvPr>
        </p:nvSpPr>
        <p:spPr>
          <a:xfrm>
            <a:off x="6626679" y="3446396"/>
            <a:ext cx="4155622" cy="2535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6626680" y="919616"/>
            <a:ext cx="4155622" cy="2532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rbe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/>
          <p:nvPr>
            <p:ph idx="2" type="pic"/>
          </p:nvPr>
        </p:nvSpPr>
        <p:spPr>
          <a:xfrm>
            <a:off x="0" y="915923"/>
            <a:ext cx="6626677" cy="5065776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3"/>
          <p:cNvSpPr txBox="1"/>
          <p:nvPr>
            <p:ph idx="1" type="body"/>
          </p:nvPr>
        </p:nvSpPr>
        <p:spPr>
          <a:xfrm>
            <a:off x="6626680" y="3446397"/>
            <a:ext cx="4155622" cy="2535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3"/>
          <p:cNvSpPr txBox="1"/>
          <p:nvPr>
            <p:ph idx="10" type="dt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rgbClr val="F4FFCB"/>
              </a:gs>
              <a:gs pos="100000">
                <a:srgbClr val="F4FFCB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4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rgbClr val="E8FF87"/>
              </a:gs>
              <a:gs pos="100000">
                <a:srgbClr val="E8FF8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87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2;p4"/>
          <p:cNvSpPr txBox="1"/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orbel"/>
              <a:buNone/>
              <a:defRPr b="0" i="0" sz="3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4"/>
          <p:cNvSpPr txBox="1"/>
          <p:nvPr>
            <p:ph idx="10" type="dt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8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stopwaste.org" TargetMode="External"/><Relationship Id="rId4" Type="http://schemas.openxmlformats.org/officeDocument/2006/relationships/hyperlink" Target="https://www.livermoresanitation.com/services/commercial/organics-monitoring-program" TargetMode="External"/><Relationship Id="rId10" Type="http://schemas.openxmlformats.org/officeDocument/2006/relationships/image" Target="../media/image26.png"/><Relationship Id="rId9" Type="http://schemas.openxmlformats.org/officeDocument/2006/relationships/image" Target="../media/image29.png"/><Relationship Id="rId5" Type="http://schemas.openxmlformats.org/officeDocument/2006/relationships/hyperlink" Target="https://amadorvalleyindustries.com/commercial-food-scraps-compost/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caclimateactioncorps.org/host-partners" TargetMode="External"/><Relationship Id="rId4" Type="http://schemas.openxmlformats.org/officeDocument/2006/relationships/hyperlink" Target="http://www.altamonteab.org/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7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clpccd.org/policies/files/docs/BP3580.pdf" TargetMode="External"/><Relationship Id="rId4" Type="http://schemas.openxmlformats.org/officeDocument/2006/relationships/hyperlink" Target="https://clpccd.org/policies/files/docs/AP3580.pdf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hyperlink" Target="https://www.c2es.org/content/short-lived-climate-pollutants/" TargetMode="External"/><Relationship Id="rId11" Type="http://schemas.openxmlformats.org/officeDocument/2006/relationships/hyperlink" Target="https://calrecycle.ca.gov/organics/slcp/" TargetMode="External"/><Relationship Id="rId10" Type="http://schemas.openxmlformats.org/officeDocument/2006/relationships/hyperlink" Target="https://www.ccacoalition.org/en/resources/primer-short-lived-climate-pollutants" TargetMode="External"/><Relationship Id="rId9" Type="http://schemas.openxmlformats.org/officeDocument/2006/relationships/hyperlink" Target="https://www.ccacoalition.org/short-lived-climate-pollutants/hydrofluorocarbons-hfcs" TargetMode="External"/><Relationship Id="rId5" Type="http://schemas.openxmlformats.org/officeDocument/2006/relationships/hyperlink" Target="https://www.ccacoalition.org/content/short-lived-climate-pollutants" TargetMode="External"/><Relationship Id="rId6" Type="http://schemas.openxmlformats.org/officeDocument/2006/relationships/hyperlink" Target="https://www.ccacoalition.org/short-lived-climate-pollutants/black-carbon" TargetMode="External"/><Relationship Id="rId7" Type="http://schemas.openxmlformats.org/officeDocument/2006/relationships/hyperlink" Target="https://www.ccacoalition.org/short-lived-climate-pollutants/methane" TargetMode="External"/><Relationship Id="rId8" Type="http://schemas.openxmlformats.org/officeDocument/2006/relationships/hyperlink" Target="https://www.ccacoalition.org/short-lived-climate-pollutants/tropospheric-ozon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recyclingrulesac.org/state-law-effective-january-2022/" TargetMode="External"/><Relationship Id="rId4" Type="http://schemas.openxmlformats.org/officeDocument/2006/relationships/hyperlink" Target="https://www.stopwaste.org/Rules" TargetMode="External"/><Relationship Id="rId5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epa.gov/ghgemissions" TargetMode="External"/><Relationship Id="rId4" Type="http://schemas.openxmlformats.org/officeDocument/2006/relationships/hyperlink" Target="https://www.epa.gov/lmop/basic-information-about-landfill-gas" TargetMode="External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1576800" y="1085400"/>
            <a:ext cx="5125200" cy="23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Corbel"/>
              <a:buNone/>
            </a:pPr>
            <a:r>
              <a:rPr lang="en-US" sz="3120"/>
              <a:t>Sustainability Projects Update</a:t>
            </a:r>
            <a:endParaRPr sz="312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Corbel"/>
              <a:buNone/>
            </a:pPr>
            <a:r>
              <a:rPr lang="en-US" sz="3220"/>
              <a:t>Zero Waste Initiative Implementation Pilot Project </a:t>
            </a:r>
            <a:endParaRPr sz="322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Corbel"/>
              <a:buNone/>
            </a:pPr>
            <a:r>
              <a:rPr lang="en-US" sz="3220"/>
              <a:t>LPC Academic Senate Meeting</a:t>
            </a:r>
            <a:endParaRPr sz="3220"/>
          </a:p>
        </p:txBody>
      </p:sp>
      <p:sp>
        <p:nvSpPr>
          <p:cNvPr id="93" name="Google Shape;93;p1"/>
          <p:cNvSpPr txBox="1"/>
          <p:nvPr>
            <p:ph idx="1" type="subTitle"/>
          </p:nvPr>
        </p:nvSpPr>
        <p:spPr>
          <a:xfrm>
            <a:off x="1668275" y="3545900"/>
            <a:ext cx="4987200" cy="13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Dr. Matt Kritscher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CLPCCD Sustainability Projects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April 23, 2025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7500" y="0"/>
            <a:ext cx="4143200" cy="11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43da0f4aae_0_45"/>
          <p:cNvSpPr txBox="1"/>
          <p:nvPr>
            <p:ph type="title"/>
          </p:nvPr>
        </p:nvSpPr>
        <p:spPr>
          <a:xfrm>
            <a:off x="1410026" y="276087"/>
            <a:ext cx="9372000" cy="11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0000"/>
                </a:solidFill>
              </a:rPr>
              <a:t>Three Streams Waste Sorting - Color Coded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0B050"/>
                </a:solidFill>
              </a:rPr>
              <a:t>Composting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b="1" lang="en-US">
                <a:solidFill>
                  <a:srgbClr val="0000FF"/>
                </a:solidFill>
              </a:rPr>
              <a:t>Recycling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b="1" lang="en-US">
                <a:solidFill>
                  <a:srgbClr val="666666"/>
                </a:solidFill>
              </a:rPr>
              <a:t>Landfill</a:t>
            </a:r>
            <a:r>
              <a:rPr lang="en-US">
                <a:solidFill>
                  <a:srgbClr val="FF0000"/>
                </a:solidFill>
              </a:rPr>
              <a:t> Stations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7" name="Google Shape;167;g343da0f4aae_0_45"/>
          <p:cNvSpPr txBox="1"/>
          <p:nvPr>
            <p:ph idx="1" type="body"/>
          </p:nvPr>
        </p:nvSpPr>
        <p:spPr>
          <a:xfrm>
            <a:off x="319225" y="1987200"/>
            <a:ext cx="3919200" cy="24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b="1" lang="en-US" sz="2500">
                <a:solidFill>
                  <a:srgbClr val="00FF00"/>
                </a:solidFill>
              </a:rPr>
              <a:t>Green = Compost/Organics</a:t>
            </a:r>
            <a:endParaRPr b="1" sz="25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0000FF"/>
                </a:solidFill>
              </a:rPr>
              <a:t>Blue - Mixed Recycling</a:t>
            </a:r>
            <a:endParaRPr sz="24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b="1" lang="en-US" sz="2400">
                <a:solidFill>
                  <a:srgbClr val="666666"/>
                </a:solidFill>
              </a:rPr>
              <a:t>Grey - Landfill</a:t>
            </a:r>
            <a:endParaRPr b="1" sz="2400">
              <a:solidFill>
                <a:srgbClr val="666666"/>
              </a:solidFill>
            </a:endParaRPr>
          </a:p>
        </p:txBody>
      </p:sp>
      <p:pic>
        <p:nvPicPr>
          <p:cNvPr id="168" name="Google Shape;168;g343da0f4aae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1437" y="2092925"/>
            <a:ext cx="3286275" cy="434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43da0f4aae_0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1950" y="1772925"/>
            <a:ext cx="3609175" cy="360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43da0f4aae_0_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225" y="4200000"/>
            <a:ext cx="4147196" cy="241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3da0f4aae_0_52"/>
          <p:cNvSpPr txBox="1"/>
          <p:nvPr>
            <p:ph type="title"/>
          </p:nvPr>
        </p:nvSpPr>
        <p:spPr>
          <a:xfrm>
            <a:off x="291600" y="378000"/>
            <a:ext cx="5923200" cy="141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2941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Multilingual Color Coded Signage &amp; 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941"/>
              <a:buNone/>
            </a:pPr>
            <a:r>
              <a:rPr lang="en-US">
                <a:solidFill>
                  <a:srgbClr val="FF0000"/>
                </a:solidFill>
              </a:rPr>
              <a:t>Item Pictures for Sorting Support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7" name="Google Shape;177;g343da0f4aae_0_52"/>
          <p:cNvSpPr txBox="1"/>
          <p:nvPr>
            <p:ph idx="1" type="body"/>
          </p:nvPr>
        </p:nvSpPr>
        <p:spPr>
          <a:xfrm>
            <a:off x="896400" y="2160000"/>
            <a:ext cx="4341600" cy="4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Leveraging Free Resources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through Alameda County’s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StopWaste.org</a:t>
            </a:r>
            <a:r>
              <a:rPr lang="en-US"/>
              <a:t> (Chabot),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Livermore Sanitation</a:t>
            </a:r>
            <a:r>
              <a:rPr lang="en-US"/>
              <a:t> (LPC) and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Amador Valley Industries</a:t>
            </a:r>
            <a:r>
              <a:rPr lang="en-US"/>
              <a:t> (Dublin):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Signage templates &amp; stickers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$500 Bin Grants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In-person Training &amp; Videos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Consultation services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8" name="Google Shape;178;g343da0f4aae_0_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6000" y="313200"/>
            <a:ext cx="4686026" cy="6058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343da0f4aae_0_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80600" y="3229200"/>
            <a:ext cx="2567100" cy="25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343da0f4aae_0_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51900" y="1404000"/>
            <a:ext cx="2114700" cy="21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343da0f4aae_0_5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28600" y="1617750"/>
            <a:ext cx="1687200" cy="16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43da0f4aae_0_5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14800" y="3429000"/>
            <a:ext cx="1935900" cy="193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3da0f4aae_0_65"/>
          <p:cNvSpPr txBox="1"/>
          <p:nvPr>
            <p:ph type="title"/>
          </p:nvPr>
        </p:nvSpPr>
        <p:spPr>
          <a:xfrm>
            <a:off x="243625" y="226800"/>
            <a:ext cx="106650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941"/>
              <a:buNone/>
            </a:pPr>
            <a:r>
              <a:rPr lang="en-US"/>
              <a:t>Compost Collection Services Established 3.26.25 at campuses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941"/>
              <a:buNone/>
            </a:pPr>
            <a:r>
              <a:rPr lang="en-US"/>
              <a:t>Thank you M&amp;O and  Custodial Services!</a:t>
            </a:r>
            <a:endParaRPr/>
          </a:p>
        </p:txBody>
      </p:sp>
      <p:sp>
        <p:nvSpPr>
          <p:cNvPr id="189" name="Google Shape;189;g343da0f4aae_0_65"/>
          <p:cNvSpPr txBox="1"/>
          <p:nvPr>
            <p:ph idx="1" type="body"/>
          </p:nvPr>
        </p:nvSpPr>
        <p:spPr>
          <a:xfrm>
            <a:off x="1410027" y="1566001"/>
            <a:ext cx="9372000" cy="46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90" name="Google Shape;190;g343da0f4aae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624988"/>
            <a:ext cx="11430000" cy="5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343da0f4aae_0_65"/>
          <p:cNvSpPr txBox="1"/>
          <p:nvPr/>
        </p:nvSpPr>
        <p:spPr>
          <a:xfrm>
            <a:off x="2131225" y="3099600"/>
            <a:ext cx="865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Under state and local law, all sites must have compost and recycling service.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43da0f4aae_0_75"/>
          <p:cNvSpPr txBox="1"/>
          <p:nvPr>
            <p:ph type="title"/>
          </p:nvPr>
        </p:nvSpPr>
        <p:spPr>
          <a:xfrm>
            <a:off x="1410026" y="276087"/>
            <a:ext cx="9372000" cy="11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Three Streams</a:t>
            </a:r>
            <a:endParaRPr/>
          </a:p>
        </p:txBody>
      </p:sp>
      <p:sp>
        <p:nvSpPr>
          <p:cNvPr id="198" name="Google Shape;198;g343da0f4aae_0_75"/>
          <p:cNvSpPr txBox="1"/>
          <p:nvPr>
            <p:ph idx="1" type="body"/>
          </p:nvPr>
        </p:nvSpPr>
        <p:spPr>
          <a:xfrm>
            <a:off x="1410027" y="1566001"/>
            <a:ext cx="9372000" cy="46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99" name="Google Shape;199;g343da0f4aae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852488"/>
            <a:ext cx="11430000" cy="51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343da0f4aae_0_75"/>
          <p:cNvSpPr txBox="1"/>
          <p:nvPr/>
        </p:nvSpPr>
        <p:spPr>
          <a:xfrm>
            <a:off x="1220400" y="108000"/>
            <a:ext cx="8758800" cy="5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sng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Three Stream Sorting for Triple Bottom Line Outcomes</a:t>
            </a:r>
            <a:endParaRPr b="1" i="0" sz="2400" u="sng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43da0f4aae_0_89"/>
          <p:cNvSpPr txBox="1"/>
          <p:nvPr>
            <p:ph type="title"/>
          </p:nvPr>
        </p:nvSpPr>
        <p:spPr>
          <a:xfrm>
            <a:off x="572400" y="276075"/>
            <a:ext cx="10209600" cy="11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Zero Waste Initiative Resource Development Activities</a:t>
            </a:r>
            <a:endParaRPr/>
          </a:p>
        </p:txBody>
      </p:sp>
      <p:sp>
        <p:nvSpPr>
          <p:cNvPr id="207" name="Google Shape;207;g343da0f4aae_0_89"/>
          <p:cNvSpPr txBox="1"/>
          <p:nvPr>
            <p:ph idx="1" type="body"/>
          </p:nvPr>
        </p:nvSpPr>
        <p:spPr>
          <a:xfrm>
            <a:off x="1410027" y="1566001"/>
            <a:ext cx="9372000" cy="46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Times New Roman"/>
              <a:buChar char="➢"/>
            </a:pPr>
            <a:r>
              <a:rPr b="1" lang="en-US">
                <a:solidFill>
                  <a:srgbClr val="00B05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Submitted </a:t>
            </a:r>
            <a:r>
              <a:rPr b="1" lang="en-US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California Climate Fellows Host Partners Application</a:t>
            </a:r>
            <a:r>
              <a:rPr b="1" lang="en-US">
                <a:solidFill>
                  <a:srgbClr val="00B05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>
              <a:solidFill>
                <a:srgbClr val="00B05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Times New Roman"/>
              <a:buChar char="○"/>
            </a:pPr>
            <a:r>
              <a:rPr b="1" lang="en-US">
                <a:solidFill>
                  <a:srgbClr val="00B05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Applied for 3 Fellows - Integrated team with one for each site (Chabot, DO, LPC)</a:t>
            </a:r>
            <a:endParaRPr b="1">
              <a:solidFill>
                <a:srgbClr val="00B05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Times New Roman"/>
              <a:buChar char="○"/>
            </a:pPr>
            <a:r>
              <a:rPr b="1" lang="en-US">
                <a:solidFill>
                  <a:srgbClr val="00B05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$40,000 stipends/education awards paid through grant</a:t>
            </a:r>
            <a:endParaRPr b="1">
              <a:solidFill>
                <a:srgbClr val="00B05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Times New Roman"/>
              <a:buChar char="○"/>
            </a:pPr>
            <a:r>
              <a:rPr b="1" lang="en-US">
                <a:solidFill>
                  <a:srgbClr val="00B05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Conditionally Approved! Board Agenda Item Request for May 20th </a:t>
            </a:r>
            <a:endParaRPr b="1">
              <a:solidFill>
                <a:srgbClr val="00B05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Times New Roman"/>
              <a:buChar char="➢"/>
            </a:pPr>
            <a:r>
              <a:rPr b="1" lang="en-US">
                <a:solidFill>
                  <a:srgbClr val="00B05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Submitted </a:t>
            </a:r>
            <a:r>
              <a:rPr b="1" lang="en-US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Altamont Education Foundation Project Grant Applications</a:t>
            </a:r>
            <a:endParaRPr b="1">
              <a:solidFill>
                <a:srgbClr val="00B05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Times New Roman"/>
              <a:buChar char="○"/>
            </a:pPr>
            <a:r>
              <a:rPr b="1" lang="en-US">
                <a:solidFill>
                  <a:srgbClr val="00B05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Requested $40,000 for Chabot and $40,000 for LPC = $80,000 total request</a:t>
            </a:r>
            <a:endParaRPr b="1">
              <a:solidFill>
                <a:srgbClr val="00B05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Times New Roman"/>
              <a:buChar char="○"/>
            </a:pPr>
            <a:r>
              <a:rPr b="1" lang="en-US">
                <a:solidFill>
                  <a:srgbClr val="00B05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Response by May 1, 2025 </a:t>
            </a:r>
            <a:endParaRPr sz="3200"/>
          </a:p>
        </p:txBody>
      </p:sp>
      <p:pic>
        <p:nvPicPr>
          <p:cNvPr id="208" name="Google Shape;208;g343da0f4aae_0_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78607" y="4398150"/>
            <a:ext cx="2942200" cy="22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343da0f4aae_0_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4806" y="4453350"/>
            <a:ext cx="2169762" cy="21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43da0f4aae_0_8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19700" y="4785450"/>
            <a:ext cx="2387144" cy="140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3da0f4aae_0_83"/>
          <p:cNvSpPr txBox="1"/>
          <p:nvPr>
            <p:ph type="ctrTitle"/>
          </p:nvPr>
        </p:nvSpPr>
        <p:spPr>
          <a:xfrm>
            <a:off x="1678500" y="1481696"/>
            <a:ext cx="4678500" cy="38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Questions?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Feedback?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What Will You Do To Support Our Zero Waste Goals?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Thank you!</a:t>
            </a:r>
            <a:endParaRPr/>
          </a:p>
        </p:txBody>
      </p:sp>
      <p:pic>
        <p:nvPicPr>
          <p:cNvPr id="217" name="Google Shape;217;g343da0f4aae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7000" y="-5"/>
            <a:ext cx="4356575" cy="1174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title"/>
          </p:nvPr>
        </p:nvSpPr>
        <p:spPr>
          <a:xfrm>
            <a:off x="1410026" y="276087"/>
            <a:ext cx="9372000" cy="11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orbel"/>
              <a:buNone/>
            </a:pPr>
            <a:r>
              <a:rPr lang="en-US"/>
              <a:t>CLPCCD Zero Waste Initiative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orbel"/>
              <a:buNone/>
            </a:pPr>
            <a:r>
              <a:rPr lang="en-US"/>
              <a:t>Circular Economy and Climate Action Connections</a:t>
            </a:r>
            <a:endParaRPr/>
          </a:p>
        </p:txBody>
      </p:sp>
      <p:sp>
        <p:nvSpPr>
          <p:cNvPr id="101" name="Google Shape;101;p2"/>
          <p:cNvSpPr txBox="1"/>
          <p:nvPr>
            <p:ph idx="1" type="body"/>
          </p:nvPr>
        </p:nvSpPr>
        <p:spPr>
          <a:xfrm>
            <a:off x="54000" y="1459650"/>
            <a:ext cx="6760800" cy="51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Sustainability &amp; Climate Action Performance Areas Are Aligned with </a:t>
            </a:r>
            <a:r>
              <a:rPr b="1" lang="en-US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CCC BOG, CLPCCD BP’s and AP’s and College Climate Action Plans </a:t>
            </a:r>
            <a:r>
              <a:rPr lang="en-US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b="1" lang="en-US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 a Circular Economy:</a:t>
            </a:r>
            <a:endParaRPr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3040" lvl="2" marL="6762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Conservation and Renewable Energy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3040" lvl="2" marL="6762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Climate/GHG Emissions Reduction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3040" lvl="2" marL="6762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Transportation Emissions Reduction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3040" lvl="2" marL="6762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Conservation and Recycling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3040" lvl="2" marL="6762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Waste, Recycling and Compost (Organics)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3040" lvl="2" marL="6762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Green Building Design &amp; Construction (LEED/GBC)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3040" lvl="2" marL="6762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Business/Procurement Practices &amp; Policies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3040" lvl="2" marL="6762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Academic Curriculum and Instruction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3040" lvl="2" marL="6762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Communication, Outreach and Engagement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3040" lvl="2" marL="6762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▪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Environmental and Social Justice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3040" lvl="2" marL="6762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▪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Sustainable Grounds Management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3040" lvl="2" marL="6762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Board Policy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Administrative Procedures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5884" lvl="0" marL="210184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900"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53075" y="5053203"/>
            <a:ext cx="16192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56950" y="1524450"/>
            <a:ext cx="5535050" cy="3237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343da0f4aae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925" y="540275"/>
            <a:ext cx="5780275" cy="577744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343da0f4aae_0_19"/>
          <p:cNvSpPr txBox="1"/>
          <p:nvPr/>
        </p:nvSpPr>
        <p:spPr>
          <a:xfrm>
            <a:off x="6415200" y="5702125"/>
            <a:ext cx="535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343da0f4aae_0_19"/>
          <p:cNvSpPr txBox="1"/>
          <p:nvPr/>
        </p:nvSpPr>
        <p:spPr>
          <a:xfrm>
            <a:off x="6312600" y="4071600"/>
            <a:ext cx="5562000" cy="1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SLCP Resources:</a:t>
            </a:r>
            <a:endParaRPr b="1"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https://www.c2es.org/content/short-lived-climate-pollutants/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-US" sz="1400" u="sng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https://www.ccacoalition.org/content/short-lived-climate-pollutants</a:t>
            </a: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2" name="Google Shape;112;g343da0f4aae_0_19"/>
          <p:cNvSpPr txBox="1"/>
          <p:nvPr/>
        </p:nvSpPr>
        <p:spPr>
          <a:xfrm>
            <a:off x="6361200" y="540275"/>
            <a:ext cx="5270400" cy="29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SLCP Climate Imperative:</a:t>
            </a:r>
            <a:endParaRPr b="1" i="0" sz="27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-US" sz="1850" u="none" cap="none" strike="noStrike">
                <a:solidFill>
                  <a:srgbClr val="30333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short-lived climate pollutants </a:t>
            </a:r>
            <a:r>
              <a:rPr b="0" i="0" lang="en-US" sz="1850" u="none" cap="none" strike="noStrike">
                <a:solidFill>
                  <a:schemeClr val="accent2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black carbon</a:t>
            </a:r>
            <a:r>
              <a:rPr b="0" i="0" lang="en-US" sz="1850" u="none" cap="none" strike="noStrike">
                <a:solidFill>
                  <a:srgbClr val="30333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0" i="0" lang="en-US" sz="1850" u="none" cap="none" strike="noStrike">
                <a:solidFill>
                  <a:schemeClr val="accent2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methane</a:t>
            </a:r>
            <a:r>
              <a:rPr b="0" i="0" lang="en-US" sz="1850" u="none" cap="none" strike="noStrike">
                <a:solidFill>
                  <a:srgbClr val="30333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0" i="0" lang="en-US" sz="1850" u="none" cap="none" strike="noStrike">
                <a:solidFill>
                  <a:schemeClr val="accent2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tropospheric ozone</a:t>
            </a:r>
            <a:r>
              <a:rPr b="0" i="0" lang="en-US" sz="1850" u="none" cap="none" strike="noStrike">
                <a:solidFill>
                  <a:srgbClr val="30333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b="0" i="0" lang="en-US" sz="1850" u="none" cap="none" strike="noStrike">
                <a:solidFill>
                  <a:schemeClr val="accent2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hydrofluorocarbons</a:t>
            </a:r>
            <a:r>
              <a:rPr b="0" i="0" lang="en-US" sz="1850" u="none" cap="none" strike="noStrike">
                <a:solidFill>
                  <a:srgbClr val="30333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(HFCs) are the most important contributors to anthropogenic global warming after carbon dioxide, responsible for </a:t>
            </a:r>
            <a:r>
              <a:rPr b="0" i="0" lang="en-US" sz="1850" u="none" cap="none" strike="noStrike">
                <a:solidFill>
                  <a:schemeClr val="accent2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up to 45%</a:t>
            </a:r>
            <a:r>
              <a:rPr b="0" i="0" lang="en-US" sz="1850" u="none" cap="none" strike="noStrike">
                <a:solidFill>
                  <a:srgbClr val="30333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of current global warming. </a:t>
            </a:r>
            <a:endParaRPr b="0" i="0" sz="25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3" name="Google Shape;113;g343da0f4aae_0_19"/>
          <p:cNvSpPr txBox="1"/>
          <p:nvPr/>
        </p:nvSpPr>
        <p:spPr>
          <a:xfrm>
            <a:off x="6361200" y="5117125"/>
            <a:ext cx="5157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CalRecycle: </a:t>
            </a:r>
            <a:r>
              <a:rPr b="0" i="0" lang="en-US" sz="22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11"/>
              </a:rPr>
              <a:t>https://calrecycle.ca.gov/organics/slcp/</a:t>
            </a:r>
            <a:r>
              <a:rPr b="0" i="0" lang="en-US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c1f7706ea_0_2"/>
          <p:cNvSpPr txBox="1"/>
          <p:nvPr/>
        </p:nvSpPr>
        <p:spPr>
          <a:xfrm>
            <a:off x="6415200" y="5702125"/>
            <a:ext cx="535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34c1f7706ea_0_2"/>
          <p:cNvSpPr txBox="1"/>
          <p:nvPr/>
        </p:nvSpPr>
        <p:spPr>
          <a:xfrm>
            <a:off x="727650" y="394350"/>
            <a:ext cx="10736700" cy="6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2300" u="none" cap="none" strike="noStrike">
                <a:solidFill>
                  <a:srgbClr val="3B3A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California’s Short-Lived Climate Pollutant Reduction Strategy</a:t>
            </a:r>
            <a:endParaRPr b="1" i="0" sz="2300" u="none" cap="none" strike="noStrike">
              <a:solidFill>
                <a:srgbClr val="3B3A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3B3A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2100" u="none" cap="none" strike="noStrike">
                <a:solidFill>
                  <a:srgbClr val="3B3A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Fight Climate Change by Recycling Organic Waste</a:t>
            </a:r>
            <a:endParaRPr b="1" i="0" sz="2100" u="none" cap="none" strike="noStrike">
              <a:solidFill>
                <a:srgbClr val="3B3A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-US" sz="1700" u="none" cap="none" strike="noStrike">
                <a:solidFill>
                  <a:srgbClr val="3B3A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 reduce methane pollution and other short-lived climate pollutants, California passed SB 1383 (Lara, 2016).</a:t>
            </a:r>
            <a:br>
              <a:rPr b="0" i="0" lang="en-US" sz="1700" u="none" cap="none" strike="noStrike">
                <a:solidFill>
                  <a:srgbClr val="3B3A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1700" u="none" cap="none" strike="noStrike">
                <a:solidFill>
                  <a:srgbClr val="3B3A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law set targets for 2025:</a:t>
            </a:r>
            <a:endParaRPr b="0" i="0" sz="1700" u="none" cap="none" strike="noStrike">
              <a:solidFill>
                <a:srgbClr val="3B3A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B3A48"/>
              </a:buClr>
              <a:buSzPts val="1700"/>
              <a:buFont typeface="Roboto"/>
              <a:buChar char="●"/>
            </a:pPr>
            <a:r>
              <a:rPr b="0" i="0" lang="en-US" sz="1700" u="none" cap="none" strike="noStrike">
                <a:solidFill>
                  <a:srgbClr val="3B3A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75% less organic waste sent to landfills.</a:t>
            </a:r>
            <a:endParaRPr b="0" i="0" sz="1700" u="none" cap="none" strike="noStrike">
              <a:solidFill>
                <a:srgbClr val="3B3A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B3A48"/>
              </a:buClr>
              <a:buSzPts val="1700"/>
              <a:buFont typeface="Roboto"/>
              <a:buChar char="●"/>
            </a:pPr>
            <a:r>
              <a:rPr b="0" i="0" lang="en-US" sz="1700" u="none" cap="none" strike="noStrike">
                <a:solidFill>
                  <a:srgbClr val="3B3A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20% of unsold, still-edible food sent to food recovery organizations.</a:t>
            </a:r>
            <a:endParaRPr b="0" i="0" sz="1700" u="none" cap="none" strike="noStrike">
              <a:solidFill>
                <a:srgbClr val="3B3A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3B3A48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Organics like food scraps, yard trimmings, paper, and cardboard make up half of what Californians dump in landfills</a:t>
            </a:r>
            <a:endParaRPr b="1" i="0" sz="2100" u="none" cap="none" strike="noStrike">
              <a:solidFill>
                <a:srgbClr val="3B3A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2100" u="none" cap="none" strike="noStrike">
                <a:solidFill>
                  <a:srgbClr val="3B3A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Landfills Are Third Largest Source of Methane in California</a:t>
            </a:r>
            <a:endParaRPr b="1" i="0" sz="2100" u="none" cap="none" strike="noStrike">
              <a:solidFill>
                <a:srgbClr val="3B3A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-US" sz="1700" u="none" cap="none" strike="noStrike">
                <a:solidFill>
                  <a:srgbClr val="3B3A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Organic waste in landfills emits:</a:t>
            </a:r>
            <a:endParaRPr b="0" i="0" sz="1700" u="none" cap="none" strike="noStrike">
              <a:solidFill>
                <a:srgbClr val="3B3A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B3A48"/>
              </a:buClr>
              <a:buSzPts val="1700"/>
              <a:buFont typeface="Roboto"/>
              <a:buChar char="●"/>
            </a:pPr>
            <a:r>
              <a:rPr b="0" i="0" lang="en-US" sz="1700" u="none" cap="none" strike="noStrike">
                <a:solidFill>
                  <a:srgbClr val="3B3A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20% of the state’s methane, a climate super pollutant that heats 84 times more than carbon dioxide.</a:t>
            </a:r>
            <a:endParaRPr b="0" i="0" sz="1700" u="none" cap="none" strike="noStrike">
              <a:solidFill>
                <a:srgbClr val="3B3A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B3A48"/>
              </a:buClr>
              <a:buSzPts val="1700"/>
              <a:buFont typeface="Roboto"/>
              <a:buChar char="●"/>
            </a:pPr>
            <a:r>
              <a:rPr b="0" i="0" lang="en-US" sz="1700" u="none" cap="none" strike="noStrike">
                <a:solidFill>
                  <a:srgbClr val="3B3A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Air pollutants like PM 2.5, which contributes to health conditions like asthma.</a:t>
            </a:r>
            <a:endParaRPr b="0" i="0" sz="1700" u="none" cap="none" strike="noStrike">
              <a:solidFill>
                <a:srgbClr val="3B3A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3B3A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Cutting short-lived climate pollutants can have the fastest impact on the climate</a:t>
            </a:r>
            <a:endParaRPr b="1" i="0" sz="2100" u="none" cap="none" strike="noStrike">
              <a:solidFill>
                <a:srgbClr val="3B3A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B3A4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1" name="Google Shape;121;g34c1f7706ea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9825" y="251025"/>
            <a:ext cx="2254150" cy="13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343da0f4aae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97200"/>
            <a:ext cx="11887200" cy="4805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3da0f4aae_0_26"/>
          <p:cNvSpPr txBox="1"/>
          <p:nvPr>
            <p:ph type="title"/>
          </p:nvPr>
        </p:nvSpPr>
        <p:spPr>
          <a:xfrm>
            <a:off x="1006800" y="382500"/>
            <a:ext cx="10178400" cy="11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Composting Requirements set in State and County Law</a:t>
            </a:r>
            <a:endParaRPr/>
          </a:p>
        </p:txBody>
      </p:sp>
      <p:sp>
        <p:nvSpPr>
          <p:cNvPr id="134" name="Google Shape;134;g343da0f4aae_0_26"/>
          <p:cNvSpPr txBox="1"/>
          <p:nvPr>
            <p:ph idx="1" type="body"/>
          </p:nvPr>
        </p:nvSpPr>
        <p:spPr>
          <a:xfrm>
            <a:off x="1410027" y="1566001"/>
            <a:ext cx="9372000" cy="46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State of California (</a:t>
            </a:r>
            <a:r>
              <a:rPr lang="en-US" sz="28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SB 1383</a:t>
            </a:r>
            <a:r>
              <a:rPr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and Alameda County </a:t>
            </a:r>
            <a:r>
              <a:rPr lang="en-US" sz="28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local ordinance</a:t>
            </a:r>
            <a:r>
              <a:rPr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require businesses, schools and government organizations in Alameda County to separate </a:t>
            </a:r>
            <a:r>
              <a:rPr b="1"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Recyclables</a:t>
            </a:r>
            <a:r>
              <a:rPr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lang="en-US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Organics</a:t>
            </a:r>
            <a:r>
              <a:rPr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garbage. Enforcement activities began January 1, 2024. </a:t>
            </a:r>
            <a:endParaRPr sz="3800"/>
          </a:p>
        </p:txBody>
      </p:sp>
      <p:pic>
        <p:nvPicPr>
          <p:cNvPr id="135" name="Google Shape;135;g343da0f4aae_0_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4525" y="4203750"/>
            <a:ext cx="257175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3da0f4aae_0_39"/>
          <p:cNvSpPr txBox="1"/>
          <p:nvPr>
            <p:ph type="title"/>
          </p:nvPr>
        </p:nvSpPr>
        <p:spPr>
          <a:xfrm>
            <a:off x="1539625" y="265279"/>
            <a:ext cx="9372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0000"/>
                </a:solidFill>
              </a:rPr>
              <a:t>Turning the Waste Ratios </a:t>
            </a:r>
            <a:r>
              <a:rPr lang="en-US">
                <a:solidFill>
                  <a:srgbClr val="666666"/>
                </a:solidFill>
              </a:rPr>
              <a:t>Upside</a:t>
            </a:r>
            <a:r>
              <a:rPr lang="en-US"/>
              <a:t>-</a:t>
            </a:r>
            <a:r>
              <a:rPr b="1" lang="en-US">
                <a:solidFill>
                  <a:srgbClr val="00B050"/>
                </a:solidFill>
              </a:rPr>
              <a:t>Down</a:t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142" name="Google Shape;142;g343da0f4aae_0_39"/>
          <p:cNvSpPr txBox="1"/>
          <p:nvPr>
            <p:ph idx="1" type="body"/>
          </p:nvPr>
        </p:nvSpPr>
        <p:spPr>
          <a:xfrm>
            <a:off x="162000" y="1350000"/>
            <a:ext cx="7020000" cy="50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Times New Roman"/>
              <a:buChar char="•"/>
            </a:pPr>
            <a:r>
              <a:rPr lang="en-US" sz="2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R’s: Refuse, Reduce, Reuse/Restore, </a:t>
            </a:r>
            <a:r>
              <a:rPr b="1" lang="en-US" sz="2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Recycle</a:t>
            </a:r>
            <a:r>
              <a:rPr lang="en-US" sz="2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-US" sz="2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Rot</a:t>
            </a:r>
            <a:endParaRPr b="1" sz="23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796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Times New Roman"/>
              <a:buChar char="•"/>
            </a:pPr>
            <a:r>
              <a:rPr b="1" lang="en-US" sz="2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</a:t>
            </a:r>
            <a:r>
              <a:rPr lang="en-US" sz="2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discarded materials at our campuses and district offices are </a:t>
            </a:r>
            <a:r>
              <a:rPr b="1" lang="en-US" sz="2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recyclable</a:t>
            </a:r>
            <a:r>
              <a:rPr lang="en-US" sz="2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b="1" lang="en-US" sz="2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compostable</a:t>
            </a:r>
            <a:endParaRPr b="1" sz="23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796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Times New Roman"/>
              <a:buChar char="•"/>
            </a:pPr>
            <a:r>
              <a:rPr lang="en-US" sz="2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Ratios should be 75-90% </a:t>
            </a:r>
            <a:r>
              <a:rPr b="1" lang="en-US" sz="2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composting</a:t>
            </a:r>
            <a:r>
              <a:rPr lang="en-US" sz="2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lang="en-US" sz="2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recycling</a:t>
            </a:r>
            <a:r>
              <a:rPr lang="en-US" sz="2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first, 10-25% </a:t>
            </a:r>
            <a:r>
              <a:rPr b="1" lang="en-US" sz="23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landfill</a:t>
            </a:r>
            <a:r>
              <a:rPr lang="en-US" sz="2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most</a:t>
            </a:r>
            <a:endParaRPr sz="23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796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Times New Roman"/>
              <a:buChar char="•"/>
            </a:pPr>
            <a:r>
              <a:rPr b="1" lang="en-US" sz="2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Recycling</a:t>
            </a:r>
            <a:r>
              <a:rPr lang="en-US" sz="2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lang="en-US" sz="2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composting</a:t>
            </a:r>
            <a:r>
              <a:rPr lang="en-US" sz="2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help our environment by conserving impacted natural resources and reducing energy use, pollution, and </a:t>
            </a:r>
            <a:r>
              <a:rPr lang="en-US" sz="2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Greenhouse Gas (GHG’s)</a:t>
            </a:r>
            <a:r>
              <a:rPr lang="en-US" sz="2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emissions </a:t>
            </a:r>
            <a:endParaRPr sz="23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79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Times New Roman"/>
              <a:buChar char="•"/>
            </a:pPr>
            <a:r>
              <a:rPr b="1" lang="en-US" sz="2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Food waste</a:t>
            </a:r>
            <a:r>
              <a:rPr lang="en-US" sz="2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is sent to the </a:t>
            </a:r>
            <a:r>
              <a:rPr b="1" lang="en-US" sz="23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landfill</a:t>
            </a:r>
            <a:r>
              <a:rPr lang="en-US" sz="2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produces </a:t>
            </a:r>
            <a:r>
              <a:rPr lang="en-US" sz="23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Methane gas</a:t>
            </a:r>
            <a:r>
              <a:rPr lang="en-US" sz="2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produces over 20-80 times the greenhouse gases as Co2 depending on the timeframe </a:t>
            </a:r>
            <a:endParaRPr sz="2300"/>
          </a:p>
        </p:txBody>
      </p:sp>
      <p:pic>
        <p:nvPicPr>
          <p:cNvPr id="143" name="Google Shape;143;g343da0f4aae_0_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79200" y="1683600"/>
            <a:ext cx="4321200" cy="43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/>
          <p:nvPr>
            <p:ph type="title"/>
          </p:nvPr>
        </p:nvSpPr>
        <p:spPr>
          <a:xfrm>
            <a:off x="1641600" y="2057400"/>
            <a:ext cx="7203600" cy="38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Zero Waste Initiative Implementation</a:t>
            </a:r>
            <a:endParaRPr sz="3200">
              <a:solidFill>
                <a:srgbClr val="4D3E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6504" lvl="0" marL="3429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Integrating Organics into Three Stream Waste Sorting, Collection and Processing</a:t>
            </a:r>
            <a:endParaRPr sz="2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6504" lvl="0" marL="3429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Improving waste bin color coding consistency and signage, outreach, district/campus community engagement, and compost-climate education</a:t>
            </a:r>
            <a:endParaRPr sz="2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6502" lvl="0" marL="3429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Pilot Project Phase I: Campus Student Center Kitchens &gt; Cafeterias &gt; Markets &gt; Resource Centers</a:t>
            </a:r>
            <a:endParaRPr sz="2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6502" lvl="0" marL="3429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II: </a:t>
            </a:r>
            <a:r>
              <a:rPr lang="en-US" sz="211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Bathrooms, </a:t>
            </a:r>
            <a:r>
              <a:rPr lang="en-US" sz="2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Breakrooms, Additional Resource Areas</a:t>
            </a:r>
            <a:endParaRPr sz="2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6502" lvl="0" marL="3429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III: </a:t>
            </a:r>
            <a:r>
              <a:rPr lang="en-US" sz="211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Meeting Rooms, </a:t>
            </a:r>
            <a:r>
              <a:rPr lang="en-US" sz="2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Campus Events, Rental Groups</a:t>
            </a:r>
            <a:endParaRPr sz="2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6350" y="22800"/>
            <a:ext cx="4146000" cy="11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75" y="22800"/>
            <a:ext cx="3704375" cy="11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6000" y="-12950"/>
            <a:ext cx="4146000" cy="12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3da0f4aae_0_3"/>
          <p:cNvSpPr txBox="1"/>
          <p:nvPr>
            <p:ph type="title"/>
          </p:nvPr>
        </p:nvSpPr>
        <p:spPr>
          <a:xfrm>
            <a:off x="839400" y="222075"/>
            <a:ext cx="5523300" cy="11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FF9900"/>
                </a:solidFill>
              </a:rPr>
              <a:t>Zero Waste Initiative Performance Goals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59" name="Google Shape;159;g343da0f4aae_0_3"/>
          <p:cNvSpPr txBox="1"/>
          <p:nvPr>
            <p:ph idx="1" type="body"/>
          </p:nvPr>
        </p:nvSpPr>
        <p:spPr>
          <a:xfrm>
            <a:off x="351625" y="1620000"/>
            <a:ext cx="6150000" cy="46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Divert 90% of pre- and post-consumer </a:t>
            </a: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Organic</a:t>
            </a:r>
            <a:r>
              <a:rPr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waste from the Student Center (Kitchens, Cafeteria, Quad), Basic Needs and Resource Centers, as well as Break Rooms and Bathrooms district-wide;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AutoNum type="arabicPeriod"/>
            </a:pPr>
            <a:r>
              <a:rPr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Decrease </a:t>
            </a: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Recycling</a:t>
            </a:r>
            <a:r>
              <a:rPr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contamination by 50%; and 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AutoNum type="arabicPeriod"/>
            </a:pPr>
            <a:r>
              <a:rPr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Decrease </a:t>
            </a:r>
            <a:r>
              <a:rPr b="1" lang="en-US" sz="24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Landfill</a:t>
            </a:r>
            <a:r>
              <a:rPr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tonnage by 25%.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AutoNum type="alphaLcPeriod"/>
            </a:pPr>
            <a:r>
              <a:rPr lang="en-US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Projected $15k-$20k annual savings district-wide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g343da0f4aae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2700" y="762750"/>
            <a:ext cx="5829300" cy="5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Ecology">
      <a:dk1>
        <a:srgbClr val="4D3E2F"/>
      </a:dk1>
      <a:lt1>
        <a:srgbClr val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Ecology">
      <a:dk1>
        <a:srgbClr val="4D3E2F"/>
      </a:dk1>
      <a:lt1>
        <a:srgbClr val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2025-02-04T19:14:06Z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